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</p:sldIdLst>
  <p:sldSz cx="12188952" cy="68580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ableStyles" Target="tableStyles.xml"/><Relationship Id="rId45" Type="http://schemas.openxmlformats.org/officeDocument/2006/relationships/theme" Target="theme/theme1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chart>
    <c:autoTitleDeleted val="1"/>
    <c:plotArea>
      <c:layout>
        <c:manualLayout>
          <c:layoutTarget val="inner"/>
          <c:xMode val="edge"/>
          <c:yMode val="edge"/>
          <c:x val="0.171"/>
          <c:y val="0.093"/>
          <c:w val="0.743"/>
          <c:h val="0.81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rgbClr val="5470C6"/>
            </a:solidFill>
          </c:spPr>
          <c:dPt>
            <c:idx val="0"/>
            <c:spPr>
              <a:solidFill>
                <a:srgbClr val="7C3A0E"/>
              </a:solidFill>
            </c:spPr>
          </c:dPt>
          <c:dPt>
            <c:idx val="1"/>
            <c:spPr>
              <a:solidFill>
                <a:srgbClr val="7C3A0E"/>
              </a:solidFill>
            </c:spPr>
          </c:dPt>
          <c:dPt>
            <c:idx val="2"/>
            <c:spPr>
              <a:solidFill>
                <a:srgbClr val="C05621"/>
              </a:solidFill>
            </c:spPr>
          </c:dPt>
          <c:dPt>
            <c:idx val="3"/>
            <c:spPr>
              <a:solidFill>
                <a:srgbClr val="C05621"/>
              </a:solidFill>
            </c:spPr>
          </c:dPt>
          <c:dLbls>
            <c:txPr>
              <a:bodyPr/>
              <a:lstStyle/>
              <a:p>
                <a:pPr>
                  <a:defRPr sz="1125">
                    <a:solidFill>
                      <a:srgbClr val="6E7A70"/>
                    </a:solidFill>
                  </a:defRPr>
                </a:pPr>
                <a:endParaRPr lang="zh-CN"/>
              </a:p>
            </c:txPr>
            <c:dLblPos val="outEnd"/>
            <c:showLegendKey val="0"/>
            <c:showVal val="1"/>
            <c:showCatName val="0"/>
            <c:showSerName val="0"/>
            <c:showPercent val="0"/>
          </c:dLbls>
          <c:cat>
            <c:strRef>
              <c:f>Sheet1!$A$2:$A$5</c:f>
              <c:strCache>
                <c:ptCount val="4"/>
                <c:pt idx="0">
                  <c:v>真人每场次</c:v>
                </c:pt>
                <c:pt idx="1">
                  <c:v>数字人一次性部署</c:v>
                </c:pt>
                <c:pt idx="2">
                  <c:v>语音导览一次性</c:v>
                </c:pt>
                <c:pt idx="3">
                  <c:v>AI问答一次性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40</c:v>
                </c:pt>
                <c:pt idx="1">
                  <c:v>25</c:v>
                </c:pt>
                <c:pt idx="2">
                  <c:v>12</c:v>
                </c:pt>
                <c:pt idx="3">
                  <c:v>8</c:v>
                </c:pt>
              </c:numCache>
            </c:numRef>
          </c:val>
        </c:ser>
        <c:gapWidth val="192"/>
        <c:overlap val="-20"/>
        <c:axId val="111111111"/>
        <c:axId val="222222222"/>
      </c:barChart>
      <c:catAx>
        <c:axId val="111111111"/>
        <c:scaling>
          <c:orientation val="minMax"/>
        </c:scaling>
        <c:delete val="0"/>
        <c:axPos val="l"/>
        <c:majorTickMark val="none"/>
        <c:tickLblPos val="low"/>
        <c:spPr>
          <a:ln w="9523">
            <a:solidFill>
              <a:srgbClr val="D6CDB8"/>
            </a:solidFill>
          </a:ln>
        </c:spPr>
        <c:txPr>
          <a:bodyPr/>
          <a:lstStyle/>
          <a:p>
            <a:pPr>
              <a:defRPr sz="1125">
                <a:solidFill>
                  <a:srgbClr val="1F2B26"/>
                </a:solidFill>
              </a:defRPr>
            </a:pPr>
            <a:endParaRPr lang="zh-CN"/>
          </a:p>
        </c:txPr>
        <c:crossAx val="222222222"/>
        <c:crosses val="autoZero"/>
        <c:lblOffset val="0"/>
      </c:catAx>
      <c:valAx>
        <c:axId val="222222222"/>
        <c:scaling>
          <c:orientation val="minMax"/>
          <c:max val="100"/>
          <c:min val="0"/>
        </c:scaling>
        <c:delete val="0"/>
        <c:axPos val="b"/>
        <c:majorGridlines>
          <c:spPr>
            <a:ln w="9523">
              <a:solidFill>
                <a:srgbClr val="EBE6D9"/>
              </a:solidFill>
              <a:prstDash val="solid"/>
            </a:ln>
          </c:spPr>
        </c:majorGridlines>
        <c:numFmt formatCode="#,##0" sourceLinked="0"/>
        <c:majorTickMark val="none"/>
        <c:spPr>
          <a:ln>
            <a:noFill/>
          </a:ln>
        </c:spPr>
        <c:txPr>
          <a:bodyPr/>
          <a:lstStyle/>
          <a:p>
            <a:pPr>
              <a:defRPr sz="1125">
                <a:solidFill>
                  <a:srgbClr val="6E7A70"/>
                </a:solidFill>
              </a:defRPr>
            </a:pPr>
            <a:endParaRPr lang="zh-CN"/>
          </a:p>
        </c:txPr>
        <c:crossAx val="111111111"/>
        <c:crosses val="autoZero"/>
        <c:crossBetween val="between"/>
        <c:majorUnit val="25"/>
      </c:valAx>
    </c:plotArea>
    <c:plotVisOnly val="1"/>
  </c:chart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chart" Target="../charts/chart1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7535-1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857"/>
            <a:ext cx="12188952" cy="6856286"/>
          </a:xfrm>
          <a:prstGeom prst="rect">
            <a:avLst/>
          </a:prstGeom>
          <a:ln>
            <a:noFill/>
          </a:ln>
        </p:spPr>
      </p:pic>
      <p:sp>
        <p:nvSpPr>
          <p:cNvPr id="3" name="el-1789693734050-12"/>
          <p:cNvSpPr/>
          <p:nvPr/>
        </p:nvSpPr>
        <p:spPr>
          <a:xfrm>
            <a:off x="0" y="857"/>
            <a:ext cx="12188952" cy="6856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/>
              </a:gs>
              <a:gs pos="38000">
                <a:srgbClr val="F7F4EC"/>
              </a:gs>
              <a:gs pos="48000">
                <a:srgbClr val="F7F4EC">
                  <a:alpha val="94000"/>
                </a:srgbClr>
              </a:gs>
              <a:gs pos="60000">
                <a:srgbClr val="F7F4EC">
                  <a:alpha val="55000"/>
                </a:srgbClr>
              </a:gs>
              <a:gs pos="78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3429-2"/>
          <p:cNvCxnSpPr/>
          <p:nvPr/>
        </p:nvCxnSpPr>
        <p:spPr>
          <a:xfrm>
            <a:off x="685629" y="65315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3434-9"/>
          <p:cNvCxnSpPr/>
          <p:nvPr/>
        </p:nvCxnSpPr>
        <p:spPr>
          <a:xfrm>
            <a:off x="685629" y="4289458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3428-1"/>
          <p:cNvCxnSpPr/>
          <p:nvPr/>
        </p:nvCxnSpPr>
        <p:spPr>
          <a:xfrm>
            <a:off x="685629" y="5694491"/>
            <a:ext cx="626201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3431-3"/>
          <p:cNvSpPr txBox="1"/>
          <p:nvPr/>
        </p:nvSpPr>
        <p:spPr>
          <a:xfrm>
            <a:off x="1218895" y="534124"/>
            <a:ext cx="357899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40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 × TOURISM · 项目二</a:t>
            </a:r>
            <a:endParaRPr/>
          </a:p>
        </p:txBody>
      </p:sp>
      <p:sp>
        <p:nvSpPr>
          <p:cNvPr id="8" name="el-1789693733431-4"/>
          <p:cNvSpPr txBox="1"/>
          <p:nvPr/>
        </p:nvSpPr>
        <p:spPr>
          <a:xfrm>
            <a:off x="685629" y="1720136"/>
            <a:ext cx="6421995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89" spc="396">
                <a:solidFill>
                  <a:srgbClr val="5A6B60"/>
                </a:solidFill>
                <a:latin typeface="SimSun"/>
                <a:ea typeface="SimSun"/>
                <a:cs typeface="SimSun"/>
              </a:rPr>
              <a:t>《人工智能与旅游创新应用》</a:t>
            </a:r>
            <a:endParaRPr/>
          </a:p>
        </p:txBody>
      </p:sp>
      <p:sp>
        <p:nvSpPr>
          <p:cNvPr id="9" name="el-1789693733432-5"/>
          <p:cNvSpPr txBox="1"/>
          <p:nvPr/>
        </p:nvSpPr>
        <p:spPr>
          <a:xfrm>
            <a:off x="685629" y="2139132"/>
            <a:ext cx="4233905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导游词创作</a:t>
            </a:r>
            <a:endParaRPr/>
          </a:p>
        </p:txBody>
      </p:sp>
      <p:sp>
        <p:nvSpPr>
          <p:cNvPr id="10" name="el-1789693733432-6"/>
          <p:cNvSpPr txBox="1"/>
          <p:nvPr/>
        </p:nvSpPr>
        <p:spPr>
          <a:xfrm>
            <a:off x="685629" y="3045268"/>
            <a:ext cx="4234054" cy="10665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b="1" sz="58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和</a:t>
            </a:r>
            <a:r>
              <a:rPr b="1" sz="5840">
                <a:solidFill>
                  <a:srgbClr val="1F4B3F"/>
                </a:solidFill>
                <a:latin typeface="SimSun"/>
                <a:ea typeface="SimSun"/>
                <a:cs typeface="SimSun"/>
              </a:rPr>
              <a:t>虚拟讲解</a:t>
            </a:r>
            <a:endParaRPr/>
          </a:p>
        </p:txBody>
      </p:sp>
      <p:sp>
        <p:nvSpPr>
          <p:cNvPr id="11" name="el-1789693733435-10"/>
          <p:cNvSpPr txBox="1"/>
          <p:nvPr/>
        </p:nvSpPr>
        <p:spPr>
          <a:xfrm>
            <a:off x="685629" y="4465626"/>
            <a:ext cx="77326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8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模块三</a:t>
            </a:r>
            <a:endParaRPr/>
          </a:p>
        </p:txBody>
      </p:sp>
      <p:sp>
        <p:nvSpPr>
          <p:cNvPr id="12" name="el-1789693733435-11"/>
          <p:cNvSpPr txBox="1"/>
          <p:nvPr/>
        </p:nvSpPr>
        <p:spPr>
          <a:xfrm>
            <a:off x="1477940" y="4465626"/>
            <a:ext cx="3607287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21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生成式人工智能的旅游应用场景认知</a:t>
            </a:r>
            <a:endParaRPr/>
          </a:p>
        </p:txBody>
      </p:sp>
      <p:sp>
        <p:nvSpPr>
          <p:cNvPr id="13" name="el-1789693733432-7"/>
          <p:cNvSpPr txBox="1"/>
          <p:nvPr/>
        </p:nvSpPr>
        <p:spPr>
          <a:xfrm>
            <a:off x="685629" y="5851614"/>
            <a:ext cx="2670678" cy="5484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旅游管理专业核心课程</a:t>
            </a:r>
            <a:endParaRPr/>
          </a:p>
          <a:p>
            <a:pPr algn="l">
              <a:lnSpc>
                <a:spcPts val="2142"/>
              </a:lnSpc>
            </a:pPr>
            <a:r>
              <a:rPr sz="11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主讲教师：____ · 2026 秋季学期</a:t>
            </a:r>
            <a:endParaRPr/>
          </a:p>
        </p:txBody>
      </p:sp>
      <p:sp>
        <p:nvSpPr>
          <p:cNvPr id="14" name="el-1789693733433-8"/>
          <p:cNvSpPr txBox="1"/>
          <p:nvPr/>
        </p:nvSpPr>
        <p:spPr>
          <a:xfrm>
            <a:off x="4473250" y="6238173"/>
            <a:ext cx="3579969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47">
                <a:solidFill>
                  <a:srgbClr val="A08B6A"/>
                </a:solidFill>
                <a:latin typeface="Georgia"/>
                <a:ea typeface="Georgia"/>
                <a:cs typeface="Georgia"/>
              </a:rPr>
              <a:t>MODULE 03 — PROJECT 02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2404-5"/>
          <p:cNvCxnSpPr/>
          <p:nvPr/>
        </p:nvCxnSpPr>
        <p:spPr>
          <a:xfrm>
            <a:off x="3728105" y="895983"/>
            <a:ext cx="914" cy="4751787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2412-12"/>
          <p:cNvCxnSpPr/>
          <p:nvPr/>
        </p:nvCxnSpPr>
        <p:spPr>
          <a:xfrm>
            <a:off x="685629" y="1692164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2410-9"/>
          <p:cNvCxnSpPr/>
          <p:nvPr/>
        </p:nvCxnSpPr>
        <p:spPr>
          <a:xfrm>
            <a:off x="4342314" y="2081549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2410-10"/>
          <p:cNvCxnSpPr/>
          <p:nvPr/>
        </p:nvCxnSpPr>
        <p:spPr>
          <a:xfrm>
            <a:off x="4342314" y="3271877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2411-11"/>
          <p:cNvCxnSpPr/>
          <p:nvPr/>
        </p:nvCxnSpPr>
        <p:spPr>
          <a:xfrm>
            <a:off x="4342314" y="4462204"/>
            <a:ext cx="7161009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239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2406-6"/>
          <p:cNvSpPr txBox="1"/>
          <p:nvPr/>
        </p:nvSpPr>
        <p:spPr>
          <a:xfrm>
            <a:off x="685629" y="1754061"/>
            <a:ext cx="2504449" cy="49517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CONTENTS · 本讲目录</a:t>
            </a:r>
            <a:endParaRPr/>
          </a:p>
        </p:txBody>
      </p:sp>
      <p:sp>
        <p:nvSpPr>
          <p:cNvPr id="9" name="el-1789693732407-7"/>
          <p:cNvSpPr txBox="1"/>
          <p:nvPr/>
        </p:nvSpPr>
        <p:spPr>
          <a:xfrm>
            <a:off x="685629" y="2420644"/>
            <a:ext cx="2687283" cy="146261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让风景</a:t>
            </a:r>
            <a:endParaRPr/>
          </a:p>
          <a:p>
            <a:pPr algn="l">
              <a:lnSpc>
                <a:spcPts val="5748"/>
              </a:lnSpc>
            </a:pPr>
            <a:r>
              <a:rPr b="1" sz="47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开口</a:t>
            </a:r>
            <a:endParaRPr/>
          </a:p>
        </p:txBody>
      </p:sp>
      <p:sp>
        <p:nvSpPr>
          <p:cNvPr id="10" name="el-1789693732407-8"/>
          <p:cNvSpPr txBox="1"/>
          <p:nvPr/>
        </p:nvSpPr>
        <p:spPr>
          <a:xfrm>
            <a:off x="685629" y="4092756"/>
            <a:ext cx="2504449" cy="9253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CRAFT · FLOW</a:t>
            </a:r>
            <a:endParaRPr/>
          </a:p>
          <a:p>
            <a:pPr algn="l">
              <a:lnSpc>
                <a:spcPts val="2412"/>
              </a:lnSpc>
            </a:pPr>
            <a:r>
              <a:rPr sz="1340" spc="378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VIRTUAL · SYMBIOSIS</a:t>
            </a:r>
            <a:endParaRPr/>
          </a:p>
        </p:txBody>
      </p:sp>
      <p:sp>
        <p:nvSpPr>
          <p:cNvPr id="11" name="el-1789693732413-13"/>
          <p:cNvSpPr txBox="1"/>
          <p:nvPr/>
        </p:nvSpPr>
        <p:spPr>
          <a:xfrm>
            <a:off x="4342314" y="1124526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2" name="el-1789693732418-17"/>
          <p:cNvSpPr txBox="1"/>
          <p:nvPr/>
        </p:nvSpPr>
        <p:spPr>
          <a:xfrm>
            <a:off x="5218395" y="1134049"/>
            <a:ext cx="476285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词之变</a:t>
            </a:r>
            <a:endParaRPr/>
          </a:p>
        </p:txBody>
      </p:sp>
      <p:sp>
        <p:nvSpPr>
          <p:cNvPr id="13" name="el-1789693732419-18"/>
          <p:cNvSpPr txBox="1"/>
          <p:nvPr/>
        </p:nvSpPr>
        <p:spPr>
          <a:xfrm>
            <a:off x="5218395" y="1591135"/>
            <a:ext cx="53976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三重价值 · 好词差词 · 演化四阶 · 五要素 · 三板斧</a:t>
            </a:r>
            <a:endParaRPr/>
          </a:p>
        </p:txBody>
      </p:sp>
      <p:sp>
        <p:nvSpPr>
          <p:cNvPr id="14" name="el-1789693732413-14"/>
          <p:cNvSpPr txBox="1"/>
          <p:nvPr/>
        </p:nvSpPr>
        <p:spPr>
          <a:xfrm>
            <a:off x="4342314" y="2314854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3732419-19"/>
          <p:cNvSpPr txBox="1"/>
          <p:nvPr/>
        </p:nvSpPr>
        <p:spPr>
          <a:xfrm>
            <a:off x="5218395" y="2324376"/>
            <a:ext cx="512335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AI创作流</a:t>
            </a:r>
            <a:endParaRPr/>
          </a:p>
        </p:txBody>
      </p:sp>
      <p:sp>
        <p:nvSpPr>
          <p:cNvPr id="16" name="el-1789693732419-20"/>
          <p:cNvSpPr txBox="1"/>
          <p:nvPr/>
        </p:nvSpPr>
        <p:spPr>
          <a:xfrm>
            <a:off x="5218395" y="2781462"/>
            <a:ext cx="558749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效率对比 · 资料三源 · 五步流 · 分众版本 · 三病防治</a:t>
            </a:r>
            <a:endParaRPr/>
          </a:p>
        </p:txBody>
      </p:sp>
      <p:sp>
        <p:nvSpPr>
          <p:cNvPr id="17" name="el-1789693732413-15"/>
          <p:cNvSpPr txBox="1"/>
          <p:nvPr/>
        </p:nvSpPr>
        <p:spPr>
          <a:xfrm>
            <a:off x="4342314" y="3505181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8" name="el-1789693732419-21"/>
          <p:cNvSpPr txBox="1"/>
          <p:nvPr/>
        </p:nvSpPr>
        <p:spPr>
          <a:xfrm>
            <a:off x="5218395" y="3514704"/>
            <a:ext cx="4853619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</a:t>
            </a:r>
            <a:endParaRPr/>
          </a:p>
        </p:txBody>
      </p:sp>
      <p:sp>
        <p:nvSpPr>
          <p:cNvPr id="19" name="el-1789693732419-22"/>
          <p:cNvSpPr txBox="1"/>
          <p:nvPr/>
        </p:nvSpPr>
        <p:spPr>
          <a:xfrm>
            <a:off x="5218395" y="3971789"/>
            <a:ext cx="531470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四类场景 · 语音生产线 · 数字人能与不能 · 共生辩论</a:t>
            </a:r>
            <a:endParaRPr/>
          </a:p>
        </p:txBody>
      </p:sp>
      <p:sp>
        <p:nvSpPr>
          <p:cNvPr id="20" name="el-1789693732414-16"/>
          <p:cNvSpPr txBox="1"/>
          <p:nvPr/>
        </p:nvSpPr>
        <p:spPr>
          <a:xfrm>
            <a:off x="4342314" y="4695508"/>
            <a:ext cx="1138905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21" name="el-1789693732419-23"/>
          <p:cNvSpPr txBox="1"/>
          <p:nvPr/>
        </p:nvSpPr>
        <p:spPr>
          <a:xfrm>
            <a:off x="5218395" y="4705031"/>
            <a:ext cx="4283750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人机共生</a:t>
            </a:r>
            <a:endParaRPr/>
          </a:p>
        </p:txBody>
      </p:sp>
      <p:sp>
        <p:nvSpPr>
          <p:cNvPr id="22" name="el-1789693732420-24"/>
          <p:cNvSpPr txBox="1"/>
          <p:nvPr/>
        </p:nvSpPr>
        <p:spPr>
          <a:xfrm>
            <a:off x="5218395" y="5162117"/>
            <a:ext cx="474483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7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分工三层 · 真人护城河 · 共生实例 · 使用守则</a:t>
            </a:r>
            <a:endParaRPr/>
          </a:p>
        </p:txBody>
      </p:sp>
      <p:sp>
        <p:nvSpPr>
          <p:cNvPr id="23" name="el-1789693732401-2"/>
          <p:cNvSpPr txBox="1"/>
          <p:nvPr/>
        </p:nvSpPr>
        <p:spPr>
          <a:xfrm>
            <a:off x="685629" y="6228650"/>
            <a:ext cx="635098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人工智能与旅游创新应用 · 模块三 生成式人工智能的旅游应用场景认知</a:t>
            </a:r>
            <a:endParaRPr/>
          </a:p>
        </p:txBody>
      </p:sp>
      <p:sp>
        <p:nvSpPr>
          <p:cNvPr id="24" name="el-1789693732401-3"/>
          <p:cNvSpPr txBox="1"/>
          <p:nvPr/>
        </p:nvSpPr>
        <p:spPr>
          <a:xfrm>
            <a:off x="737883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5" name="el-1789693732402-4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 / 40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243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2433-6"/>
          <p:cNvCxnSpPr/>
          <p:nvPr/>
        </p:nvCxnSpPr>
        <p:spPr>
          <a:xfrm>
            <a:off x="3537653" y="1915052"/>
            <a:ext cx="914" cy="363287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2438-12"/>
          <p:cNvCxnSpPr/>
          <p:nvPr/>
        </p:nvCxnSpPr>
        <p:spPr>
          <a:xfrm>
            <a:off x="4151862" y="3124425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2439-13"/>
          <p:cNvCxnSpPr/>
          <p:nvPr/>
        </p:nvCxnSpPr>
        <p:spPr>
          <a:xfrm>
            <a:off x="4151862" y="4338559"/>
            <a:ext cx="7351462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243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2435-8"/>
          <p:cNvSpPr txBox="1"/>
          <p:nvPr/>
        </p:nvSpPr>
        <p:spPr>
          <a:xfrm>
            <a:off x="1237940" y="457943"/>
            <a:ext cx="36310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8" name="el-178969373243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学习目标</a:t>
            </a:r>
            <a:endParaRPr/>
          </a:p>
        </p:txBody>
      </p:sp>
      <p:sp>
        <p:nvSpPr>
          <p:cNvPr id="9" name="el-1789693732435-9"/>
          <p:cNvSpPr txBox="1"/>
          <p:nvPr/>
        </p:nvSpPr>
        <p:spPr>
          <a:xfrm>
            <a:off x="685629" y="2593539"/>
            <a:ext cx="247207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97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三维目标</a:t>
            </a:r>
            <a:endParaRPr/>
          </a:p>
        </p:txBody>
      </p:sp>
      <p:sp>
        <p:nvSpPr>
          <p:cNvPr id="10" name="el-1789693732435-10"/>
          <p:cNvSpPr txBox="1"/>
          <p:nvPr/>
        </p:nvSpPr>
        <p:spPr>
          <a:xfrm>
            <a:off x="685629" y="2993489"/>
            <a:ext cx="2506353" cy="128555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为风景</a:t>
            </a:r>
            <a:endParaRPr/>
          </a:p>
          <a:p>
            <a:pPr algn="l">
              <a:lnSpc>
                <a:spcPts val="5050"/>
              </a:lnSpc>
            </a:pPr>
            <a:r>
              <a:rPr b="1" sz="404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执笔</a:t>
            </a:r>
            <a:endParaRPr/>
          </a:p>
        </p:txBody>
      </p:sp>
      <p:sp>
        <p:nvSpPr>
          <p:cNvPr id="11" name="el-1789693732436-11"/>
          <p:cNvSpPr txBox="1"/>
          <p:nvPr/>
        </p:nvSpPr>
        <p:spPr>
          <a:xfrm>
            <a:off x="685629" y="4469495"/>
            <a:ext cx="2403509" cy="3999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WORDS FOR</a:t>
            </a:r>
            <a:endParaRPr/>
          </a:p>
          <a:p>
            <a:pPr algn="l">
              <a:lnSpc>
                <a:spcPts val="1608"/>
              </a:lnSpc>
            </a:pPr>
            <a:r>
              <a:rPr sz="1340" spc="324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THE SCENERY</a:t>
            </a:r>
            <a:endParaRPr/>
          </a:p>
        </p:txBody>
      </p:sp>
      <p:sp>
        <p:nvSpPr>
          <p:cNvPr id="12" name="el-1789693732440-14"/>
          <p:cNvSpPr txBox="1"/>
          <p:nvPr/>
        </p:nvSpPr>
        <p:spPr>
          <a:xfrm>
            <a:off x="4151862" y="2200731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知识目标</a:t>
            </a:r>
            <a:endParaRPr/>
          </a:p>
        </p:txBody>
      </p:sp>
      <p:sp>
        <p:nvSpPr>
          <p:cNvPr id="13" name="el-1789693732490-17"/>
          <p:cNvSpPr txBox="1"/>
          <p:nvPr/>
        </p:nvSpPr>
        <p:spPr>
          <a:xfrm>
            <a:off x="5504074" y="2162640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能说出好导游词的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五要素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与讲解"三板斧"；描述虚拟讲解的技术形态与应用边界。</a:t>
            </a:r>
            <a:endParaRPr/>
          </a:p>
        </p:txBody>
      </p:sp>
      <p:sp>
        <p:nvSpPr>
          <p:cNvPr id="14" name="el-1789693732440-15"/>
          <p:cNvSpPr txBox="1"/>
          <p:nvPr/>
        </p:nvSpPr>
        <p:spPr>
          <a:xfrm>
            <a:off x="4151862" y="3414865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能力目标</a:t>
            </a:r>
            <a:endParaRPr/>
          </a:p>
        </p:txBody>
      </p:sp>
      <p:sp>
        <p:nvSpPr>
          <p:cNvPr id="15" name="el-1789693732490-18"/>
          <p:cNvSpPr txBox="1"/>
          <p:nvPr/>
        </p:nvSpPr>
        <p:spPr>
          <a:xfrm>
            <a:off x="5504074" y="3376774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能用AI辅助流程为同一景点产出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三个分众版本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的导游词，并完成打磨与事实核验。</a:t>
            </a:r>
            <a:endParaRPr/>
          </a:p>
        </p:txBody>
      </p:sp>
      <p:sp>
        <p:nvSpPr>
          <p:cNvPr id="16" name="el-1789693732440-16"/>
          <p:cNvSpPr txBox="1"/>
          <p:nvPr/>
        </p:nvSpPr>
        <p:spPr>
          <a:xfrm>
            <a:off x="4151862" y="4628999"/>
            <a:ext cx="125698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1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素养目标</a:t>
            </a:r>
            <a:endParaRPr/>
          </a:p>
        </p:txBody>
      </p:sp>
      <p:sp>
        <p:nvSpPr>
          <p:cNvPr id="17" name="el-1789693732491-19"/>
          <p:cNvSpPr txBox="1"/>
          <p:nvPr/>
        </p:nvSpPr>
        <p:spPr>
          <a:xfrm>
            <a:off x="5504074" y="4590908"/>
            <a:ext cx="5999250" cy="7094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786"/>
              </a:lnSpc>
            </a:pP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形成对人机讲解的</a:t>
            </a:r>
            <a:r>
              <a:rPr b="1" sz="17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清醒认知</a:t>
            </a:r>
            <a:r>
              <a:rPr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：让机器管覆盖，让真人管温度——找到自己的位置。</a:t>
            </a:r>
            <a:endParaRPr/>
          </a:p>
        </p:txBody>
      </p:sp>
      <p:sp>
        <p:nvSpPr>
          <p:cNvPr id="18" name="el-1789693732431-3"/>
          <p:cNvSpPr txBox="1"/>
          <p:nvPr/>
        </p:nvSpPr>
        <p:spPr>
          <a:xfrm>
            <a:off x="685629" y="6228650"/>
            <a:ext cx="304823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开讲之前 · OBJECTIVES</a:t>
            </a:r>
            <a:endParaRPr/>
          </a:p>
        </p:txBody>
      </p:sp>
      <p:sp>
        <p:nvSpPr>
          <p:cNvPr id="19" name="el-1789693732431-4"/>
          <p:cNvSpPr txBox="1"/>
          <p:nvPr/>
        </p:nvSpPr>
        <p:spPr>
          <a:xfrm>
            <a:off x="5480565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0" name="el-178969373243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 / 40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3408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3410-10"/>
          <p:cNvCxnSpPr/>
          <p:nvPr/>
        </p:nvCxnSpPr>
        <p:spPr>
          <a:xfrm>
            <a:off x="685629" y="3795770"/>
            <a:ext cx="571357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34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3409-9"/>
          <p:cNvSpPr txBox="1"/>
          <p:nvPr/>
        </p:nvSpPr>
        <p:spPr>
          <a:xfrm>
            <a:off x="1237940" y="457943"/>
            <a:ext cx="38289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6" name="el-17896937334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同一座桥，三段讲解</a:t>
            </a:r>
            <a:endParaRPr/>
          </a:p>
        </p:txBody>
      </p:sp>
      <p:sp>
        <p:nvSpPr>
          <p:cNvPr id="7" name="el-1789693733408-7"/>
          <p:cNvSpPr txBox="1"/>
          <p:nvPr/>
        </p:nvSpPr>
        <p:spPr>
          <a:xfrm>
            <a:off x="685629" y="1667464"/>
            <a:ext cx="5713571" cy="1799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535"/>
              </a:lnSpc>
            </a:pP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同一座廊桥：游客甲的耳机里，语音导览念着"历史悠久"；游客乙刷到短视频："第三根梁上，还留着1969年洪水的刻痕"——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点赞十万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；游客丙的老导游说："洪水那晚，</a:t>
            </a:r>
            <a:r>
              <a:rPr b="1" sz="202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全镇的狗叫了一夜</a:t>
            </a:r>
            <a:r>
              <a:rPr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。"</a:t>
            </a:r>
            <a:endParaRPr/>
          </a:p>
        </p:txBody>
      </p:sp>
      <p:sp>
        <p:nvSpPr>
          <p:cNvPr id="8" name="el-1789693733416-13"/>
          <p:cNvSpPr txBox="1"/>
          <p:nvPr/>
        </p:nvSpPr>
        <p:spPr>
          <a:xfrm>
            <a:off x="685629" y="4067164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三段讲解，信息量其实差不多——差别在哪？</a:t>
            </a:r>
            <a:endParaRPr/>
          </a:p>
        </p:txBody>
      </p:sp>
      <p:sp>
        <p:nvSpPr>
          <p:cNvPr id="9" name="el-1789693733416-14"/>
          <p:cNvSpPr txBox="1"/>
          <p:nvPr/>
        </p:nvSpPr>
        <p:spPr>
          <a:xfrm>
            <a:off x="685629" y="4548056"/>
            <a:ext cx="6007058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AI能写出哪一段？写不了哪一段？</a:t>
            </a:r>
            <a:endParaRPr/>
          </a:p>
        </p:txBody>
      </p:sp>
      <p:sp>
        <p:nvSpPr>
          <p:cNvPr id="10" name="el-1789693733416-15"/>
          <p:cNvSpPr txBox="1"/>
          <p:nvPr/>
        </p:nvSpPr>
        <p:spPr>
          <a:xfrm>
            <a:off x="685629" y="5028949"/>
            <a:ext cx="5866885" cy="32853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4A574E"/>
                </a:solidFill>
                <a:latin typeface="SimSun"/>
                <a:ea typeface="SimSun"/>
                <a:cs typeface="SimSun"/>
              </a:rPr>
              <a:t>虚拟讲解会取代真人吗，还是会改变真人？</a:t>
            </a:r>
            <a:endParaRPr/>
          </a:p>
        </p:txBody>
      </p:sp>
      <p:sp>
        <p:nvSpPr>
          <p:cNvPr id="11" name="el-1789693733409-8"/>
          <p:cNvSpPr txBox="1"/>
          <p:nvPr/>
        </p:nvSpPr>
        <p:spPr>
          <a:xfrm>
            <a:off x="685629" y="5566977"/>
            <a:ext cx="6365490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本讲主线：</a:t>
            </a:r>
            <a:r>
              <a:rPr b="1" sz="1570" spc="94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AI创作流 + 虚拟讲解 + 人机共生</a:t>
            </a:r>
            <a:r>
              <a:rPr sz="1570" spc="9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2" name="el-1789693733404-3"/>
          <p:cNvSpPr txBox="1"/>
          <p:nvPr/>
        </p:nvSpPr>
        <p:spPr>
          <a:xfrm>
            <a:off x="685629" y="6228650"/>
            <a:ext cx="3211896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导入 · OPENING STORY</a:t>
            </a:r>
            <a:endParaRPr/>
          </a:p>
        </p:txBody>
      </p:sp>
      <p:sp>
        <p:nvSpPr>
          <p:cNvPr id="13" name="el-1789693733405-4"/>
          <p:cNvSpPr txBox="1"/>
          <p:nvPr/>
        </p:nvSpPr>
        <p:spPr>
          <a:xfrm>
            <a:off x="5480118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4" name="el-1789693733405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 / 40</a:t>
            </a:r>
            <a:endParaRPr/>
          </a:p>
        </p:txBody>
      </p:sp>
      <p:sp>
        <p:nvSpPr>
          <p:cNvPr id="15" name="el-1789693733413-11"/>
          <p:cNvSpPr/>
          <p:nvPr/>
        </p:nvSpPr>
        <p:spPr>
          <a:xfrm>
            <a:off x="6932466" y="1610329"/>
            <a:ext cx="4570857" cy="42423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7F4EC">
                  <a:alpha val="28000"/>
                </a:srgbClr>
              </a:gs>
              <a:gs pos="22000">
                <a:srgbClr val="F7F4E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16" name="el-1789693733415-12"/>
          <p:cNvPicPr/>
          <p:nvPr/>
        </p:nvPicPr>
        <p:blipFill>
          <a:blip r:embed="rId2"/>
          <a:srcRect l="28242" t="0" r="10983" b="0"/>
          <a:stretch>
            <a:fillRect/>
          </a:stretch>
        </p:blipFill>
        <p:spPr>
          <a:xfrm>
            <a:off x="6932466" y="1610329"/>
            <a:ext cx="4570857" cy="4242327"/>
          </a:xfrm>
          <a:prstGeom prst="rect">
            <a:avLst/>
          </a:prstGeom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7492-17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3397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339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3395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6" name="el-1789693733395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ONE</a:t>
            </a:r>
            <a:endParaRPr/>
          </a:p>
        </p:txBody>
      </p:sp>
      <p:sp>
        <p:nvSpPr>
          <p:cNvPr id="7" name="el-178969373339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词之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变</a:t>
            </a:r>
            <a:endParaRPr/>
          </a:p>
        </p:txBody>
      </p:sp>
      <p:sp>
        <p:nvSpPr>
          <p:cNvPr id="8" name="el-178969373339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CHANGING SCRIPT</a:t>
            </a:r>
            <a:endParaRPr/>
          </a:p>
        </p:txBody>
      </p:sp>
      <p:sp>
        <p:nvSpPr>
          <p:cNvPr id="9" name="el-1789693733398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三重价值</a:t>
            </a:r>
            <a:endParaRPr/>
          </a:p>
        </p:txBody>
      </p:sp>
      <p:sp>
        <p:nvSpPr>
          <p:cNvPr id="10" name="el-178969373339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好词差词</a:t>
            </a:r>
            <a:endParaRPr/>
          </a:p>
        </p:txBody>
      </p:sp>
      <p:sp>
        <p:nvSpPr>
          <p:cNvPr id="11" name="el-1789693733399-11"/>
          <p:cNvSpPr txBox="1"/>
          <p:nvPr/>
        </p:nvSpPr>
        <p:spPr>
          <a:xfrm>
            <a:off x="7123216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演化四阶</a:t>
            </a:r>
            <a:endParaRPr/>
          </a:p>
        </p:txBody>
      </p:sp>
      <p:sp>
        <p:nvSpPr>
          <p:cNvPr id="12" name="el-1789693733400-12"/>
          <p:cNvSpPr txBox="1"/>
          <p:nvPr/>
        </p:nvSpPr>
        <p:spPr>
          <a:xfrm>
            <a:off x="8551758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五要素</a:t>
            </a:r>
            <a:endParaRPr/>
          </a:p>
        </p:txBody>
      </p:sp>
      <p:sp>
        <p:nvSpPr>
          <p:cNvPr id="13" name="el-178969373339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4" name="el-178969373339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05 / 40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5397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5396-8"/>
          <p:cNvCxnSpPr/>
          <p:nvPr/>
        </p:nvCxnSpPr>
        <p:spPr>
          <a:xfrm>
            <a:off x="704674" y="1720731"/>
            <a:ext cx="914" cy="1220978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5400-13"/>
          <p:cNvCxnSpPr/>
          <p:nvPr/>
        </p:nvCxnSpPr>
        <p:spPr>
          <a:xfrm>
            <a:off x="4296189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5401-14"/>
          <p:cNvCxnSpPr/>
          <p:nvPr/>
        </p:nvCxnSpPr>
        <p:spPr>
          <a:xfrm>
            <a:off x="7902137" y="318929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5394-4"/>
          <p:cNvCxnSpPr/>
          <p:nvPr/>
        </p:nvCxnSpPr>
        <p:spPr>
          <a:xfrm>
            <a:off x="685629" y="533010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53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5398-11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9" name="el-178969373539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导游词：被低估的专业写作</a:t>
            </a:r>
            <a:endParaRPr/>
          </a:p>
        </p:txBody>
      </p:sp>
      <p:sp>
        <p:nvSpPr>
          <p:cNvPr id="10" name="el-1789693735398-10"/>
          <p:cNvSpPr txBox="1"/>
          <p:nvPr/>
        </p:nvSpPr>
        <p:spPr>
          <a:xfrm>
            <a:off x="723719" y="1758822"/>
            <a:ext cx="10779604" cy="80198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143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导游词不是"景点说明书"——它是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把空间翻译成时间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的现场叙事：三分钟里，让游客抵达一个故事。</a:t>
            </a:r>
            <a:endParaRPr/>
          </a:p>
        </p:txBody>
      </p:sp>
      <p:sp>
        <p:nvSpPr>
          <p:cNvPr id="11" name="el-1789693735399-12"/>
          <p:cNvSpPr txBox="1"/>
          <p:nvPr/>
        </p:nvSpPr>
        <p:spPr>
          <a:xfrm>
            <a:off x="723719" y="265603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3735407-18"/>
          <p:cNvSpPr txBox="1"/>
          <p:nvPr/>
        </p:nvSpPr>
        <p:spPr>
          <a:xfrm>
            <a:off x="685629" y="334166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信息价值</a:t>
            </a:r>
            <a:endParaRPr/>
          </a:p>
        </p:txBody>
      </p:sp>
      <p:sp>
        <p:nvSpPr>
          <p:cNvPr id="13" name="el-1789693735407-19"/>
          <p:cNvSpPr txBox="1"/>
          <p:nvPr/>
        </p:nvSpPr>
        <p:spPr>
          <a:xfrm>
            <a:off x="685629" y="3817791"/>
            <a:ext cx="3738354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INFORM</a:t>
            </a:r>
            <a:endParaRPr/>
          </a:p>
        </p:txBody>
      </p:sp>
      <p:sp>
        <p:nvSpPr>
          <p:cNvPr id="14" name="el-1789693735405-15"/>
          <p:cNvSpPr txBox="1"/>
          <p:nvPr/>
        </p:nvSpPr>
        <p:spPr>
          <a:xfrm>
            <a:off x="685629" y="4084424"/>
            <a:ext cx="3339166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看懂眼前——"这是什么、为什么重要"——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知识的准确与取舍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，是讲解的骨架。</a:t>
            </a:r>
            <a:endParaRPr/>
          </a:p>
        </p:txBody>
      </p:sp>
      <p:sp>
        <p:nvSpPr>
          <p:cNvPr id="15" name="el-1789693735408-20"/>
          <p:cNvSpPr txBox="1"/>
          <p:nvPr/>
        </p:nvSpPr>
        <p:spPr>
          <a:xfrm>
            <a:off x="4567584" y="334166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情感价值</a:t>
            </a:r>
            <a:endParaRPr/>
          </a:p>
        </p:txBody>
      </p:sp>
      <p:sp>
        <p:nvSpPr>
          <p:cNvPr id="16" name="el-1789693735408-21"/>
          <p:cNvSpPr txBox="1"/>
          <p:nvPr/>
        </p:nvSpPr>
        <p:spPr>
          <a:xfrm>
            <a:off x="4567584" y="3817791"/>
            <a:ext cx="3364835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MOVE</a:t>
            </a:r>
            <a:endParaRPr/>
          </a:p>
        </p:txBody>
      </p:sp>
      <p:sp>
        <p:nvSpPr>
          <p:cNvPr id="17" name="el-1789693735406-16"/>
          <p:cNvSpPr txBox="1"/>
          <p:nvPr/>
        </p:nvSpPr>
        <p:spPr>
          <a:xfrm>
            <a:off x="4567584" y="4084424"/>
            <a:ext cx="3063159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产生共鸣——细节、故事、留白——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让人记住的从来不是数据，是瞬间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3735409-22"/>
          <p:cNvSpPr txBox="1"/>
          <p:nvPr/>
        </p:nvSpPr>
        <p:spPr>
          <a:xfrm>
            <a:off x="8173531" y="334166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行动价值</a:t>
            </a:r>
            <a:endParaRPr/>
          </a:p>
        </p:txBody>
      </p:sp>
      <p:sp>
        <p:nvSpPr>
          <p:cNvPr id="19" name="el-1789693735409-23"/>
          <p:cNvSpPr txBox="1"/>
          <p:nvPr/>
        </p:nvSpPr>
        <p:spPr>
          <a:xfrm>
            <a:off x="8173531" y="3817791"/>
            <a:ext cx="3364686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LEAD</a:t>
            </a:r>
            <a:endParaRPr/>
          </a:p>
        </p:txBody>
      </p:sp>
      <p:sp>
        <p:nvSpPr>
          <p:cNvPr id="20" name="el-1789693735406-17"/>
          <p:cNvSpPr txBox="1"/>
          <p:nvPr/>
        </p:nvSpPr>
        <p:spPr>
          <a:xfrm>
            <a:off x="8173531" y="408442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引导行为——往哪看、接下来做什么——好的讲解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自带动线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，是体验的隐形导演。</a:t>
            </a:r>
            <a:endParaRPr/>
          </a:p>
        </p:txBody>
      </p:sp>
      <p:sp>
        <p:nvSpPr>
          <p:cNvPr id="21" name="el-1789693735393-2"/>
          <p:cNvSpPr txBox="1"/>
          <p:nvPr/>
        </p:nvSpPr>
        <p:spPr>
          <a:xfrm>
            <a:off x="685629" y="5468180"/>
            <a:ext cx="11157081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三重价值对应三种写法：信息靠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资料功夫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，情感靠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叙事功夫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，行动靠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现场功夫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——AI擅长第一层，弱在第二层，缺第三层。</a:t>
            </a:r>
            <a:endParaRPr/>
          </a:p>
        </p:txBody>
      </p:sp>
      <p:sp>
        <p:nvSpPr>
          <p:cNvPr id="22" name="el-1789693735394-5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3" name="el-1789693735394-6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4" name="el-178969373539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 / 40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63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6394-6"/>
          <p:cNvCxnSpPr/>
          <p:nvPr/>
        </p:nvCxnSpPr>
        <p:spPr>
          <a:xfrm>
            <a:off x="4013784" y="1895412"/>
            <a:ext cx="914" cy="3672160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6399-12"/>
          <p:cNvCxnSpPr/>
          <p:nvPr/>
        </p:nvCxnSpPr>
        <p:spPr>
          <a:xfrm>
            <a:off x="4627993" y="3117878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6399-13"/>
          <p:cNvCxnSpPr/>
          <p:nvPr/>
        </p:nvCxnSpPr>
        <p:spPr>
          <a:xfrm>
            <a:off x="4627993" y="4345106"/>
            <a:ext cx="6875331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63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6397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8" name="el-178969373639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讲解供给：三组行业数据</a:t>
            </a:r>
            <a:endParaRPr/>
          </a:p>
        </p:txBody>
      </p:sp>
      <p:sp>
        <p:nvSpPr>
          <p:cNvPr id="9" name="el-1789693736397-10"/>
          <p:cNvSpPr txBox="1"/>
          <p:nvPr/>
        </p:nvSpPr>
        <p:spPr>
          <a:xfrm>
            <a:off x="685629" y="2388951"/>
            <a:ext cx="2790127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 spc="15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A级景区配备专业讲解的比例（估）</a:t>
            </a:r>
            <a:endParaRPr/>
          </a:p>
        </p:txBody>
      </p:sp>
      <p:sp>
        <p:nvSpPr>
          <p:cNvPr id="10" name="el-1789693736398-11"/>
          <p:cNvSpPr txBox="1"/>
          <p:nvPr/>
        </p:nvSpPr>
        <p:spPr>
          <a:xfrm>
            <a:off x="685629" y="3036490"/>
            <a:ext cx="4307652" cy="9598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71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20%</a:t>
            </a:r>
            <a:endParaRPr/>
          </a:p>
        </p:txBody>
      </p:sp>
      <p:sp>
        <p:nvSpPr>
          <p:cNvPr id="11" name="el-1789693736397-8"/>
          <p:cNvSpPr txBox="1"/>
          <p:nvPr/>
        </p:nvSpPr>
        <p:spPr>
          <a:xfrm>
            <a:off x="685629" y="4205837"/>
            <a:ext cx="2790127" cy="868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大量中小景区</a:t>
            </a:r>
            <a:r>
              <a:rPr b="1"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讲解靠一块导览牌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——讲解服务的供给缺口，正是虚拟讲解的市场。</a:t>
            </a:r>
            <a:endParaRPr/>
          </a:p>
        </p:txBody>
      </p:sp>
      <p:sp>
        <p:nvSpPr>
          <p:cNvPr id="12" name="el-1789693736400-14"/>
          <p:cNvSpPr txBox="1"/>
          <p:nvPr/>
        </p:nvSpPr>
        <p:spPr>
          <a:xfrm>
            <a:off x="4627993" y="2085864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7成</a:t>
            </a:r>
            <a:endParaRPr/>
          </a:p>
        </p:txBody>
      </p:sp>
      <p:sp>
        <p:nvSpPr>
          <p:cNvPr id="13" name="el-1789693736405-20"/>
          <p:cNvSpPr txBox="1"/>
          <p:nvPr/>
        </p:nvSpPr>
        <p:spPr>
          <a:xfrm>
            <a:off x="6075431" y="2047774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游客"想听讲解"</a:t>
            </a:r>
            <a:endParaRPr/>
          </a:p>
        </p:txBody>
      </p:sp>
      <p:sp>
        <p:nvSpPr>
          <p:cNvPr id="14" name="el-1789693736404-17"/>
          <p:cNvSpPr txBox="1"/>
          <p:nvPr/>
        </p:nvSpPr>
        <p:spPr>
          <a:xfrm>
            <a:off x="6075431" y="2400111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调研中多数游客表示愿意听讲解——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需求旺盛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，但苦于"没有、太贵、不对味"。</a:t>
            </a:r>
            <a:endParaRPr/>
          </a:p>
        </p:txBody>
      </p:sp>
      <p:sp>
        <p:nvSpPr>
          <p:cNvPr id="15" name="el-1789693736401-15"/>
          <p:cNvSpPr txBox="1"/>
          <p:nvPr/>
        </p:nvSpPr>
        <p:spPr>
          <a:xfrm>
            <a:off x="4627993" y="3313092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3分钟</a:t>
            </a:r>
            <a:endParaRPr/>
          </a:p>
        </p:txBody>
      </p:sp>
      <p:sp>
        <p:nvSpPr>
          <p:cNvPr id="16" name="el-1789693736405-21"/>
          <p:cNvSpPr txBox="1"/>
          <p:nvPr/>
        </p:nvSpPr>
        <p:spPr>
          <a:xfrm>
            <a:off x="6075431" y="3275001"/>
            <a:ext cx="557454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游客的平均驻足时长</a:t>
            </a:r>
            <a:endParaRPr/>
          </a:p>
        </p:txBody>
      </p:sp>
      <p:sp>
        <p:nvSpPr>
          <p:cNvPr id="17" name="el-1789693736404-18"/>
          <p:cNvSpPr txBox="1"/>
          <p:nvPr/>
        </p:nvSpPr>
        <p:spPr>
          <a:xfrm>
            <a:off x="6075431" y="3627338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无讲解时游客在单个点位平均停留极短——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讲解是把3分钟变成30分钟的魔法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8" name="el-1789693736401-16"/>
          <p:cNvSpPr txBox="1"/>
          <p:nvPr/>
        </p:nvSpPr>
        <p:spPr>
          <a:xfrm>
            <a:off x="4627993" y="4540319"/>
            <a:ext cx="1471435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2秒</a:t>
            </a:r>
            <a:endParaRPr/>
          </a:p>
        </p:txBody>
      </p:sp>
      <p:sp>
        <p:nvSpPr>
          <p:cNvPr id="19" name="el-1789693736406-22"/>
          <p:cNvSpPr txBox="1"/>
          <p:nvPr/>
        </p:nvSpPr>
        <p:spPr>
          <a:xfrm>
            <a:off x="6075431" y="4502229"/>
            <a:ext cx="570861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AI生成一段初稿的时间</a:t>
            </a:r>
            <a:endParaRPr/>
          </a:p>
        </p:txBody>
      </p:sp>
      <p:sp>
        <p:nvSpPr>
          <p:cNvPr id="20" name="el-1789693736405-19"/>
          <p:cNvSpPr txBox="1"/>
          <p:nvPr/>
        </p:nvSpPr>
        <p:spPr>
          <a:xfrm>
            <a:off x="6075431" y="4854566"/>
            <a:ext cx="5427893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结构完整的景点讲解初稿秒出——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创作成本被改写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，"每点一版词"成为可能。</a:t>
            </a:r>
            <a:endParaRPr/>
          </a:p>
        </p:txBody>
      </p:sp>
      <p:sp>
        <p:nvSpPr>
          <p:cNvPr id="21" name="el-1789693736391-3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2" name="el-1789693736391-4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639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07 / 40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689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6896-10"/>
          <p:cNvCxnSpPr/>
          <p:nvPr/>
        </p:nvCxnSpPr>
        <p:spPr>
          <a:xfrm>
            <a:off x="6099237" y="2628505"/>
            <a:ext cx="914" cy="1463359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6892-4"/>
          <p:cNvCxnSpPr/>
          <p:nvPr/>
        </p:nvCxnSpPr>
        <p:spPr>
          <a:xfrm>
            <a:off x="685629" y="43823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689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6896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7" name="el-1789693736892-3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好导游词 vs 差导游词</a:t>
            </a:r>
            <a:endParaRPr/>
          </a:p>
        </p:txBody>
      </p:sp>
      <p:sp>
        <p:nvSpPr>
          <p:cNvPr id="8" name="el-1789693736898-13"/>
          <p:cNvSpPr txBox="1"/>
          <p:nvPr/>
        </p:nvSpPr>
        <p:spPr>
          <a:xfrm>
            <a:off x="685629" y="2628505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差词 · 说明书式</a:t>
            </a:r>
            <a:endParaRPr/>
          </a:p>
        </p:txBody>
      </p:sp>
      <p:sp>
        <p:nvSpPr>
          <p:cNvPr id="9" name="el-1789693736898-14"/>
          <p:cNvSpPr txBox="1"/>
          <p:nvPr/>
        </p:nvSpPr>
        <p:spPr>
          <a:xfrm>
            <a:off x="685629" y="3066545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"历史悠久，风景优美"</a:t>
            </a:r>
            <a:endParaRPr/>
          </a:p>
        </p:txBody>
      </p:sp>
      <p:sp>
        <p:nvSpPr>
          <p:cNvPr id="10" name="el-1789693736897-11"/>
          <p:cNvSpPr txBox="1"/>
          <p:nvPr/>
        </p:nvSpPr>
        <p:spPr>
          <a:xfrm>
            <a:off x="685629" y="3520209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形容词堆砌、数据罗列、结构千篇一律——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游客听完只记得"来过"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，不记得任何瞬间。</a:t>
            </a:r>
            <a:endParaRPr/>
          </a:p>
        </p:txBody>
      </p:sp>
      <p:sp>
        <p:nvSpPr>
          <p:cNvPr id="11" name="el-1789693736898-15"/>
          <p:cNvSpPr txBox="1"/>
          <p:nvPr/>
        </p:nvSpPr>
        <p:spPr>
          <a:xfrm>
            <a:off x="6522994" y="2628505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好词 · 故事式</a:t>
            </a:r>
            <a:endParaRPr/>
          </a:p>
        </p:txBody>
      </p:sp>
      <p:sp>
        <p:nvSpPr>
          <p:cNvPr id="12" name="el-1789693736899-16"/>
          <p:cNvSpPr txBox="1"/>
          <p:nvPr/>
        </p:nvSpPr>
        <p:spPr>
          <a:xfrm>
            <a:off x="6522994" y="3066545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"你看这第三根梁"</a:t>
            </a:r>
            <a:endParaRPr/>
          </a:p>
        </p:txBody>
      </p:sp>
      <p:sp>
        <p:nvSpPr>
          <p:cNvPr id="13" name="el-1789693736898-12"/>
          <p:cNvSpPr txBox="1"/>
          <p:nvPr/>
        </p:nvSpPr>
        <p:spPr>
          <a:xfrm>
            <a:off x="6522994" y="3520209"/>
            <a:ext cx="4980330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具体细节切入、有人的命运、有情绪节奏——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游客带走一个可复述的故事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，成为景区的传播者。</a:t>
            </a:r>
            <a:endParaRPr/>
          </a:p>
        </p:txBody>
      </p:sp>
      <p:sp>
        <p:nvSpPr>
          <p:cNvPr id="14" name="el-1789693736891-2"/>
          <p:cNvSpPr txBox="1"/>
          <p:nvPr/>
        </p:nvSpPr>
        <p:spPr>
          <a:xfrm>
            <a:off x="685629" y="4558472"/>
            <a:ext cx="1107290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一句话检验：游客回家后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能不能复述你的一段讲解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——能复述的是好词，不能的是说明书。</a:t>
            </a:r>
            <a:endParaRPr/>
          </a:p>
        </p:txBody>
      </p:sp>
      <p:sp>
        <p:nvSpPr>
          <p:cNvPr id="15" name="el-1789693736892-5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16" name="el-1789693736892-6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3689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08 / 40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617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619-10"/>
          <p:cNvCxnSpPr/>
          <p:nvPr/>
        </p:nvCxnSpPr>
        <p:spPr>
          <a:xfrm>
            <a:off x="704674" y="1381339"/>
            <a:ext cx="914" cy="68562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621-15"/>
          <p:cNvCxnSpPr/>
          <p:nvPr/>
        </p:nvCxnSpPr>
        <p:spPr>
          <a:xfrm>
            <a:off x="685629" y="3047203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622-16"/>
          <p:cNvCxnSpPr/>
          <p:nvPr/>
        </p:nvCxnSpPr>
        <p:spPr>
          <a:xfrm>
            <a:off x="685629" y="4179204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622-17"/>
          <p:cNvCxnSpPr/>
          <p:nvPr/>
        </p:nvCxnSpPr>
        <p:spPr>
          <a:xfrm>
            <a:off x="685629" y="5030883"/>
            <a:ext cx="678010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7616-6"/>
          <p:cNvSpPr/>
          <p:nvPr/>
        </p:nvSpPr>
        <p:spPr>
          <a:xfrm>
            <a:off x="8075181" y="1305158"/>
            <a:ext cx="3428143" cy="48529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373760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7618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10" name="el-178969373761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导游词的演化：从背到创</a:t>
            </a:r>
            <a:endParaRPr/>
          </a:p>
        </p:txBody>
      </p:sp>
      <p:sp>
        <p:nvSpPr>
          <p:cNvPr id="11" name="el-1789693737618-8"/>
          <p:cNvSpPr txBox="1"/>
          <p:nvPr/>
        </p:nvSpPr>
        <p:spPr>
          <a:xfrm>
            <a:off x="914171" y="1381339"/>
            <a:ext cx="6551562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四十年，导游词经历了四次身份跃迁——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AI不是终点，是新的起点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12" name="el-1789693737623-18"/>
          <p:cNvSpPr txBox="1"/>
          <p:nvPr/>
        </p:nvSpPr>
        <p:spPr>
          <a:xfrm>
            <a:off x="685629" y="2305033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1980s</a:t>
            </a:r>
            <a:endParaRPr/>
          </a:p>
        </p:txBody>
      </p:sp>
      <p:sp>
        <p:nvSpPr>
          <p:cNvPr id="13" name="el-1789693737627-26"/>
          <p:cNvSpPr txBox="1"/>
          <p:nvPr/>
        </p:nvSpPr>
        <p:spPr>
          <a:xfrm>
            <a:off x="1828343" y="2305033"/>
            <a:ext cx="53940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背诵时代</a:t>
            </a:r>
            <a:endParaRPr/>
          </a:p>
        </p:txBody>
      </p:sp>
      <p:sp>
        <p:nvSpPr>
          <p:cNvPr id="14" name="el-1789693737626-22"/>
          <p:cNvSpPr txBox="1"/>
          <p:nvPr/>
        </p:nvSpPr>
        <p:spPr>
          <a:xfrm>
            <a:off x="1828343" y="2657370"/>
            <a:ext cx="5489855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一本《导游词选编》全国通用——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一字不差地背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，讲解是体力活。</a:t>
            </a:r>
            <a:endParaRPr/>
          </a:p>
        </p:txBody>
      </p:sp>
      <p:sp>
        <p:nvSpPr>
          <p:cNvPr id="15" name="el-1789693737623-19"/>
          <p:cNvSpPr txBox="1"/>
          <p:nvPr/>
        </p:nvSpPr>
        <p:spPr>
          <a:xfrm>
            <a:off x="685629" y="3156713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2000s</a:t>
            </a:r>
            <a:endParaRPr/>
          </a:p>
        </p:txBody>
      </p:sp>
      <p:sp>
        <p:nvSpPr>
          <p:cNvPr id="16" name="el-1789693737628-27"/>
          <p:cNvSpPr txBox="1"/>
          <p:nvPr/>
        </p:nvSpPr>
        <p:spPr>
          <a:xfrm>
            <a:off x="1828343" y="3156713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改编时代</a:t>
            </a:r>
            <a:endParaRPr/>
          </a:p>
        </p:txBody>
      </p:sp>
      <p:sp>
        <p:nvSpPr>
          <p:cNvPr id="17" name="el-1789693737626-23"/>
          <p:cNvSpPr txBox="1"/>
          <p:nvPr/>
        </p:nvSpPr>
        <p:spPr>
          <a:xfrm>
            <a:off x="1828343" y="3509050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网络语料共享，导游互相"借词"——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开始按客群微调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，但仍以传抄为主。</a:t>
            </a:r>
            <a:endParaRPr/>
          </a:p>
        </p:txBody>
      </p:sp>
      <p:sp>
        <p:nvSpPr>
          <p:cNvPr id="18" name="el-1789693737623-20"/>
          <p:cNvSpPr txBox="1"/>
          <p:nvPr/>
        </p:nvSpPr>
        <p:spPr>
          <a:xfrm>
            <a:off x="685629" y="4288714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2015+</a:t>
            </a:r>
            <a:endParaRPr/>
          </a:p>
        </p:txBody>
      </p:sp>
      <p:sp>
        <p:nvSpPr>
          <p:cNvPr id="19" name="el-1789693737628-28"/>
          <p:cNvSpPr txBox="1"/>
          <p:nvPr/>
        </p:nvSpPr>
        <p:spPr>
          <a:xfrm>
            <a:off x="1828343" y="4288714"/>
            <a:ext cx="5565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个性时代</a:t>
            </a:r>
            <a:endParaRPr/>
          </a:p>
        </p:txBody>
      </p:sp>
      <p:sp>
        <p:nvSpPr>
          <p:cNvPr id="20" name="el-1789693737627-24"/>
          <p:cNvSpPr txBox="1"/>
          <p:nvPr/>
        </p:nvSpPr>
        <p:spPr>
          <a:xfrm>
            <a:off x="1828343" y="4641051"/>
            <a:ext cx="57775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自媒体倒逼差异化——"讲别人不讲的"成为竞争力，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创作门槛抬高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1" name="el-1789693737623-21"/>
          <p:cNvSpPr txBox="1"/>
          <p:nvPr/>
        </p:nvSpPr>
        <p:spPr>
          <a:xfrm>
            <a:off x="685629" y="5140393"/>
            <a:ext cx="1571232" cy="2999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2023+</a:t>
            </a:r>
            <a:endParaRPr/>
          </a:p>
        </p:txBody>
      </p:sp>
      <p:sp>
        <p:nvSpPr>
          <p:cNvPr id="22" name="el-1789693737628-29"/>
          <p:cNvSpPr txBox="1"/>
          <p:nvPr/>
        </p:nvSpPr>
        <p:spPr>
          <a:xfrm>
            <a:off x="1828343" y="5140393"/>
            <a:ext cx="5784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共创时代</a:t>
            </a:r>
            <a:endParaRPr/>
          </a:p>
        </p:txBody>
      </p:sp>
      <p:sp>
        <p:nvSpPr>
          <p:cNvPr id="23" name="el-1789693737627-25"/>
          <p:cNvSpPr txBox="1"/>
          <p:nvPr/>
        </p:nvSpPr>
        <p:spPr>
          <a:xfrm>
            <a:off x="1828343" y="5492730"/>
            <a:ext cx="5637390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AI量产初稿、人注入故事——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一人可维护全景区词库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，分众版本成为标配。</a:t>
            </a:r>
            <a:endParaRPr/>
          </a:p>
        </p:txBody>
      </p:sp>
      <p:sp>
        <p:nvSpPr>
          <p:cNvPr id="24" name="el-1789693737620-12"/>
          <p:cNvSpPr txBox="1"/>
          <p:nvPr/>
        </p:nvSpPr>
        <p:spPr>
          <a:xfrm>
            <a:off x="8417995" y="2779528"/>
            <a:ext cx="2862499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演化规律</a:t>
            </a:r>
            <a:endParaRPr/>
          </a:p>
        </p:txBody>
      </p:sp>
      <p:sp>
        <p:nvSpPr>
          <p:cNvPr id="25" name="el-1789693737620-13"/>
          <p:cNvSpPr txBox="1"/>
          <p:nvPr/>
        </p:nvSpPr>
        <p:spPr>
          <a:xfrm>
            <a:off x="8417995" y="3179478"/>
            <a:ext cx="2909160" cy="3451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越靠近人越值钱</a:t>
            </a:r>
            <a:endParaRPr/>
          </a:p>
        </p:txBody>
      </p:sp>
      <p:sp>
        <p:nvSpPr>
          <p:cNvPr id="26" name="el-1789693737620-14"/>
          <p:cNvSpPr txBox="1"/>
          <p:nvPr/>
        </p:nvSpPr>
        <p:spPr>
          <a:xfrm>
            <a:off x="8417995" y="3657989"/>
            <a:ext cx="2869165" cy="3038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能被复制的价值不断贬值；</a:t>
            </a:r>
            <a:endParaRPr/>
          </a:p>
        </p:txBody>
      </p:sp>
      <p:sp>
        <p:nvSpPr>
          <p:cNvPr id="27" name="el-1789693737619-11"/>
          <p:cNvSpPr txBox="1"/>
          <p:nvPr/>
        </p:nvSpPr>
        <p:spPr>
          <a:xfrm>
            <a:off x="8417995" y="4076092"/>
            <a:ext cx="2742514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故事、判断、现场感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——越靠近"人"的部分越升值。</a:t>
            </a:r>
            <a:endParaRPr/>
          </a:p>
        </p:txBody>
      </p:sp>
      <p:sp>
        <p:nvSpPr>
          <p:cNvPr id="28" name="el-1789693737611-3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9" name="el-1789693737611-4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30" name="el-178969373761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09 / 40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68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693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693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693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694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7694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7684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7687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3737688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3737688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3737689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7689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3737682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37376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3737685-10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17" name="el-178969373768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好导游词五要素</a:t>
            </a:r>
            <a:endParaRPr/>
          </a:p>
        </p:txBody>
      </p:sp>
      <p:sp>
        <p:nvSpPr>
          <p:cNvPr id="18" name="el-1789693737697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要素①</a:t>
            </a:r>
            <a:endParaRPr/>
          </a:p>
        </p:txBody>
      </p:sp>
      <p:sp>
        <p:nvSpPr>
          <p:cNvPr id="19" name="el-1789693737697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钩子</a:t>
            </a:r>
            <a:endParaRPr/>
          </a:p>
        </p:txBody>
      </p:sp>
      <p:sp>
        <p:nvSpPr>
          <p:cNvPr id="20" name="el-1789693737698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开耳瞬间</a:t>
            </a:r>
            <a:endParaRPr/>
          </a:p>
        </p:txBody>
      </p:sp>
      <p:sp>
        <p:nvSpPr>
          <p:cNvPr id="21" name="el-1789693737694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"您脚下的砖，比紫禁城还老两百岁"——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前10秒抓住耳朵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，讲解就成功一半。</a:t>
            </a:r>
            <a:endParaRPr/>
          </a:p>
        </p:txBody>
      </p:sp>
      <p:sp>
        <p:nvSpPr>
          <p:cNvPr id="22" name="el-1789693737698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要素②</a:t>
            </a:r>
            <a:endParaRPr/>
          </a:p>
        </p:txBody>
      </p:sp>
      <p:sp>
        <p:nvSpPr>
          <p:cNvPr id="23" name="el-1789693737698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骨架</a:t>
            </a:r>
            <a:endParaRPr/>
          </a:p>
        </p:txBody>
      </p:sp>
      <p:sp>
        <p:nvSpPr>
          <p:cNvPr id="24" name="el-1789693737698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一条主线</a:t>
            </a:r>
            <a:endParaRPr/>
          </a:p>
        </p:txBody>
      </p:sp>
      <p:sp>
        <p:nvSpPr>
          <p:cNvPr id="25" name="el-1789693737695-22"/>
          <p:cNvSpPr txBox="1"/>
          <p:nvPr/>
        </p:nvSpPr>
        <p:spPr>
          <a:xfrm>
            <a:off x="2884758" y="3215485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一个点位一条主线（一个人/一件事/一个谜）——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听众只能记一条线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，贪多必失。</a:t>
            </a:r>
            <a:endParaRPr/>
          </a:p>
        </p:txBody>
      </p:sp>
      <p:sp>
        <p:nvSpPr>
          <p:cNvPr id="26" name="el-1789693737699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要素③</a:t>
            </a:r>
            <a:endParaRPr/>
          </a:p>
        </p:txBody>
      </p:sp>
      <p:sp>
        <p:nvSpPr>
          <p:cNvPr id="27" name="el-1789693737699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细节</a:t>
            </a:r>
            <a:endParaRPr/>
          </a:p>
        </p:txBody>
      </p:sp>
      <p:sp>
        <p:nvSpPr>
          <p:cNvPr id="28" name="el-1789693737699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可触摸</a:t>
            </a:r>
            <a:endParaRPr/>
          </a:p>
        </p:txBody>
      </p:sp>
      <p:sp>
        <p:nvSpPr>
          <p:cNvPr id="29" name="el-1789693737696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"洪水刻痕""狗叫了一夜"——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具体的物、具体的人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，是记忆的挂钩。</a:t>
            </a:r>
            <a:endParaRPr/>
          </a:p>
        </p:txBody>
      </p:sp>
      <p:sp>
        <p:nvSpPr>
          <p:cNvPr id="30" name="el-1789693737699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要素④</a:t>
            </a:r>
            <a:endParaRPr/>
          </a:p>
        </p:txBody>
      </p:sp>
      <p:sp>
        <p:nvSpPr>
          <p:cNvPr id="31" name="el-1789693737699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节奏</a:t>
            </a:r>
            <a:endParaRPr/>
          </a:p>
        </p:txBody>
      </p:sp>
      <p:sp>
        <p:nvSpPr>
          <p:cNvPr id="32" name="el-1789693737700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张弛有度</a:t>
            </a:r>
            <a:endParaRPr/>
          </a:p>
        </p:txBody>
      </p:sp>
      <p:sp>
        <p:nvSpPr>
          <p:cNvPr id="33" name="el-1789693737697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信息-故事-停顿三段循环——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每90秒给一次情绪呼吸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，别让耳朵疲劳。</a:t>
            </a:r>
            <a:endParaRPr/>
          </a:p>
        </p:txBody>
      </p:sp>
      <p:sp>
        <p:nvSpPr>
          <p:cNvPr id="34" name="el-1789693737700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要素⑤</a:t>
            </a:r>
            <a:endParaRPr/>
          </a:p>
        </p:txBody>
      </p:sp>
      <p:sp>
        <p:nvSpPr>
          <p:cNvPr id="35" name="el-1789693737700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收口</a:t>
            </a:r>
            <a:endParaRPr/>
          </a:p>
        </p:txBody>
      </p:sp>
      <p:sp>
        <p:nvSpPr>
          <p:cNvPr id="36" name="el-1789693737700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留个念想</a:t>
            </a:r>
            <a:endParaRPr/>
          </a:p>
        </p:txBody>
      </p:sp>
      <p:sp>
        <p:nvSpPr>
          <p:cNvPr id="37" name="el-1789693737697-25"/>
          <p:cNvSpPr txBox="1"/>
          <p:nvPr/>
        </p:nvSpPr>
        <p:spPr>
          <a:xfrm>
            <a:off x="9719172" y="3215485"/>
            <a:ext cx="178400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一句可复述的金句、一个悬念、一处"替游客说出的感受"——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讲解结束，传播开始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8" name="el-1789693737682-2"/>
          <p:cNvSpPr txBox="1"/>
          <p:nvPr/>
        </p:nvSpPr>
        <p:spPr>
          <a:xfrm>
            <a:off x="685629" y="5192024"/>
            <a:ext cx="11213645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五要素是验收清单——写完逐项打勾；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AI初稿通常缺①和⑤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，这两处要人工重点补。</a:t>
            </a:r>
            <a:endParaRPr/>
          </a:p>
        </p:txBody>
      </p:sp>
      <p:sp>
        <p:nvSpPr>
          <p:cNvPr id="39" name="el-1789693737682-5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40" name="el-1789693737682-6"/>
          <p:cNvSpPr txBox="1"/>
          <p:nvPr/>
        </p:nvSpPr>
        <p:spPr>
          <a:xfrm>
            <a:off x="5185959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41" name="el-178969373768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10 / 40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715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718-11"/>
          <p:cNvCxnSpPr/>
          <p:nvPr/>
        </p:nvCxnSpPr>
        <p:spPr>
          <a:xfrm>
            <a:off x="4145910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718-12"/>
          <p:cNvCxnSpPr/>
          <p:nvPr/>
        </p:nvCxnSpPr>
        <p:spPr>
          <a:xfrm>
            <a:off x="7601579" y="1988853"/>
            <a:ext cx="914" cy="231399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715-6"/>
          <p:cNvCxnSpPr/>
          <p:nvPr/>
        </p:nvCxnSpPr>
        <p:spPr>
          <a:xfrm>
            <a:off x="685629" y="459328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71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7716-9"/>
          <p:cNvSpPr txBox="1"/>
          <p:nvPr/>
        </p:nvSpPr>
        <p:spPr>
          <a:xfrm>
            <a:off x="1237940" y="457943"/>
            <a:ext cx="274025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8" name="el-1789693737713-2"/>
          <p:cNvSpPr txBox="1"/>
          <p:nvPr/>
        </p:nvSpPr>
        <p:spPr>
          <a:xfrm>
            <a:off x="685629" y="819802"/>
            <a:ext cx="11503323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讲解三板斧：故事化 · 细节化 · 互动化</a:t>
            </a:r>
            <a:endParaRPr/>
          </a:p>
        </p:txBody>
      </p:sp>
      <p:sp>
        <p:nvSpPr>
          <p:cNvPr id="9" name="el-1789693737719-13"/>
          <p:cNvSpPr txBox="1"/>
          <p:nvPr/>
        </p:nvSpPr>
        <p:spPr>
          <a:xfrm>
            <a:off x="685629" y="2084079"/>
            <a:ext cx="341952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斧一 · 故事化</a:t>
            </a:r>
            <a:endParaRPr/>
          </a:p>
        </p:txBody>
      </p:sp>
      <p:sp>
        <p:nvSpPr>
          <p:cNvPr id="10" name="el-1789693737719-14"/>
          <p:cNvSpPr txBox="1"/>
          <p:nvPr/>
        </p:nvSpPr>
        <p:spPr>
          <a:xfrm>
            <a:off x="685629" y="2398325"/>
            <a:ext cx="3324108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把知识变命运</a:t>
            </a:r>
            <a:endParaRPr/>
          </a:p>
        </p:txBody>
      </p:sp>
      <p:sp>
        <p:nvSpPr>
          <p:cNvPr id="11" name="el-1789693737719-15"/>
          <p:cNvSpPr txBox="1"/>
          <p:nvPr/>
        </p:nvSpPr>
        <p:spPr>
          <a:xfrm>
            <a:off x="685629" y="2807798"/>
            <a:ext cx="3264116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最有力</a:t>
            </a:r>
            <a:endParaRPr/>
          </a:p>
        </p:txBody>
      </p:sp>
      <p:sp>
        <p:nvSpPr>
          <p:cNvPr id="12" name="el-1789693737720-16"/>
          <p:cNvSpPr txBox="1"/>
          <p:nvPr/>
        </p:nvSpPr>
        <p:spPr>
          <a:xfrm>
            <a:off x="4455395" y="2084079"/>
            <a:ext cx="341015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斧二 · 细节化</a:t>
            </a:r>
            <a:endParaRPr/>
          </a:p>
        </p:txBody>
      </p:sp>
      <p:sp>
        <p:nvSpPr>
          <p:cNvPr id="13" name="el-1789693737720-17"/>
          <p:cNvSpPr txBox="1"/>
          <p:nvPr/>
        </p:nvSpPr>
        <p:spPr>
          <a:xfrm>
            <a:off x="4455395" y="2398325"/>
            <a:ext cx="3314734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把宏大变具体</a:t>
            </a:r>
            <a:endParaRPr/>
          </a:p>
        </p:txBody>
      </p:sp>
      <p:sp>
        <p:nvSpPr>
          <p:cNvPr id="14" name="el-1789693737720-18"/>
          <p:cNvSpPr txBox="1"/>
          <p:nvPr/>
        </p:nvSpPr>
        <p:spPr>
          <a:xfrm>
            <a:off x="4455395" y="2807798"/>
            <a:ext cx="325474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最可感</a:t>
            </a:r>
            <a:endParaRPr/>
          </a:p>
        </p:txBody>
      </p:sp>
      <p:sp>
        <p:nvSpPr>
          <p:cNvPr id="15" name="el-1789693737720-19"/>
          <p:cNvSpPr txBox="1"/>
          <p:nvPr/>
        </p:nvSpPr>
        <p:spPr>
          <a:xfrm>
            <a:off x="7911064" y="2084079"/>
            <a:ext cx="3860987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 spc="306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斧三 · 互动化</a:t>
            </a:r>
            <a:endParaRPr/>
          </a:p>
        </p:txBody>
      </p:sp>
      <p:sp>
        <p:nvSpPr>
          <p:cNvPr id="16" name="el-1789693737720-20"/>
          <p:cNvSpPr txBox="1"/>
          <p:nvPr/>
        </p:nvSpPr>
        <p:spPr>
          <a:xfrm>
            <a:off x="7911064" y="2398325"/>
            <a:ext cx="3765571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把独白变对话</a:t>
            </a:r>
            <a:endParaRPr/>
          </a:p>
        </p:txBody>
      </p:sp>
      <p:sp>
        <p:nvSpPr>
          <p:cNvPr id="17" name="el-1789693737720-21"/>
          <p:cNvSpPr txBox="1"/>
          <p:nvPr/>
        </p:nvSpPr>
        <p:spPr>
          <a:xfrm>
            <a:off x="7911064" y="2807798"/>
            <a:ext cx="3705578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最现场</a:t>
            </a:r>
            <a:endParaRPr/>
          </a:p>
        </p:txBody>
      </p:sp>
      <p:sp>
        <p:nvSpPr>
          <p:cNvPr id="18" name="el-1789693737717-10"/>
          <p:cNvSpPr txBox="1"/>
          <p:nvPr/>
        </p:nvSpPr>
        <p:spPr>
          <a:xfrm>
            <a:off x="685629" y="4845638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使用提醒</a:t>
            </a:r>
            <a:endParaRPr/>
          </a:p>
        </p:txBody>
      </p:sp>
      <p:sp>
        <p:nvSpPr>
          <p:cNvPr id="19" name="el-1789693737716-8"/>
          <p:cNvSpPr txBox="1"/>
          <p:nvPr/>
        </p:nvSpPr>
        <p:spPr>
          <a:xfrm>
            <a:off x="1753799" y="4788503"/>
            <a:ext cx="9749525" cy="68562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85"/>
              </a:lnSpc>
            </a:pP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三板斧是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改稿工具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：AI初稿写完后，逐段检查——这段有故事吗？有细节吗？有互动吗？</a:t>
            </a:r>
            <a:r>
              <a:rPr b="1" sz="1789">
                <a:solidFill>
                  <a:srgbClr val="7C3A0E"/>
                </a:solidFill>
                <a:latin typeface="SimSun"/>
                <a:ea typeface="SimSun"/>
                <a:cs typeface="SimSun"/>
              </a:rPr>
              <a:t>三问过一遍，词就活了</a:t>
            </a:r>
            <a:r>
              <a:rPr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。</a:t>
            </a:r>
            <a:endParaRPr/>
          </a:p>
        </p:txBody>
      </p:sp>
      <p:sp>
        <p:nvSpPr>
          <p:cNvPr id="20" name="el-1789693737713-3"/>
          <p:cNvSpPr txBox="1"/>
          <p:nvPr/>
        </p:nvSpPr>
        <p:spPr>
          <a:xfrm>
            <a:off x="685629" y="6228650"/>
            <a:ext cx="229447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词之变</a:t>
            </a:r>
            <a:endParaRPr/>
          </a:p>
        </p:txBody>
      </p:sp>
      <p:sp>
        <p:nvSpPr>
          <p:cNvPr id="21" name="el-1789693737713-4"/>
          <p:cNvSpPr txBox="1"/>
          <p:nvPr/>
        </p:nvSpPr>
        <p:spPr>
          <a:xfrm>
            <a:off x="518923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2" name="el-1789693737713-5"/>
          <p:cNvSpPr txBox="1"/>
          <p:nvPr/>
        </p:nvSpPr>
        <p:spPr>
          <a:xfrm>
            <a:off x="10817546" y="6276263"/>
            <a:ext cx="1189714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11 / 40</a:t>
            </a:r>
            <a:endParaRPr/>
          </a:p>
        </p:txBody>
      </p:sp>
      <p:sp>
        <p:nvSpPr>
          <p:cNvPr id="23" name="el-1789693737728-31"/>
          <p:cNvSpPr/>
          <p:nvPr/>
        </p:nvSpPr>
        <p:spPr>
          <a:xfrm>
            <a:off x="685629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7728-32"/>
          <p:cNvSpPr/>
          <p:nvPr/>
        </p:nvSpPr>
        <p:spPr>
          <a:xfrm>
            <a:off x="685629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7729-33"/>
          <p:cNvSpPr/>
          <p:nvPr/>
        </p:nvSpPr>
        <p:spPr>
          <a:xfrm>
            <a:off x="685629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9693737729-34"/>
          <p:cNvSpPr/>
          <p:nvPr/>
        </p:nvSpPr>
        <p:spPr>
          <a:xfrm>
            <a:off x="4455395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9693737730-35"/>
          <p:cNvSpPr/>
          <p:nvPr/>
        </p:nvSpPr>
        <p:spPr>
          <a:xfrm>
            <a:off x="4455395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9693737730-36"/>
          <p:cNvSpPr/>
          <p:nvPr/>
        </p:nvSpPr>
        <p:spPr>
          <a:xfrm>
            <a:off x="4455395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9693737731-37"/>
          <p:cNvSpPr/>
          <p:nvPr/>
        </p:nvSpPr>
        <p:spPr>
          <a:xfrm>
            <a:off x="7911064" y="332201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9693737731-38"/>
          <p:cNvSpPr/>
          <p:nvPr/>
        </p:nvSpPr>
        <p:spPr>
          <a:xfrm>
            <a:off x="7911064" y="3683879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1" name="el-1789693737732-39"/>
          <p:cNvSpPr/>
          <p:nvPr/>
        </p:nvSpPr>
        <p:spPr>
          <a:xfrm>
            <a:off x="7911064" y="4045738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2" name="el-1789693737725-22"/>
          <p:cNvSpPr txBox="1"/>
          <p:nvPr/>
        </p:nvSpPr>
        <p:spPr>
          <a:xfrm>
            <a:off x="857036" y="319822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不说"建于明嘉靖年"</a:t>
            </a:r>
            <a:endParaRPr/>
          </a:p>
        </p:txBody>
      </p:sp>
      <p:sp>
        <p:nvSpPr>
          <p:cNvPr id="33" name="el-1789693737725-23"/>
          <p:cNvSpPr txBox="1"/>
          <p:nvPr/>
        </p:nvSpPr>
        <p:spPr>
          <a:xfrm>
            <a:off x="857036" y="3560085"/>
            <a:ext cx="323459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说"修桥的匠人没能看到桥完工"</a:t>
            </a:r>
            <a:endParaRPr/>
          </a:p>
        </p:txBody>
      </p:sp>
      <p:sp>
        <p:nvSpPr>
          <p:cNvPr id="34" name="el-1789693737725-24"/>
          <p:cNvSpPr txBox="1"/>
          <p:nvPr/>
        </p:nvSpPr>
        <p:spPr>
          <a:xfrm>
            <a:off x="857036" y="3921944"/>
            <a:ext cx="3112706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知识挂上人的命运才有重量</a:t>
            </a:r>
            <a:endParaRPr/>
          </a:p>
        </p:txBody>
      </p:sp>
      <p:sp>
        <p:nvSpPr>
          <p:cNvPr id="35" name="el-1789693737726-25"/>
          <p:cNvSpPr txBox="1"/>
          <p:nvPr/>
        </p:nvSpPr>
        <p:spPr>
          <a:xfrm>
            <a:off x="4626802" y="319822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不说"规模宏大"</a:t>
            </a:r>
            <a:endParaRPr/>
          </a:p>
        </p:txBody>
      </p:sp>
      <p:sp>
        <p:nvSpPr>
          <p:cNvPr id="36" name="el-1789693737726-26"/>
          <p:cNvSpPr txBox="1"/>
          <p:nvPr/>
        </p:nvSpPr>
        <p:spPr>
          <a:xfrm>
            <a:off x="4626802" y="3560085"/>
            <a:ext cx="322522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说"一根梁要三百工匠抬三天"</a:t>
            </a:r>
            <a:endParaRPr/>
          </a:p>
        </p:txBody>
      </p:sp>
      <p:sp>
        <p:nvSpPr>
          <p:cNvPr id="37" name="el-1789693737726-27"/>
          <p:cNvSpPr txBox="1"/>
          <p:nvPr/>
        </p:nvSpPr>
        <p:spPr>
          <a:xfrm>
            <a:off x="4626802" y="3921944"/>
            <a:ext cx="310333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五感细节让历史可触摸</a:t>
            </a:r>
            <a:endParaRPr/>
          </a:p>
        </p:txBody>
      </p:sp>
      <p:sp>
        <p:nvSpPr>
          <p:cNvPr id="38" name="el-1789693737726-28"/>
          <p:cNvSpPr txBox="1"/>
          <p:nvPr/>
        </p:nvSpPr>
        <p:spPr>
          <a:xfrm>
            <a:off x="8082471" y="3198225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"您猜这块匾为什么是斜的？"</a:t>
            </a:r>
            <a:endParaRPr/>
          </a:p>
        </p:txBody>
      </p:sp>
      <p:sp>
        <p:nvSpPr>
          <p:cNvPr id="39" name="el-1789693737727-29"/>
          <p:cNvSpPr txBox="1"/>
          <p:nvPr/>
        </p:nvSpPr>
        <p:spPr>
          <a:xfrm>
            <a:off x="8082471" y="3560085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提问-停顿-揭晓的三拍节奏</a:t>
            </a:r>
            <a:endParaRPr/>
          </a:p>
        </p:txBody>
      </p:sp>
      <p:sp>
        <p:nvSpPr>
          <p:cNvPr id="40" name="el-1789693737727-30"/>
          <p:cNvSpPr txBox="1"/>
          <p:nvPr/>
        </p:nvSpPr>
        <p:spPr>
          <a:xfrm>
            <a:off x="8082471" y="3921944"/>
            <a:ext cx="36760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虚拟讲解也可用"选择题"模拟互动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773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774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774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7775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77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7774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8" name="el-178969373777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词之变：四问四答</a:t>
            </a:r>
            <a:endParaRPr/>
          </a:p>
        </p:txBody>
      </p:sp>
      <p:sp>
        <p:nvSpPr>
          <p:cNvPr id="9" name="el-1789693737776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3737781-19"/>
          <p:cNvSpPr txBox="1"/>
          <p:nvPr/>
        </p:nvSpPr>
        <p:spPr>
          <a:xfrm>
            <a:off x="1618845" y="1698413"/>
            <a:ext cx="7575541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导游词的三重价值？</a:t>
            </a:r>
            <a:endParaRPr/>
          </a:p>
        </p:txBody>
      </p:sp>
      <p:sp>
        <p:nvSpPr>
          <p:cNvPr id="11" name="el-1789693737779-15"/>
          <p:cNvSpPr txBox="1"/>
          <p:nvPr/>
        </p:nvSpPr>
        <p:spPr>
          <a:xfrm>
            <a:off x="1618845" y="2117408"/>
            <a:ext cx="778599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信息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（看懂）、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情感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（共鸣）、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行动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（引导）——AI强在信息层，弱在情感层，缺行动层。</a:t>
            </a:r>
            <a:endParaRPr/>
          </a:p>
        </p:txBody>
      </p:sp>
      <p:sp>
        <p:nvSpPr>
          <p:cNvPr id="12" name="el-1789693737776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3737781-20"/>
          <p:cNvSpPr txBox="1"/>
          <p:nvPr/>
        </p:nvSpPr>
        <p:spPr>
          <a:xfrm>
            <a:off x="1618845" y="2812559"/>
            <a:ext cx="607066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好词与差词的分界？</a:t>
            </a:r>
            <a:endParaRPr/>
          </a:p>
        </p:txBody>
      </p:sp>
      <p:sp>
        <p:nvSpPr>
          <p:cNvPr id="14" name="el-1789693737779-16"/>
          <p:cNvSpPr txBox="1"/>
          <p:nvPr/>
        </p:nvSpPr>
        <p:spPr>
          <a:xfrm>
            <a:off x="1618845" y="3231554"/>
            <a:ext cx="61592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游客回家后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能否复述一段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——能复述的是故事，不能复述的是说明书。</a:t>
            </a:r>
            <a:endParaRPr/>
          </a:p>
        </p:txBody>
      </p:sp>
      <p:sp>
        <p:nvSpPr>
          <p:cNvPr id="15" name="el-1789693737776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3737781-21"/>
          <p:cNvSpPr txBox="1"/>
          <p:nvPr/>
        </p:nvSpPr>
        <p:spPr>
          <a:xfrm>
            <a:off x="1618845" y="3926706"/>
            <a:ext cx="643282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五要素是什么？</a:t>
            </a:r>
            <a:endParaRPr/>
          </a:p>
        </p:txBody>
      </p:sp>
      <p:sp>
        <p:nvSpPr>
          <p:cNvPr id="17" name="el-1789693737780-17"/>
          <p:cNvSpPr txBox="1"/>
          <p:nvPr/>
        </p:nvSpPr>
        <p:spPr>
          <a:xfrm>
            <a:off x="1618845" y="4345701"/>
            <a:ext cx="688705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钩子·骨架·细节·节奏·收口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——AI初稿常缺钩子和收口，人工重点补。</a:t>
            </a:r>
            <a:endParaRPr/>
          </a:p>
        </p:txBody>
      </p:sp>
      <p:sp>
        <p:nvSpPr>
          <p:cNvPr id="18" name="el-1789693737776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3737781-22"/>
          <p:cNvSpPr txBox="1"/>
          <p:nvPr/>
        </p:nvSpPr>
        <p:spPr>
          <a:xfrm>
            <a:off x="1618845" y="5040852"/>
            <a:ext cx="616589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讲解三板斧？</a:t>
            </a:r>
            <a:endParaRPr/>
          </a:p>
        </p:txBody>
      </p:sp>
      <p:sp>
        <p:nvSpPr>
          <p:cNvPr id="20" name="el-1789693737780-18"/>
          <p:cNvSpPr txBox="1"/>
          <p:nvPr/>
        </p:nvSpPr>
        <p:spPr>
          <a:xfrm>
            <a:off x="1618845" y="5459847"/>
            <a:ext cx="6132566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故事化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（知识变命运）、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细节化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（宏大变具体）、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互动化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（独白变对话）。</a:t>
            </a:r>
            <a:endParaRPr/>
          </a:p>
        </p:txBody>
      </p:sp>
      <p:sp>
        <p:nvSpPr>
          <p:cNvPr id="21" name="el-178969373777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01 · 阶段小结</a:t>
            </a:r>
            <a:endParaRPr/>
          </a:p>
        </p:txBody>
      </p:sp>
      <p:sp>
        <p:nvSpPr>
          <p:cNvPr id="22" name="el-178969373777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777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12 / 40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7930-26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7886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7882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7884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6" name="el-1789693737884-5"/>
          <p:cNvSpPr txBox="1"/>
          <p:nvPr/>
        </p:nvSpPr>
        <p:spPr>
          <a:xfrm>
            <a:off x="837990" y="4128912"/>
            <a:ext cx="347766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TWO</a:t>
            </a:r>
            <a:endParaRPr/>
          </a:p>
        </p:txBody>
      </p:sp>
      <p:sp>
        <p:nvSpPr>
          <p:cNvPr id="7" name="el-1789693737885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AI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创作流</a:t>
            </a:r>
            <a:endParaRPr/>
          </a:p>
        </p:txBody>
      </p:sp>
      <p:sp>
        <p:nvSpPr>
          <p:cNvPr id="8" name="el-1789693737885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THE AI WRITING FLOW</a:t>
            </a:r>
            <a:endParaRPr/>
          </a:p>
        </p:txBody>
      </p:sp>
      <p:sp>
        <p:nvSpPr>
          <p:cNvPr id="9" name="el-1789693737887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效率对比</a:t>
            </a:r>
            <a:endParaRPr/>
          </a:p>
        </p:txBody>
      </p:sp>
      <p:sp>
        <p:nvSpPr>
          <p:cNvPr id="10" name="el-1789693737887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资料三源</a:t>
            </a:r>
            <a:endParaRPr/>
          </a:p>
        </p:txBody>
      </p:sp>
      <p:sp>
        <p:nvSpPr>
          <p:cNvPr id="11" name="el-1789693737888-11"/>
          <p:cNvSpPr txBox="1"/>
          <p:nvPr/>
        </p:nvSpPr>
        <p:spPr>
          <a:xfrm>
            <a:off x="7123216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五步流</a:t>
            </a:r>
            <a:endParaRPr/>
          </a:p>
        </p:txBody>
      </p:sp>
      <p:sp>
        <p:nvSpPr>
          <p:cNvPr id="12" name="el-1789693737888-12"/>
          <p:cNvSpPr txBox="1"/>
          <p:nvPr/>
        </p:nvSpPr>
        <p:spPr>
          <a:xfrm>
            <a:off x="8346129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分众版本</a:t>
            </a:r>
            <a:endParaRPr/>
          </a:p>
        </p:txBody>
      </p:sp>
      <p:sp>
        <p:nvSpPr>
          <p:cNvPr id="13" name="el-1789693737888-13"/>
          <p:cNvSpPr txBox="1"/>
          <p:nvPr/>
        </p:nvSpPr>
        <p:spPr>
          <a:xfrm>
            <a:off x="9774671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⑤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三病防治</a:t>
            </a:r>
            <a:endParaRPr/>
          </a:p>
        </p:txBody>
      </p:sp>
      <p:sp>
        <p:nvSpPr>
          <p:cNvPr id="14" name="el-1789693737883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5" name="el-1789693737883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13 / 40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910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7909-6"/>
          <p:cNvCxnSpPr/>
          <p:nvPr/>
        </p:nvCxnSpPr>
        <p:spPr>
          <a:xfrm>
            <a:off x="5251724" y="1737545"/>
            <a:ext cx="914" cy="398789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3737920-21"/>
          <p:cNvSpPr/>
          <p:nvPr/>
        </p:nvSpPr>
        <p:spPr>
          <a:xfrm>
            <a:off x="5923069" y="2375560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3737914-13"/>
          <p:cNvCxnSpPr/>
          <p:nvPr/>
        </p:nvCxnSpPr>
        <p:spPr>
          <a:xfrm>
            <a:off x="5923069" y="3084995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7920-23"/>
          <p:cNvSpPr/>
          <p:nvPr/>
        </p:nvSpPr>
        <p:spPr>
          <a:xfrm>
            <a:off x="5923069" y="3232596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9693737915-14"/>
          <p:cNvCxnSpPr/>
          <p:nvPr/>
        </p:nvCxnSpPr>
        <p:spPr>
          <a:xfrm>
            <a:off x="5923069" y="3942031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7921-25"/>
          <p:cNvSpPr/>
          <p:nvPr/>
        </p:nvSpPr>
        <p:spPr>
          <a:xfrm>
            <a:off x="5923069" y="4089632"/>
            <a:ext cx="837990" cy="33329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9693737912-12"/>
          <p:cNvCxnSpPr/>
          <p:nvPr/>
        </p:nvCxnSpPr>
        <p:spPr>
          <a:xfrm>
            <a:off x="5923069" y="4989519"/>
            <a:ext cx="558025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373790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9693737911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2" name="el-1789693737907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先算账：一篇导游词的成本</a:t>
            </a:r>
            <a:endParaRPr/>
          </a:p>
        </p:txBody>
      </p:sp>
      <p:sp>
        <p:nvSpPr>
          <p:cNvPr id="13" name="el-1789693737916-15"/>
          <p:cNvSpPr txBox="1"/>
          <p:nvPr/>
        </p:nvSpPr>
        <p:spPr>
          <a:xfrm>
            <a:off x="685629" y="2845888"/>
            <a:ext cx="3068337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传统：查资料+起草+打磨</a:t>
            </a:r>
            <a:r>
              <a:rPr sz="1200" spc="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 </a:t>
            </a:r>
            <a:r>
              <a:rPr b="1" strike="sngStrike" sz="2090" spc="90">
                <a:solidFill>
                  <a:srgbClr val="4A574E"/>
                </a:solidFill>
                <a:latin typeface="Georgia"/>
                <a:ea typeface="Georgia"/>
                <a:cs typeface="Georgia"/>
              </a:rPr>
              <a:t>2天</a:t>
            </a:r>
            <a:endParaRPr/>
          </a:p>
        </p:txBody>
      </p:sp>
      <p:sp>
        <p:nvSpPr>
          <p:cNvPr id="14" name="el-1789693737919-19"/>
          <p:cNvSpPr txBox="1"/>
          <p:nvPr/>
        </p:nvSpPr>
        <p:spPr>
          <a:xfrm>
            <a:off x="685629" y="3322019"/>
            <a:ext cx="2815797" cy="79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6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2小时</a:t>
            </a:r>
            <a:endParaRPr/>
          </a:p>
        </p:txBody>
      </p:sp>
      <p:sp>
        <p:nvSpPr>
          <p:cNvPr id="15" name="el-1789693737912-10"/>
          <p:cNvSpPr txBox="1"/>
          <p:nvPr/>
        </p:nvSpPr>
        <p:spPr>
          <a:xfrm>
            <a:off x="685629" y="4312372"/>
            <a:ext cx="422613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AI辅助全流程（含核验与人工润色）</a:t>
            </a:r>
            <a:endParaRPr/>
          </a:p>
        </p:txBody>
      </p:sp>
      <p:sp>
        <p:nvSpPr>
          <p:cNvPr id="16" name="el-1789693737912-11"/>
          <p:cNvSpPr txBox="1"/>
          <p:nvPr/>
        </p:nvSpPr>
        <p:spPr>
          <a:xfrm>
            <a:off x="5923069" y="1737545"/>
            <a:ext cx="586098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231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时间从2天到2小时</a:t>
            </a:r>
            <a:endParaRPr/>
          </a:p>
        </p:txBody>
      </p:sp>
      <p:sp>
        <p:nvSpPr>
          <p:cNvPr id="17" name="el-1789693737919-20"/>
          <p:cNvSpPr txBox="1"/>
          <p:nvPr/>
        </p:nvSpPr>
        <p:spPr>
          <a:xfrm>
            <a:off x="5923069" y="2404128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省在</a:t>
            </a:r>
            <a:endParaRPr/>
          </a:p>
        </p:txBody>
      </p:sp>
      <p:sp>
        <p:nvSpPr>
          <p:cNvPr id="18" name="el-1789693737917-16"/>
          <p:cNvSpPr txBox="1"/>
          <p:nvPr/>
        </p:nvSpPr>
        <p:spPr>
          <a:xfrm>
            <a:off x="6951512" y="2375560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资料整合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散落的地方志、碑刻考证、口述资料——AI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快速归拢成结构化素材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，省去翻检半天。</a:t>
            </a:r>
            <a:endParaRPr/>
          </a:p>
        </p:txBody>
      </p:sp>
      <p:sp>
        <p:nvSpPr>
          <p:cNvPr id="19" name="el-1789693737920-22"/>
          <p:cNvSpPr txBox="1"/>
          <p:nvPr/>
        </p:nvSpPr>
        <p:spPr>
          <a:xfrm>
            <a:off x="5923069" y="3261164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快在</a:t>
            </a:r>
            <a:endParaRPr/>
          </a:p>
        </p:txBody>
      </p:sp>
      <p:sp>
        <p:nvSpPr>
          <p:cNvPr id="20" name="el-1789693737918-17"/>
          <p:cNvSpPr txBox="1"/>
          <p:nvPr/>
        </p:nvSpPr>
        <p:spPr>
          <a:xfrm>
            <a:off x="6951512" y="3232596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初稿量产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骨架五要素一次成型，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分众版本一键衍生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——过去写三个版本的时间，现在写注释。</a:t>
            </a:r>
            <a:endParaRPr/>
          </a:p>
        </p:txBody>
      </p:sp>
      <p:sp>
        <p:nvSpPr>
          <p:cNvPr id="21" name="el-1789693737921-24"/>
          <p:cNvSpPr txBox="1"/>
          <p:nvPr/>
        </p:nvSpPr>
        <p:spPr>
          <a:xfrm>
            <a:off x="5923069" y="4118200"/>
            <a:ext cx="83799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49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留给</a:t>
            </a:r>
            <a:endParaRPr/>
          </a:p>
        </p:txBody>
      </p:sp>
      <p:sp>
        <p:nvSpPr>
          <p:cNvPr id="22" name="el-1789693737919-18"/>
          <p:cNvSpPr txBox="1"/>
          <p:nvPr/>
        </p:nvSpPr>
        <p:spPr>
          <a:xfrm>
            <a:off x="6951512" y="4089632"/>
            <a:ext cx="4551812" cy="56183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人的工序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核史实、补故事、调节奏——</a:t>
            </a:r>
            <a:r>
              <a:rPr b="1"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机器管产量，人管灵魂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，两小时里人的时间花在刀刃上。</a:t>
            </a:r>
            <a:endParaRPr/>
          </a:p>
        </p:txBody>
      </p:sp>
      <p:sp>
        <p:nvSpPr>
          <p:cNvPr id="23" name="el-1789693737911-8"/>
          <p:cNvSpPr txBox="1"/>
          <p:nvPr/>
        </p:nvSpPr>
        <p:spPr>
          <a:xfrm>
            <a:off x="5923069" y="5146642"/>
            <a:ext cx="5580255" cy="57879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2"/>
              </a:lnSpc>
            </a:pP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前提：资料的真实性由人把关——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AI整合的史实必须回溯原始出处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，导游词错史实是硬伤。</a:t>
            </a:r>
            <a:endParaRPr/>
          </a:p>
        </p:txBody>
      </p:sp>
      <p:sp>
        <p:nvSpPr>
          <p:cNvPr id="24" name="el-1789693737907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5" name="el-1789693737907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6" name="el-1789693737908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14 / 40</a:t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794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7946-15"/>
          <p:cNvSpPr/>
          <p:nvPr/>
        </p:nvSpPr>
        <p:spPr>
          <a:xfrm>
            <a:off x="7408597" y="2065778"/>
            <a:ext cx="4094726" cy="255652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793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7944-11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6" name="el-178969373793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资料采集：三源汇流</a:t>
            </a:r>
            <a:endParaRPr/>
          </a:p>
        </p:txBody>
      </p:sp>
      <p:sp>
        <p:nvSpPr>
          <p:cNvPr id="7" name="el-1789693737944-12"/>
          <p:cNvSpPr txBox="1"/>
          <p:nvPr/>
        </p:nvSpPr>
        <p:spPr>
          <a:xfrm>
            <a:off x="685629" y="2112052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源一 · 官方权威</a:t>
            </a:r>
            <a:endParaRPr/>
          </a:p>
        </p:txBody>
      </p:sp>
      <p:sp>
        <p:nvSpPr>
          <p:cNvPr id="8" name="el-1789693737942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地方志、文保单位说明、馆方展陈——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史实的基准线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：年代、人物、数据以此为准。</a:t>
            </a:r>
            <a:endParaRPr/>
          </a:p>
        </p:txBody>
      </p:sp>
      <p:sp>
        <p:nvSpPr>
          <p:cNvPr id="9" name="el-1789693737944-13"/>
          <p:cNvSpPr txBox="1"/>
          <p:nvPr/>
        </p:nvSpPr>
        <p:spPr>
          <a:xfrm>
            <a:off x="685629" y="3191678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源二 · 深度内容</a:t>
            </a:r>
            <a:endParaRPr/>
          </a:p>
        </p:txBody>
      </p:sp>
      <p:sp>
        <p:nvSpPr>
          <p:cNvPr id="10" name="el-1789693737943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学术论文、纪录片、专题报道、靠谱的深度游记——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故事与细节的矿藏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：AI最需要这类"有血肉"的语料。</a:t>
            </a:r>
            <a:endParaRPr/>
          </a:p>
        </p:txBody>
      </p:sp>
      <p:sp>
        <p:nvSpPr>
          <p:cNvPr id="11" name="el-1789693737944-14"/>
          <p:cNvSpPr txBox="1"/>
          <p:nvPr/>
        </p:nvSpPr>
        <p:spPr>
          <a:xfrm>
            <a:off x="685629" y="4271305"/>
            <a:ext cx="646128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源三 · 在地口述</a:t>
            </a:r>
            <a:endParaRPr/>
          </a:p>
        </p:txBody>
      </p:sp>
      <p:sp>
        <p:nvSpPr>
          <p:cNvPr id="12" name="el-1789693737943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老居民、老员工的讲述——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独家细节的来源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："狗叫了一夜"这种素材，全网检索不到，只能靠人采。</a:t>
            </a:r>
            <a:endParaRPr/>
          </a:p>
        </p:txBody>
      </p:sp>
      <p:sp>
        <p:nvSpPr>
          <p:cNvPr id="13" name="el-1789693737947-16"/>
          <p:cNvSpPr txBox="1"/>
          <p:nvPr/>
        </p:nvSpPr>
        <p:spPr>
          <a:xfrm>
            <a:off x="7675231" y="2294320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投喂口令</a:t>
            </a:r>
            <a:endParaRPr/>
          </a:p>
        </p:txBody>
      </p:sp>
      <p:sp>
        <p:nvSpPr>
          <p:cNvPr id="14" name="el-1789693737948-17"/>
          <p:cNvSpPr txBox="1"/>
          <p:nvPr/>
        </p:nvSpPr>
        <p:spPr>
          <a:xfrm>
            <a:off x="7675231" y="2741884"/>
            <a:ext cx="3394962" cy="5436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98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"以下是三份资料：方志节选/纪录片解说/老人访谈。</a:t>
            </a:r>
            <a:endParaRPr/>
          </a:p>
        </p:txBody>
      </p:sp>
      <p:sp>
        <p:nvSpPr>
          <p:cNvPr id="15" name="el-1789693737948-18"/>
          <p:cNvSpPr txBox="1"/>
          <p:nvPr/>
        </p:nvSpPr>
        <p:spPr>
          <a:xfrm>
            <a:off x="7675231" y="3429298"/>
            <a:ext cx="27611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请交叉比对：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史实以方志为准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，</a:t>
            </a:r>
            <a:endParaRPr/>
          </a:p>
        </p:txBody>
      </p:sp>
      <p:sp>
        <p:nvSpPr>
          <p:cNvPr id="16" name="el-1789693737948-19"/>
          <p:cNvSpPr txBox="1"/>
          <p:nvPr/>
        </p:nvSpPr>
        <p:spPr>
          <a:xfrm>
            <a:off x="7675231" y="3773005"/>
            <a:ext cx="200841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故事与细节取后两者，</a:t>
            </a:r>
            <a:endParaRPr/>
          </a:p>
        </p:txBody>
      </p:sp>
      <p:sp>
        <p:nvSpPr>
          <p:cNvPr id="17" name="el-1789693737948-20"/>
          <p:cNvSpPr txBox="1"/>
          <p:nvPr/>
        </p:nvSpPr>
        <p:spPr>
          <a:xfrm>
            <a:off x="7675231" y="4116712"/>
            <a:ext cx="1959178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标注每条信息的出处"</a:t>
            </a:r>
            <a:endParaRPr/>
          </a:p>
        </p:txBody>
      </p:sp>
      <p:sp>
        <p:nvSpPr>
          <p:cNvPr id="18" name="el-1789693737944-10"/>
          <p:cNvSpPr txBox="1"/>
          <p:nvPr/>
        </p:nvSpPr>
        <p:spPr>
          <a:xfrm>
            <a:off x="7408597" y="4831801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三源投喂后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让AI标注出处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——写词有据，核验有路，讲错有责。</a:t>
            </a:r>
            <a:endParaRPr/>
          </a:p>
        </p:txBody>
      </p:sp>
      <p:sp>
        <p:nvSpPr>
          <p:cNvPr id="19" name="el-1789693737939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0" name="el-1789693737939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794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15 / 40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09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105-16"/>
          <p:cNvCxnSpPr/>
          <p:nvPr/>
        </p:nvCxnSpPr>
        <p:spPr>
          <a:xfrm>
            <a:off x="685629" y="2028134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105-17"/>
          <p:cNvCxnSpPr/>
          <p:nvPr/>
        </p:nvCxnSpPr>
        <p:spPr>
          <a:xfrm>
            <a:off x="2884758" y="2028134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106-18"/>
          <p:cNvCxnSpPr/>
          <p:nvPr/>
        </p:nvCxnSpPr>
        <p:spPr>
          <a:xfrm>
            <a:off x="4855494" y="2028134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106-19"/>
          <p:cNvCxnSpPr/>
          <p:nvPr/>
        </p:nvCxnSpPr>
        <p:spPr>
          <a:xfrm>
            <a:off x="7287333" y="2028134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106-20"/>
          <p:cNvCxnSpPr/>
          <p:nvPr/>
        </p:nvCxnSpPr>
        <p:spPr>
          <a:xfrm>
            <a:off x="9719172" y="2028134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098-8"/>
          <p:cNvCxnSpPr/>
          <p:nvPr/>
        </p:nvCxnSpPr>
        <p:spPr>
          <a:xfrm>
            <a:off x="685629" y="4587337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101-11"/>
          <p:cNvSpPr/>
          <p:nvPr/>
        </p:nvSpPr>
        <p:spPr>
          <a:xfrm>
            <a:off x="685629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3738101-12"/>
          <p:cNvSpPr/>
          <p:nvPr/>
        </p:nvSpPr>
        <p:spPr>
          <a:xfrm>
            <a:off x="3361484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3738101-13"/>
          <p:cNvSpPr/>
          <p:nvPr/>
        </p:nvSpPr>
        <p:spPr>
          <a:xfrm>
            <a:off x="6037340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3738102-14"/>
          <p:cNvSpPr/>
          <p:nvPr/>
        </p:nvSpPr>
        <p:spPr>
          <a:xfrm>
            <a:off x="8713196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8102-15"/>
          <p:cNvSpPr/>
          <p:nvPr/>
        </p:nvSpPr>
        <p:spPr>
          <a:xfrm>
            <a:off x="11389052" y="4530202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3738096-4"/>
          <p:cNvCxnSpPr/>
          <p:nvPr/>
        </p:nvCxnSpPr>
        <p:spPr>
          <a:xfrm>
            <a:off x="685629" y="497300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3738094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3738100-1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7" name="el-1789693738096-3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AI创作五步流</a:t>
            </a:r>
            <a:endParaRPr/>
          </a:p>
        </p:txBody>
      </p:sp>
      <p:sp>
        <p:nvSpPr>
          <p:cNvPr id="18" name="el-1789693738109-26"/>
          <p:cNvSpPr txBox="1"/>
          <p:nvPr/>
        </p:nvSpPr>
        <p:spPr>
          <a:xfrm>
            <a:off x="685629" y="2199541"/>
            <a:ext cx="2216080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1</a:t>
            </a:r>
            <a:endParaRPr/>
          </a:p>
        </p:txBody>
      </p:sp>
      <p:sp>
        <p:nvSpPr>
          <p:cNvPr id="19" name="el-1789693738109-27"/>
          <p:cNvSpPr txBox="1"/>
          <p:nvPr/>
        </p:nvSpPr>
        <p:spPr>
          <a:xfrm>
            <a:off x="685629" y="2485219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集料</a:t>
            </a:r>
            <a:endParaRPr/>
          </a:p>
        </p:txBody>
      </p:sp>
      <p:sp>
        <p:nvSpPr>
          <p:cNvPr id="20" name="el-1789693738109-28"/>
          <p:cNvSpPr txBox="1"/>
          <p:nvPr/>
        </p:nvSpPr>
        <p:spPr>
          <a:xfrm>
            <a:off x="685629" y="2839342"/>
            <a:ext cx="20107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人+AI</a:t>
            </a:r>
            <a:endParaRPr/>
          </a:p>
        </p:txBody>
      </p:sp>
      <p:sp>
        <p:nvSpPr>
          <p:cNvPr id="21" name="el-1789693738107-21"/>
          <p:cNvSpPr txBox="1"/>
          <p:nvPr/>
        </p:nvSpPr>
        <p:spPr>
          <a:xfrm>
            <a:off x="685629" y="3191678"/>
            <a:ext cx="1742044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三源资料投喂，AI交叉整合并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标注出处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——素材库就位。</a:t>
            </a:r>
            <a:endParaRPr/>
          </a:p>
        </p:txBody>
      </p:sp>
      <p:sp>
        <p:nvSpPr>
          <p:cNvPr id="22" name="el-1789693738109-29"/>
          <p:cNvSpPr txBox="1"/>
          <p:nvPr/>
        </p:nvSpPr>
        <p:spPr>
          <a:xfrm>
            <a:off x="2884758" y="2199541"/>
            <a:ext cx="221622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2</a:t>
            </a:r>
            <a:endParaRPr/>
          </a:p>
        </p:txBody>
      </p:sp>
      <p:sp>
        <p:nvSpPr>
          <p:cNvPr id="23" name="el-1789693738109-30"/>
          <p:cNvSpPr txBox="1"/>
          <p:nvPr/>
        </p:nvSpPr>
        <p:spPr>
          <a:xfrm>
            <a:off x="2884758" y="2485219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定纲</a:t>
            </a:r>
            <a:endParaRPr/>
          </a:p>
        </p:txBody>
      </p:sp>
      <p:sp>
        <p:nvSpPr>
          <p:cNvPr id="24" name="el-1789693738110-31"/>
          <p:cNvSpPr txBox="1"/>
          <p:nvPr/>
        </p:nvSpPr>
        <p:spPr>
          <a:xfrm>
            <a:off x="2884758" y="2839342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</a:t>
            </a:r>
            <a:endParaRPr/>
          </a:p>
        </p:txBody>
      </p:sp>
      <p:sp>
        <p:nvSpPr>
          <p:cNvPr id="25" name="el-1789693738107-22"/>
          <p:cNvSpPr txBox="1"/>
          <p:nvPr/>
        </p:nvSpPr>
        <p:spPr>
          <a:xfrm>
            <a:off x="2884758" y="3191678"/>
            <a:ext cx="1742193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定主线与五要素框架——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"这个点位讲一个什么故事"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，人说了算。</a:t>
            </a:r>
            <a:endParaRPr/>
          </a:p>
        </p:txBody>
      </p:sp>
      <p:sp>
        <p:nvSpPr>
          <p:cNvPr id="26" name="el-1789693738110-32"/>
          <p:cNvSpPr txBox="1"/>
          <p:nvPr/>
        </p:nvSpPr>
        <p:spPr>
          <a:xfrm>
            <a:off x="4855494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3</a:t>
            </a:r>
            <a:endParaRPr/>
          </a:p>
        </p:txBody>
      </p:sp>
      <p:sp>
        <p:nvSpPr>
          <p:cNvPr id="27" name="el-1789693738110-33"/>
          <p:cNvSpPr txBox="1"/>
          <p:nvPr/>
        </p:nvSpPr>
        <p:spPr>
          <a:xfrm>
            <a:off x="4855494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成稿</a:t>
            </a:r>
            <a:endParaRPr/>
          </a:p>
        </p:txBody>
      </p:sp>
      <p:sp>
        <p:nvSpPr>
          <p:cNvPr id="28" name="el-1789693738111-34"/>
          <p:cNvSpPr txBox="1"/>
          <p:nvPr/>
        </p:nvSpPr>
        <p:spPr>
          <a:xfrm>
            <a:off x="4855494" y="2839342"/>
            <a:ext cx="242022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</a:t>
            </a:r>
            <a:endParaRPr/>
          </a:p>
        </p:txBody>
      </p:sp>
      <p:sp>
        <p:nvSpPr>
          <p:cNvPr id="29" name="el-1789693738107-23"/>
          <p:cNvSpPr txBox="1"/>
          <p:nvPr/>
        </p:nvSpPr>
        <p:spPr>
          <a:xfrm>
            <a:off x="4855494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AI按纲成稿：钩子-骨架-细节-节奏-收口——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结构完整的三分钟初稿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3738111-35"/>
          <p:cNvSpPr txBox="1"/>
          <p:nvPr/>
        </p:nvSpPr>
        <p:spPr>
          <a:xfrm>
            <a:off x="7287333" y="2199541"/>
            <a:ext cx="2677332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4</a:t>
            </a:r>
            <a:endParaRPr/>
          </a:p>
        </p:txBody>
      </p:sp>
      <p:sp>
        <p:nvSpPr>
          <p:cNvPr id="31" name="el-1789693738112-36"/>
          <p:cNvSpPr txBox="1"/>
          <p:nvPr/>
        </p:nvSpPr>
        <p:spPr>
          <a:xfrm>
            <a:off x="7287333" y="2485219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润色</a:t>
            </a:r>
            <a:endParaRPr/>
          </a:p>
        </p:txBody>
      </p:sp>
      <p:sp>
        <p:nvSpPr>
          <p:cNvPr id="32" name="el-1789693738112-37"/>
          <p:cNvSpPr txBox="1"/>
          <p:nvPr/>
        </p:nvSpPr>
        <p:spPr>
          <a:xfrm>
            <a:off x="7287333" y="2839342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</a:t>
            </a:r>
            <a:endParaRPr/>
          </a:p>
        </p:txBody>
      </p:sp>
      <p:sp>
        <p:nvSpPr>
          <p:cNvPr id="33" name="el-1789693738108-24"/>
          <p:cNvSpPr txBox="1"/>
          <p:nvPr/>
        </p:nvSpPr>
        <p:spPr>
          <a:xfrm>
            <a:off x="7287333" y="3191678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三板斧过一遍：补故事、换细节、加互动——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把"对"变成"动人"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4" name="el-1789693738112-38"/>
          <p:cNvSpPr txBox="1"/>
          <p:nvPr/>
        </p:nvSpPr>
        <p:spPr>
          <a:xfrm>
            <a:off x="9719172" y="2199541"/>
            <a:ext cx="2258039" cy="20949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STEP 5</a:t>
            </a:r>
            <a:endParaRPr/>
          </a:p>
        </p:txBody>
      </p:sp>
      <p:sp>
        <p:nvSpPr>
          <p:cNvPr id="35" name="el-1789693738113-39"/>
          <p:cNvSpPr txBox="1"/>
          <p:nvPr/>
        </p:nvSpPr>
        <p:spPr>
          <a:xfrm>
            <a:off x="9719172" y="2485219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</a:t>
            </a:r>
            <a:endParaRPr/>
          </a:p>
        </p:txBody>
      </p:sp>
      <p:sp>
        <p:nvSpPr>
          <p:cNvPr id="36" name="el-1789693738113-40"/>
          <p:cNvSpPr txBox="1"/>
          <p:nvPr/>
        </p:nvSpPr>
        <p:spPr>
          <a:xfrm>
            <a:off x="9719172" y="2839342"/>
            <a:ext cx="2052731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AI+人</a:t>
            </a:r>
            <a:endParaRPr/>
          </a:p>
        </p:txBody>
      </p:sp>
      <p:sp>
        <p:nvSpPr>
          <p:cNvPr id="37" name="el-1789693738108-25"/>
          <p:cNvSpPr txBox="1"/>
          <p:nvPr/>
        </p:nvSpPr>
        <p:spPr>
          <a:xfrm>
            <a:off x="9719172" y="3191678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初稿衍生亲子版/研学版/银发版——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一稿多吃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，AI改壳人验魂。</a:t>
            </a:r>
            <a:endParaRPr/>
          </a:p>
        </p:txBody>
      </p:sp>
      <p:sp>
        <p:nvSpPr>
          <p:cNvPr id="38" name="el-1789693738096-2"/>
          <p:cNvSpPr txBox="1"/>
          <p:nvPr/>
        </p:nvSpPr>
        <p:spPr>
          <a:xfrm>
            <a:off x="685629" y="5168217"/>
            <a:ext cx="11503323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五步中人的环节（2、4）不可省——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省了它们，产出只是"说明书Pro版"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9" name="el-1789693738096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40" name="el-1789693738097-6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41" name="el-1789693738097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16 / 40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134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136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131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1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8135-9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7" name="el-1789693738131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分众版本：同一座桥的三种讲法</a:t>
            </a:r>
            <a:endParaRPr/>
          </a:p>
        </p:txBody>
      </p:sp>
      <p:sp>
        <p:nvSpPr>
          <p:cNvPr id="8" name="el-1789693738138-13"/>
          <p:cNvSpPr txBox="1"/>
          <p:nvPr/>
        </p:nvSpPr>
        <p:spPr>
          <a:xfrm>
            <a:off x="685629" y="2485517"/>
            <a:ext cx="5353426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亲子版 · 讲惊奇</a:t>
            </a:r>
            <a:endParaRPr/>
          </a:p>
        </p:txBody>
      </p:sp>
      <p:sp>
        <p:nvSpPr>
          <p:cNvPr id="9" name="el-1789693738138-14"/>
          <p:cNvSpPr txBox="1"/>
          <p:nvPr/>
        </p:nvSpPr>
        <p:spPr>
          <a:xfrm>
            <a:off x="685629" y="2923557"/>
            <a:ext cx="5283339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"桥会说话"</a:t>
            </a:r>
            <a:endParaRPr/>
          </a:p>
        </p:txBody>
      </p:sp>
      <p:sp>
        <p:nvSpPr>
          <p:cNvPr id="10" name="el-1789693738137-11"/>
          <p:cNvSpPr txBox="1"/>
          <p:nvPr/>
        </p:nvSpPr>
        <p:spPr>
          <a:xfrm>
            <a:off x="685629" y="3377221"/>
            <a:ext cx="4989852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"你听，踩上去木板在响——这桥一百岁了，它的「皱纹」就在第三根梁上。洪水来的那晚，它救了全镇的人。"——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拟人+悬念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，孩子听得进。</a:t>
            </a:r>
            <a:endParaRPr/>
          </a:p>
        </p:txBody>
      </p:sp>
      <p:sp>
        <p:nvSpPr>
          <p:cNvPr id="11" name="el-1789693738138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研学版 · 讲原理</a:t>
            </a:r>
            <a:endParaRPr/>
          </a:p>
        </p:txBody>
      </p:sp>
      <p:sp>
        <p:nvSpPr>
          <p:cNvPr id="12" name="el-1789693738138-16"/>
          <p:cNvSpPr txBox="1"/>
          <p:nvPr/>
        </p:nvSpPr>
        <p:spPr>
          <a:xfrm>
            <a:off x="6522994" y="2923557"/>
            <a:ext cx="5273817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"桥是数学题"</a:t>
            </a:r>
            <a:endParaRPr/>
          </a:p>
        </p:txBody>
      </p:sp>
      <p:sp>
        <p:nvSpPr>
          <p:cNvPr id="13" name="el-1789693738137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"不用一根钉子，桥为什么立了三百年？看这个木榫——受力全在咬合的角度上，这就是「廊桥不倒」的秘密。"——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问题+解构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，学生有获得感。</a:t>
            </a:r>
            <a:endParaRPr/>
          </a:p>
        </p:txBody>
      </p:sp>
      <p:sp>
        <p:nvSpPr>
          <p:cNvPr id="14" name="el-1789693738131-2"/>
          <p:cNvSpPr txBox="1"/>
          <p:nvPr/>
        </p:nvSpPr>
        <p:spPr>
          <a:xfrm>
            <a:off x="685629" y="4701311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还有银发版（讲记忆与乡愁）、商务版（讲数据与价值）——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同一素材，四种叙事框架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，AI改框架，人定调性。</a:t>
            </a:r>
            <a:endParaRPr/>
          </a:p>
        </p:txBody>
      </p:sp>
      <p:sp>
        <p:nvSpPr>
          <p:cNvPr id="15" name="el-1789693738131-5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6" name="el-1789693738132-6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38132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17 / 40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152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8153-10"/>
          <p:cNvSpPr/>
          <p:nvPr/>
        </p:nvSpPr>
        <p:spPr>
          <a:xfrm>
            <a:off x="685629" y="1507960"/>
            <a:ext cx="2133662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8162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162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155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151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14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152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0" name="el-178969373814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创作实战：一座廊桥的三分钟</a:t>
            </a:r>
            <a:endParaRPr/>
          </a:p>
        </p:txBody>
      </p:sp>
      <p:sp>
        <p:nvSpPr>
          <p:cNvPr id="11" name="el-1789693738152-9"/>
          <p:cNvSpPr txBox="1"/>
          <p:nvPr/>
        </p:nvSpPr>
        <p:spPr>
          <a:xfrm>
            <a:off x="837990" y="1546051"/>
            <a:ext cx="248523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五步流实录</a:t>
            </a:r>
            <a:endParaRPr/>
          </a:p>
        </p:txBody>
      </p:sp>
      <p:sp>
        <p:nvSpPr>
          <p:cNvPr id="12" name="el-1789693738153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任务：为浙南某廊桥写亲子版讲解词（3分钟，约800字）</a:t>
            </a:r>
            <a:endParaRPr/>
          </a:p>
        </p:txBody>
      </p:sp>
      <p:sp>
        <p:nvSpPr>
          <p:cNvPr id="13" name="el-1789693738157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投入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方志节选+纪录片脚本+老匠人访谈，三源共4000字</a:t>
            </a:r>
            <a:endParaRPr/>
          </a:p>
        </p:txBody>
      </p:sp>
      <p:sp>
        <p:nvSpPr>
          <p:cNvPr id="14" name="el-1789693738158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产出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结构完整初稿+人工润色，全程1小时50分</a:t>
            </a:r>
            <a:endParaRPr/>
          </a:p>
        </p:txBody>
      </p:sp>
      <p:sp>
        <p:nvSpPr>
          <p:cNvPr id="15" name="el-1789693738163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效果</a:t>
            </a:r>
            <a:endParaRPr/>
          </a:p>
        </p:txBody>
      </p:sp>
      <p:sp>
        <p:nvSpPr>
          <p:cNvPr id="16" name="el-1789693738161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现场试讲：孩子全程听完、家长主动提问——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分众版本的价值当场验证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7" name="el-1789693738164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复盘</a:t>
            </a:r>
            <a:endParaRPr/>
          </a:p>
        </p:txBody>
      </p:sp>
      <p:sp>
        <p:nvSpPr>
          <p:cNvPr id="18" name="el-1789693738161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AI的产出是"70分的正确"——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从70到95的25分，全在人的两道工序里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（定纲+润色）。</a:t>
            </a:r>
            <a:endParaRPr/>
          </a:p>
        </p:txBody>
      </p:sp>
      <p:sp>
        <p:nvSpPr>
          <p:cNvPr id="19" name="el-1789693738149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0" name="el-1789693738149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814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18 / 40</a:t>
            </a:r>
            <a:endParaRPr/>
          </a:p>
        </p:txBody>
      </p:sp>
      <p:sp>
        <p:nvSpPr>
          <p:cNvPr id="22" name="el-1789693738163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8163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8163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8159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定纲（人）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：主线定为"一座桥救了一座镇"——不按"建桥史"平铺，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按事件叙事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3738159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成稿（AI）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：五要素齐全的初稿，但钩子平淡（"这座桥历史悠久"）——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典型AI式开头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7" name="el-1789693738160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润色（人）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：换成"你听，木板在响"；结尾加"回家告诉爸爸妈妈：不靠钉子的桥，靠什么？"——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钩子与收口人工补位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329-2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el-1789693738326-22"/>
          <p:cNvGraphicFramePr/>
          <p:nvPr/>
        </p:nvGraphicFramePr>
        <p:xfrm>
          <a:off x="685629" y="2184066"/>
          <a:ext cx="10817695" cy="2371132"/>
        </p:xfrm>
        <a:graphic>
          <a:graphicData uri="http://schemas.openxmlformats.org/drawingml/2006/table">
            <a:tbl>
              <a:tblPr>
                <a:tableStyleId>{2D5ABB26-0587-4C30-8999-92F81FD0307C}</a:tableStyleId>
                <a:tblLayout type="fixed"/>
              </a:tblPr>
              <a:tblGrid>
                <a:gridCol w="1301325"/>
                <a:gridCol w="2925527"/>
                <a:gridCol w="3959921"/>
                <a:gridCol w="2630921"/>
              </a:tblGrid>
              <a:tr h="485654"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版本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叙事框架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语言特征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  <a:tc>
                  <a:txBody>
                    <a:bodyPr lIns="171407" tIns="104749" rIns="171407" bIns="104749" anchor="ctr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b="1" sz="1490">
                          <a:solidFill>
                            <a:srgbClr val="FFFFFF"/>
                          </a:solidFill>
                          <a:latin typeface="SimHei"/>
                          <a:ea typeface="SimHei"/>
                          <a:cs typeface="SimHei"/>
                        </a:rPr>
                        <a:t>核验重点</a:t>
                      </a:r>
                      <a:endParaRPr/>
                    </a:p>
                  </a:txBody>
                  <a:tcPr marL="0" marR="0" marT="0" marB="0">
                    <a:solidFill>
                      <a:srgbClr val="7C3A0E"/>
                    </a:solidFill>
                  </a:tcPr>
                </a:tc>
              </a:tr>
              <a:tr h="466608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亲子版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拟人+悬念+英雄情节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短句、象声词、"你听/你看"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安全提示准确性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研学版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提问+原理+动手环节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设问句、术语白话化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知识点的科学性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银发版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记忆+乡愁+慢节奏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怀旧语汇、留白多、音量提示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年代记忆的准确性</a:t>
                      </a:r>
                      <a:endParaRPr/>
                    </a:p>
                  </a:txBody>
                  <a:tcPr marL="0" marR="0" marT="0" marB="0">
                    <a:solidFill>
                      <a:srgbClr val="EBE6D9">
                        <a:alpha val="45000"/>
                      </a:srgbClr>
                    </a:solidFill>
                    <a:lnB w="9523">
                      <a:solidFill>
                        <a:srgbClr val="D6CDB8"/>
                      </a:solidFill>
                    </a:lnB>
                  </a:tcPr>
                </a:tc>
              </a:tr>
              <a:tr h="471370"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商务版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数据+价值+运营视角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结论先行、对比论证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  <a:tc>
                  <a:txBody>
                    <a:bodyPr lIns="171407" tIns="95226" rIns="171407" bIns="95226" anchor="t">
                      <a:no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390">
                          <a:solidFill>
                            <a:srgbClr val="1F2B26"/>
                          </a:solidFill>
                          <a:latin typeface="SimHei"/>
                          <a:ea typeface="SimHei"/>
                          <a:cs typeface="SimHei"/>
                        </a:rPr>
                        <a:t>数据来源可溯</a:t>
                      </a:r>
                      <a:endParaRPr/>
                    </a:p>
                  </a:txBody>
                  <a:tcPr marL="0" marR="0" marT="0" marB="0">
                    <a:lnB w="9523">
                      <a:solidFill>
                        <a:srgbClr val="D6CDB8"/>
                      </a:solidFill>
                    </a:lnB>
                  </a:tcPr>
                </a:tc>
              </a:tr>
            </a:tbl>
          </a:graphicData>
        </a:graphic>
      </p:graphicFrame>
      <p:cxnSp>
        <p:nvCxnSpPr>
          <p:cNvPr id="4" name="el-1789693738328-25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31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8330-30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7" name="el-1789693738327-2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分众版本设计对照表</a:t>
            </a:r>
            <a:endParaRPr/>
          </a:p>
        </p:txBody>
      </p:sp>
      <p:sp>
        <p:nvSpPr>
          <p:cNvPr id="8" name="el-1789693738327-23"/>
          <p:cNvSpPr txBox="1"/>
          <p:nvPr/>
        </p:nvSpPr>
        <p:spPr>
          <a:xfrm>
            <a:off x="685629" y="5002762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一稿多吃的心法：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骨架不动、叙事重装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——让AI换框架，人验调性，效率翻四倍。</a:t>
            </a:r>
            <a:endParaRPr/>
          </a:p>
        </p:txBody>
      </p:sp>
      <p:sp>
        <p:nvSpPr>
          <p:cNvPr id="9" name="el-1789693738328-26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10" name="el-1789693738328-27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1" name="el-1789693738328-2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19 / 40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34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345-10"/>
          <p:cNvCxnSpPr/>
          <p:nvPr/>
        </p:nvCxnSpPr>
        <p:spPr>
          <a:xfrm>
            <a:off x="685629" y="263877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345-11"/>
          <p:cNvCxnSpPr/>
          <p:nvPr/>
        </p:nvCxnSpPr>
        <p:spPr>
          <a:xfrm>
            <a:off x="685629" y="3800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8342-6"/>
          <p:cNvSpPr/>
          <p:nvPr/>
        </p:nvSpPr>
        <p:spPr>
          <a:xfrm>
            <a:off x="685629" y="5224162"/>
            <a:ext cx="10817695" cy="7570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373833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8343-8"/>
          <p:cNvSpPr txBox="1"/>
          <p:nvPr/>
        </p:nvSpPr>
        <p:spPr>
          <a:xfrm>
            <a:off x="1237940" y="457943"/>
            <a:ext cx="310721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8" name="el-1789693738340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AI导游词三病，对症下药</a:t>
            </a:r>
            <a:endParaRPr/>
          </a:p>
        </p:txBody>
      </p:sp>
      <p:sp>
        <p:nvSpPr>
          <p:cNvPr id="9" name="el-1789693738346-12"/>
          <p:cNvSpPr txBox="1"/>
          <p:nvPr/>
        </p:nvSpPr>
        <p:spPr>
          <a:xfrm>
            <a:off x="685629" y="166270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病一</a:t>
            </a:r>
            <a:endParaRPr/>
          </a:p>
        </p:txBody>
      </p:sp>
      <p:sp>
        <p:nvSpPr>
          <p:cNvPr id="10" name="el-1789693738352-21"/>
          <p:cNvSpPr txBox="1"/>
          <p:nvPr/>
        </p:nvSpPr>
        <p:spPr>
          <a:xfrm>
            <a:off x="1809298" y="1719839"/>
            <a:ext cx="702959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史实漂移</a:t>
            </a:r>
            <a:endParaRPr/>
          </a:p>
        </p:txBody>
      </p:sp>
      <p:sp>
        <p:nvSpPr>
          <p:cNvPr id="11" name="el-1789693738351-18"/>
          <p:cNvSpPr txBox="1"/>
          <p:nvPr/>
        </p:nvSpPr>
        <p:spPr>
          <a:xfrm>
            <a:off x="1809298" y="2148357"/>
            <a:ext cx="711149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张冠李戴、年代错配——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以官方资料为基准逐条比对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，导游词错史实是职业硬伤。</a:t>
            </a:r>
            <a:endParaRPr/>
          </a:p>
        </p:txBody>
      </p:sp>
      <p:sp>
        <p:nvSpPr>
          <p:cNvPr id="12" name="el-1789693738346-13"/>
          <p:cNvSpPr txBox="1"/>
          <p:nvPr/>
        </p:nvSpPr>
        <p:spPr>
          <a:xfrm>
            <a:off x="685629" y="2824463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病二</a:t>
            </a:r>
            <a:endParaRPr/>
          </a:p>
        </p:txBody>
      </p:sp>
      <p:sp>
        <p:nvSpPr>
          <p:cNvPr id="13" name="el-1789693738352-22"/>
          <p:cNvSpPr txBox="1"/>
          <p:nvPr/>
        </p:nvSpPr>
        <p:spPr>
          <a:xfrm>
            <a:off x="1809298" y="2881598"/>
            <a:ext cx="6839145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情感空转</a:t>
            </a:r>
            <a:endParaRPr/>
          </a:p>
        </p:txBody>
      </p:sp>
      <p:sp>
        <p:nvSpPr>
          <p:cNvPr id="14" name="el-1789693738351-19"/>
          <p:cNvSpPr txBox="1"/>
          <p:nvPr/>
        </p:nvSpPr>
        <p:spPr>
          <a:xfrm>
            <a:off x="1809298" y="3310116"/>
            <a:ext cx="69210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辞藻华丽却没有记忆点——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三板斧逐段检查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：有故事吗？有细节吗？有互动吗？</a:t>
            </a:r>
            <a:endParaRPr/>
          </a:p>
        </p:txBody>
      </p:sp>
      <p:sp>
        <p:nvSpPr>
          <p:cNvPr id="15" name="el-1789693738346-14"/>
          <p:cNvSpPr txBox="1"/>
          <p:nvPr/>
        </p:nvSpPr>
        <p:spPr>
          <a:xfrm>
            <a:off x="685629" y="3986222"/>
            <a:ext cx="1131287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2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病三</a:t>
            </a:r>
            <a:endParaRPr/>
          </a:p>
        </p:txBody>
      </p:sp>
      <p:sp>
        <p:nvSpPr>
          <p:cNvPr id="16" name="el-1789693738352-23"/>
          <p:cNvSpPr txBox="1"/>
          <p:nvPr/>
        </p:nvSpPr>
        <p:spPr>
          <a:xfrm>
            <a:off x="1809298" y="4043358"/>
            <a:ext cx="7210527" cy="35233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千词一面</a:t>
            </a:r>
            <a:endParaRPr/>
          </a:p>
        </p:txBody>
      </p:sp>
      <p:sp>
        <p:nvSpPr>
          <p:cNvPr id="17" name="el-1789693738351-20"/>
          <p:cNvSpPr txBox="1"/>
          <p:nvPr/>
        </p:nvSpPr>
        <p:spPr>
          <a:xfrm>
            <a:off x="1809298" y="4471876"/>
            <a:ext cx="74143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不同景点写出同一腔调——投喂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在地口述资料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、指定本地语汇，让词有"当地口音"。</a:t>
            </a:r>
            <a:endParaRPr/>
          </a:p>
        </p:txBody>
      </p:sp>
      <p:sp>
        <p:nvSpPr>
          <p:cNvPr id="18" name="el-1789693738344-9"/>
          <p:cNvSpPr txBox="1"/>
          <p:nvPr/>
        </p:nvSpPr>
        <p:spPr>
          <a:xfrm>
            <a:off x="971307" y="5452705"/>
            <a:ext cx="1017135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防治口诀</a:t>
            </a:r>
            <a:endParaRPr/>
          </a:p>
        </p:txBody>
      </p:sp>
      <p:sp>
        <p:nvSpPr>
          <p:cNvPr id="19" name="el-1789693738347-15"/>
          <p:cNvSpPr txBox="1"/>
          <p:nvPr/>
        </p:nvSpPr>
        <p:spPr>
          <a:xfrm>
            <a:off x="2236030" y="5462228"/>
            <a:ext cx="231406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史实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以官方为准逐条核</a:t>
            </a:r>
            <a:endParaRPr/>
          </a:p>
        </p:txBody>
      </p:sp>
      <p:sp>
        <p:nvSpPr>
          <p:cNvPr id="20" name="el-1789693738348-16"/>
          <p:cNvSpPr txBox="1"/>
          <p:nvPr/>
        </p:nvSpPr>
        <p:spPr>
          <a:xfrm>
            <a:off x="4650460" y="5462228"/>
            <a:ext cx="195220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情感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三板斧逐段过</a:t>
            </a:r>
            <a:endParaRPr/>
          </a:p>
        </p:txBody>
      </p:sp>
      <p:sp>
        <p:nvSpPr>
          <p:cNvPr id="21" name="el-1789693738348-17"/>
          <p:cNvSpPr txBox="1"/>
          <p:nvPr/>
        </p:nvSpPr>
        <p:spPr>
          <a:xfrm>
            <a:off x="6703031" y="5462228"/>
            <a:ext cx="2133132" cy="2904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腔调</a:t>
            </a:r>
            <a:r>
              <a:rPr b="1" sz="14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→</a:t>
            </a:r>
            <a:r>
              <a:rPr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 口述语料定音色</a:t>
            </a:r>
            <a:endParaRPr/>
          </a:p>
        </p:txBody>
      </p:sp>
      <p:sp>
        <p:nvSpPr>
          <p:cNvPr id="22" name="el-1789693738341-3"/>
          <p:cNvSpPr txBox="1"/>
          <p:nvPr/>
        </p:nvSpPr>
        <p:spPr>
          <a:xfrm>
            <a:off x="685629" y="6228650"/>
            <a:ext cx="259299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AI创作流</a:t>
            </a:r>
            <a:endParaRPr/>
          </a:p>
        </p:txBody>
      </p:sp>
      <p:sp>
        <p:nvSpPr>
          <p:cNvPr id="23" name="el-1789693738341-4"/>
          <p:cNvSpPr txBox="1"/>
          <p:nvPr/>
        </p:nvSpPr>
        <p:spPr>
          <a:xfrm>
            <a:off x="528044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4" name="el-178969373834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 / 40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36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366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366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366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36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8365-7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8" name="el-1789693738362-2"/>
          <p:cNvSpPr txBox="1"/>
          <p:nvPr/>
        </p:nvSpPr>
        <p:spPr>
          <a:xfrm>
            <a:off x="685629" y="819802"/>
            <a:ext cx="11430190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AI创作流：四问四答</a:t>
            </a:r>
            <a:endParaRPr/>
          </a:p>
        </p:txBody>
      </p:sp>
      <p:sp>
        <p:nvSpPr>
          <p:cNvPr id="9" name="el-1789693738367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3738373-19"/>
          <p:cNvSpPr txBox="1"/>
          <p:nvPr/>
        </p:nvSpPr>
        <p:spPr>
          <a:xfrm>
            <a:off x="1618845" y="1698413"/>
            <a:ext cx="835609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资料三源指什么？</a:t>
            </a:r>
            <a:endParaRPr/>
          </a:p>
        </p:txBody>
      </p:sp>
      <p:sp>
        <p:nvSpPr>
          <p:cNvPr id="11" name="el-1789693738371-15"/>
          <p:cNvSpPr txBox="1"/>
          <p:nvPr/>
        </p:nvSpPr>
        <p:spPr>
          <a:xfrm>
            <a:off x="1618845" y="2117408"/>
            <a:ext cx="8444658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官方权威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（史实基准）、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深度内容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（故事矿藏）、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在地口述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（独家细节）——三源投喂并标注出处。</a:t>
            </a:r>
            <a:endParaRPr/>
          </a:p>
        </p:txBody>
      </p:sp>
      <p:sp>
        <p:nvSpPr>
          <p:cNvPr id="12" name="el-1789693738367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3738373-20"/>
          <p:cNvSpPr txBox="1"/>
          <p:nvPr/>
        </p:nvSpPr>
        <p:spPr>
          <a:xfrm>
            <a:off x="1618845" y="2812559"/>
            <a:ext cx="637851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五步流中人的环节？</a:t>
            </a:r>
            <a:endParaRPr/>
          </a:p>
        </p:txBody>
      </p:sp>
      <p:sp>
        <p:nvSpPr>
          <p:cNvPr id="14" name="el-1789693738371-16"/>
          <p:cNvSpPr txBox="1"/>
          <p:nvPr/>
        </p:nvSpPr>
        <p:spPr>
          <a:xfrm>
            <a:off x="1618845" y="3231554"/>
            <a:ext cx="6649912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定纲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（定主线）与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润色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（三板斧）——省了它们，产出只是说明书Pro版。</a:t>
            </a:r>
            <a:endParaRPr/>
          </a:p>
        </p:txBody>
      </p:sp>
      <p:sp>
        <p:nvSpPr>
          <p:cNvPr id="15" name="el-1789693738368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3738374-21"/>
          <p:cNvSpPr txBox="1"/>
          <p:nvPr/>
        </p:nvSpPr>
        <p:spPr>
          <a:xfrm>
            <a:off x="1618845" y="3926706"/>
            <a:ext cx="6528053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分众版本怎么做？</a:t>
            </a:r>
            <a:endParaRPr/>
          </a:p>
        </p:txBody>
      </p:sp>
      <p:sp>
        <p:nvSpPr>
          <p:cNvPr id="17" name="el-1789693738372-17"/>
          <p:cNvSpPr txBox="1"/>
          <p:nvPr/>
        </p:nvSpPr>
        <p:spPr>
          <a:xfrm>
            <a:off x="1618845" y="4345701"/>
            <a:ext cx="673850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骨架不动、叙事重装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——AI换框架（亲子讲惊奇、研学讲原理），人验调性。</a:t>
            </a:r>
            <a:endParaRPr/>
          </a:p>
        </p:txBody>
      </p:sp>
      <p:sp>
        <p:nvSpPr>
          <p:cNvPr id="18" name="el-1789693738368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3738374-22"/>
          <p:cNvSpPr txBox="1"/>
          <p:nvPr/>
        </p:nvSpPr>
        <p:spPr>
          <a:xfrm>
            <a:off x="1618845" y="5040852"/>
            <a:ext cx="6889615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AI导游词三病？</a:t>
            </a:r>
            <a:endParaRPr/>
          </a:p>
        </p:txBody>
      </p:sp>
      <p:sp>
        <p:nvSpPr>
          <p:cNvPr id="20" name="el-1789693738373-18"/>
          <p:cNvSpPr txBox="1"/>
          <p:nvPr/>
        </p:nvSpPr>
        <p:spPr>
          <a:xfrm>
            <a:off x="1618845" y="5459847"/>
            <a:ext cx="670392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史实漂移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（官方核对）、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情感空转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（三板斧查）、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千词一面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（口述语料定音色）。</a:t>
            </a:r>
            <a:endParaRPr/>
          </a:p>
        </p:txBody>
      </p:sp>
      <p:sp>
        <p:nvSpPr>
          <p:cNvPr id="21" name="el-178969373836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02 · 阶段小结</a:t>
            </a:r>
            <a:endParaRPr/>
          </a:p>
        </p:txBody>
      </p:sp>
      <p:sp>
        <p:nvSpPr>
          <p:cNvPr id="22" name="el-178969373836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836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21 / 40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8603-29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8528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524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8526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6" name="el-1789693738526-5"/>
          <p:cNvSpPr txBox="1"/>
          <p:nvPr/>
        </p:nvSpPr>
        <p:spPr>
          <a:xfrm>
            <a:off x="837990" y="4128912"/>
            <a:ext cx="3599550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THREE</a:t>
            </a:r>
            <a:endParaRPr/>
          </a:p>
        </p:txBody>
      </p:sp>
      <p:sp>
        <p:nvSpPr>
          <p:cNvPr id="7" name="el-1789693738527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虚拟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讲解</a:t>
            </a:r>
            <a:endParaRPr/>
          </a:p>
        </p:txBody>
      </p:sp>
      <p:sp>
        <p:nvSpPr>
          <p:cNvPr id="8" name="el-1789693738527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VIRTUAL INTERPRETATION</a:t>
            </a:r>
            <a:endParaRPr/>
          </a:p>
        </p:txBody>
      </p:sp>
      <p:sp>
        <p:nvSpPr>
          <p:cNvPr id="9" name="el-1789693738529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形态定义</a:t>
            </a:r>
            <a:endParaRPr/>
          </a:p>
        </p:txBody>
      </p:sp>
      <p:sp>
        <p:nvSpPr>
          <p:cNvPr id="10" name="el-1789693738529-10"/>
          <p:cNvSpPr txBox="1"/>
          <p:nvPr/>
        </p:nvSpPr>
        <p:spPr>
          <a:xfrm>
            <a:off x="569467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四类场景</a:t>
            </a:r>
            <a:endParaRPr/>
          </a:p>
        </p:txBody>
      </p:sp>
      <p:sp>
        <p:nvSpPr>
          <p:cNvPr id="11" name="el-1789693738529-11"/>
          <p:cNvSpPr txBox="1"/>
          <p:nvPr/>
        </p:nvSpPr>
        <p:spPr>
          <a:xfrm>
            <a:off x="7123216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语音生产线</a:t>
            </a:r>
            <a:endParaRPr/>
          </a:p>
        </p:txBody>
      </p:sp>
      <p:sp>
        <p:nvSpPr>
          <p:cNvPr id="12" name="el-1789693738530-12"/>
          <p:cNvSpPr txBox="1"/>
          <p:nvPr/>
        </p:nvSpPr>
        <p:spPr>
          <a:xfrm>
            <a:off x="8757387" y="4575136"/>
            <a:ext cx="1013415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数字人</a:t>
            </a:r>
            <a:endParaRPr/>
          </a:p>
        </p:txBody>
      </p:sp>
      <p:sp>
        <p:nvSpPr>
          <p:cNvPr id="13" name="el-1789693738525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4" name="el-1789693738525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22 / 40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545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545-8"/>
          <p:cNvCxnSpPr/>
          <p:nvPr/>
        </p:nvCxnSpPr>
        <p:spPr>
          <a:xfrm>
            <a:off x="704674" y="1921153"/>
            <a:ext cx="914" cy="81998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548-13"/>
          <p:cNvCxnSpPr/>
          <p:nvPr/>
        </p:nvCxnSpPr>
        <p:spPr>
          <a:xfrm>
            <a:off x="4296189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548-14"/>
          <p:cNvCxnSpPr/>
          <p:nvPr/>
        </p:nvCxnSpPr>
        <p:spPr>
          <a:xfrm>
            <a:off x="7902137" y="2988728"/>
            <a:ext cx="914" cy="188845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543-4"/>
          <p:cNvCxnSpPr/>
          <p:nvPr/>
        </p:nvCxnSpPr>
        <p:spPr>
          <a:xfrm>
            <a:off x="685629" y="512953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541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9693738547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9" name="el-1789693738543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虚拟讲解：不睡觉的讲解员</a:t>
            </a:r>
            <a:endParaRPr/>
          </a:p>
        </p:txBody>
      </p:sp>
      <p:sp>
        <p:nvSpPr>
          <p:cNvPr id="10" name="el-1789693738546-10"/>
          <p:cNvSpPr txBox="1"/>
          <p:nvPr/>
        </p:nvSpPr>
        <p:spPr>
          <a:xfrm>
            <a:off x="723719" y="1959243"/>
            <a:ext cx="11465233" cy="4009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 = 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AI生成的讲解内容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 + </a:t>
            </a:r>
            <a:r>
              <a:rPr b="1" sz="1939">
                <a:solidFill>
                  <a:srgbClr val="C05621"/>
                </a:solidFill>
                <a:latin typeface="SimSun"/>
                <a:ea typeface="SimSun"/>
                <a:cs typeface="SimSun"/>
              </a:rPr>
              <a:t>语音/数字人的呈现载体</a:t>
            </a:r>
            <a:r>
              <a:rPr sz="193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——把讲解服务从"人时"里解放出来。</a:t>
            </a:r>
            <a:endParaRPr/>
          </a:p>
        </p:txBody>
      </p:sp>
      <p:sp>
        <p:nvSpPr>
          <p:cNvPr id="11" name="el-1789693738547-12"/>
          <p:cNvSpPr txBox="1"/>
          <p:nvPr/>
        </p:nvSpPr>
        <p:spPr>
          <a:xfrm>
            <a:off x="723719" y="2455461"/>
            <a:ext cx="1106414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81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综合主流教材与业界通行表述</a:t>
            </a:r>
            <a:endParaRPr/>
          </a:p>
        </p:txBody>
      </p:sp>
      <p:sp>
        <p:nvSpPr>
          <p:cNvPr id="12" name="el-1789693738550-18"/>
          <p:cNvSpPr txBox="1"/>
          <p:nvPr/>
        </p:nvSpPr>
        <p:spPr>
          <a:xfrm>
            <a:off x="685629" y="3141090"/>
            <a:ext cx="3539141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语音导览</a:t>
            </a:r>
            <a:endParaRPr/>
          </a:p>
        </p:txBody>
      </p:sp>
      <p:sp>
        <p:nvSpPr>
          <p:cNvPr id="13" name="el-1789693738550-19"/>
          <p:cNvSpPr txBox="1"/>
          <p:nvPr/>
        </p:nvSpPr>
        <p:spPr>
          <a:xfrm>
            <a:off x="685629" y="3617221"/>
            <a:ext cx="3689598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AUDIO</a:t>
            </a:r>
            <a:endParaRPr/>
          </a:p>
        </p:txBody>
      </p:sp>
      <p:sp>
        <p:nvSpPr>
          <p:cNvPr id="14" name="el-1789693738549-15"/>
          <p:cNvSpPr txBox="1"/>
          <p:nvPr/>
        </p:nvSpPr>
        <p:spPr>
          <a:xfrm>
            <a:off x="685629" y="3883854"/>
            <a:ext cx="3339166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文字转语音的扫码/租机导览——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最成熟的形态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：成本最低、部署最快、覆盖最广。</a:t>
            </a:r>
            <a:endParaRPr/>
          </a:p>
        </p:txBody>
      </p:sp>
      <p:sp>
        <p:nvSpPr>
          <p:cNvPr id="15" name="el-1789693738550-20"/>
          <p:cNvSpPr txBox="1"/>
          <p:nvPr/>
        </p:nvSpPr>
        <p:spPr>
          <a:xfrm>
            <a:off x="4567584" y="3141090"/>
            <a:ext cx="3263134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数字人讲解</a:t>
            </a:r>
            <a:endParaRPr/>
          </a:p>
        </p:txBody>
      </p:sp>
      <p:sp>
        <p:nvSpPr>
          <p:cNvPr id="16" name="el-1789693738550-21"/>
          <p:cNvSpPr txBox="1"/>
          <p:nvPr/>
        </p:nvSpPr>
        <p:spPr>
          <a:xfrm>
            <a:off x="4567584" y="3617221"/>
            <a:ext cx="3462347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AVATAR</a:t>
            </a:r>
            <a:endParaRPr/>
          </a:p>
        </p:txBody>
      </p:sp>
      <p:sp>
        <p:nvSpPr>
          <p:cNvPr id="17" name="el-1789693738549-16"/>
          <p:cNvSpPr txBox="1"/>
          <p:nvPr/>
        </p:nvSpPr>
        <p:spPr>
          <a:xfrm>
            <a:off x="4567584" y="3883854"/>
            <a:ext cx="3063159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虚拟形象+口播+问答——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进阶形态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：有"面对面"的临场感，可实时回答提问。</a:t>
            </a:r>
            <a:endParaRPr/>
          </a:p>
        </p:txBody>
      </p:sp>
      <p:sp>
        <p:nvSpPr>
          <p:cNvPr id="18" name="el-1789693738551-22"/>
          <p:cNvSpPr txBox="1"/>
          <p:nvPr/>
        </p:nvSpPr>
        <p:spPr>
          <a:xfrm>
            <a:off x="8173531" y="3141090"/>
            <a:ext cx="3262985" cy="41899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7C3A0E"/>
                </a:solidFill>
                <a:latin typeface="SimSun"/>
                <a:ea typeface="SimSun"/>
                <a:cs typeface="SimSun"/>
              </a:rPr>
              <a:t>智能问答</a:t>
            </a:r>
            <a:endParaRPr/>
          </a:p>
        </p:txBody>
      </p:sp>
      <p:sp>
        <p:nvSpPr>
          <p:cNvPr id="19" name="el-1789693738551-23"/>
          <p:cNvSpPr txBox="1"/>
          <p:nvPr/>
        </p:nvSpPr>
        <p:spPr>
          <a:xfrm>
            <a:off x="8173531" y="3617221"/>
            <a:ext cx="3315931" cy="17140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 spc="240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Q&amp;A</a:t>
            </a:r>
            <a:endParaRPr/>
          </a:p>
        </p:txBody>
      </p:sp>
      <p:sp>
        <p:nvSpPr>
          <p:cNvPr id="20" name="el-1789693738550-17"/>
          <p:cNvSpPr txBox="1"/>
          <p:nvPr/>
        </p:nvSpPr>
        <p:spPr>
          <a:xfrm>
            <a:off x="8173531" y="3883854"/>
            <a:ext cx="3063010" cy="840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游客随问随答的对话机器人——</a:t>
            </a:r>
            <a:r>
              <a:rPr b="1" sz="142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最灵活形态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：不按稿讲，按需答，藏在小程序里。</a:t>
            </a:r>
            <a:endParaRPr/>
          </a:p>
        </p:txBody>
      </p:sp>
      <p:sp>
        <p:nvSpPr>
          <p:cNvPr id="21" name="el-1789693738543-2"/>
          <p:cNvSpPr txBox="1"/>
          <p:nvPr/>
        </p:nvSpPr>
        <p:spPr>
          <a:xfrm>
            <a:off x="685629" y="5267609"/>
            <a:ext cx="11047380" cy="2742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三种形态共享同一套内容底座——</a:t>
            </a:r>
            <a:r>
              <a:rPr b="1" sz="1340" spc="54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好导游词是虚拟讲解的根</a:t>
            </a:r>
            <a:r>
              <a:rPr sz="1340" spc="54">
                <a:solidFill>
                  <a:srgbClr val="6E7A70"/>
                </a:solidFill>
                <a:latin typeface="SimHei"/>
                <a:ea typeface="SimHei"/>
                <a:cs typeface="SimHei"/>
              </a:rPr>
              <a:t>：词不行，再先进的载体也白搭。</a:t>
            </a:r>
            <a:endParaRPr/>
          </a:p>
        </p:txBody>
      </p:sp>
      <p:sp>
        <p:nvSpPr>
          <p:cNvPr id="22" name="el-1789693738543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23" name="el-178969373854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4" name="el-1789693738544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23 / 40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5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562-6"/>
          <p:cNvCxnSpPr/>
          <p:nvPr/>
        </p:nvCxnSpPr>
        <p:spPr>
          <a:xfrm>
            <a:off x="3823331" y="1812387"/>
            <a:ext cx="914" cy="3838211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3738564-11"/>
          <p:cNvSpPr/>
          <p:nvPr/>
        </p:nvSpPr>
        <p:spPr>
          <a:xfrm>
            <a:off x="685629" y="2055809"/>
            <a:ext cx="1086471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9693738566-14"/>
          <p:cNvCxnSpPr/>
          <p:nvPr/>
        </p:nvCxnSpPr>
        <p:spPr>
          <a:xfrm>
            <a:off x="4399450" y="2769559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566-15"/>
          <p:cNvCxnSpPr/>
          <p:nvPr/>
        </p:nvCxnSpPr>
        <p:spPr>
          <a:xfrm>
            <a:off x="4399450" y="3731492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566-16"/>
          <p:cNvCxnSpPr/>
          <p:nvPr/>
        </p:nvCxnSpPr>
        <p:spPr>
          <a:xfrm>
            <a:off x="4399450" y="4693425"/>
            <a:ext cx="710387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5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564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0" name="el-17896937385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四类落地场景</a:t>
            </a:r>
            <a:endParaRPr/>
          </a:p>
        </p:txBody>
      </p:sp>
      <p:sp>
        <p:nvSpPr>
          <p:cNvPr id="11" name="el-1789693738564-10"/>
          <p:cNvSpPr txBox="1"/>
          <p:nvPr/>
        </p:nvSpPr>
        <p:spPr>
          <a:xfrm>
            <a:off x="837990" y="2093899"/>
            <a:ext cx="105409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场景图谱</a:t>
            </a:r>
            <a:endParaRPr/>
          </a:p>
        </p:txBody>
      </p:sp>
      <p:sp>
        <p:nvSpPr>
          <p:cNvPr id="12" name="el-1789693738565-12"/>
          <p:cNvSpPr txBox="1"/>
          <p:nvPr/>
        </p:nvSpPr>
        <p:spPr>
          <a:xfrm>
            <a:off x="685629" y="2531940"/>
            <a:ext cx="2752037" cy="99035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</a:t>
            </a:r>
            <a:endParaRPr/>
          </a:p>
          <a:p>
            <a:pPr algn="l">
              <a:lnSpc>
                <a:spcPts val="3887"/>
              </a:lnSpc>
            </a:pPr>
            <a:r>
              <a:rPr b="1" sz="29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在哪上岗</a:t>
            </a:r>
            <a:endParaRPr/>
          </a:p>
        </p:txBody>
      </p:sp>
      <p:sp>
        <p:nvSpPr>
          <p:cNvPr id="13" name="el-1789693738564-8"/>
          <p:cNvSpPr txBox="1"/>
          <p:nvPr/>
        </p:nvSpPr>
        <p:spPr>
          <a:xfrm>
            <a:off x="685629" y="3674654"/>
            <a:ext cx="2637765" cy="94809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虚拟讲解不是替代真人，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是填补真人的空白时段与空白点位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4" name="el-1789693738565-13"/>
          <p:cNvSpPr txBox="1"/>
          <p:nvPr/>
        </p:nvSpPr>
        <p:spPr>
          <a:xfrm>
            <a:off x="685629" y="4775111"/>
            <a:ext cx="2637765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四类场景各有明确的性价比逻辑。</a:t>
            </a:r>
            <a:endParaRPr/>
          </a:p>
        </p:txBody>
      </p:sp>
      <p:sp>
        <p:nvSpPr>
          <p:cNvPr id="15" name="el-1789693738567-17"/>
          <p:cNvSpPr txBox="1"/>
          <p:nvPr/>
        </p:nvSpPr>
        <p:spPr>
          <a:xfrm>
            <a:off x="4399450" y="20028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01</a:t>
            </a:r>
            <a:endParaRPr/>
          </a:p>
        </p:txBody>
      </p:sp>
      <p:sp>
        <p:nvSpPr>
          <p:cNvPr id="16" name="el-1789693738571-25"/>
          <p:cNvSpPr txBox="1"/>
          <p:nvPr/>
        </p:nvSpPr>
        <p:spPr>
          <a:xfrm>
            <a:off x="5218395" y="1964749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景区导览</a:t>
            </a:r>
            <a:endParaRPr/>
          </a:p>
        </p:txBody>
      </p:sp>
      <p:sp>
        <p:nvSpPr>
          <p:cNvPr id="17" name="el-1789693738570-21"/>
          <p:cNvSpPr txBox="1"/>
          <p:nvPr/>
        </p:nvSpPr>
        <p:spPr>
          <a:xfrm>
            <a:off x="5218395" y="2326608"/>
            <a:ext cx="476613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扫码听讲替代租机——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零维护成本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，中小景区的第一步。</a:t>
            </a:r>
            <a:endParaRPr/>
          </a:p>
        </p:txBody>
      </p:sp>
      <p:sp>
        <p:nvSpPr>
          <p:cNvPr id="18" name="el-1789693738567-18"/>
          <p:cNvSpPr txBox="1"/>
          <p:nvPr/>
        </p:nvSpPr>
        <p:spPr>
          <a:xfrm>
            <a:off x="4399450" y="2964772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02</a:t>
            </a:r>
            <a:endParaRPr/>
          </a:p>
        </p:txBody>
      </p:sp>
      <p:sp>
        <p:nvSpPr>
          <p:cNvPr id="19" name="el-1789693738572-26"/>
          <p:cNvSpPr txBox="1"/>
          <p:nvPr/>
        </p:nvSpPr>
        <p:spPr>
          <a:xfrm>
            <a:off x="5218395" y="2926682"/>
            <a:ext cx="499053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博物馆夜场</a:t>
            </a:r>
            <a:endParaRPr/>
          </a:p>
        </p:txBody>
      </p:sp>
      <p:sp>
        <p:nvSpPr>
          <p:cNvPr id="20" name="el-1789693738570-22"/>
          <p:cNvSpPr txBox="1"/>
          <p:nvPr/>
        </p:nvSpPr>
        <p:spPr>
          <a:xfrm>
            <a:off x="5218395" y="3288541"/>
            <a:ext cx="526002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闭馆后的线上数字展厅——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7×24在线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，服务半径突破围墙。</a:t>
            </a:r>
            <a:endParaRPr/>
          </a:p>
        </p:txBody>
      </p:sp>
      <p:sp>
        <p:nvSpPr>
          <p:cNvPr id="21" name="el-1789693738568-19"/>
          <p:cNvSpPr txBox="1"/>
          <p:nvPr/>
        </p:nvSpPr>
        <p:spPr>
          <a:xfrm>
            <a:off x="4399450" y="3926706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03</a:t>
            </a:r>
            <a:endParaRPr/>
          </a:p>
        </p:txBody>
      </p:sp>
      <p:sp>
        <p:nvSpPr>
          <p:cNvPr id="22" name="el-1789693738572-27"/>
          <p:cNvSpPr txBox="1"/>
          <p:nvPr/>
        </p:nvSpPr>
        <p:spPr>
          <a:xfrm>
            <a:off x="5218395" y="3888615"/>
            <a:ext cx="44894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酒店与机场</a:t>
            </a:r>
            <a:endParaRPr/>
          </a:p>
        </p:txBody>
      </p:sp>
      <p:sp>
        <p:nvSpPr>
          <p:cNvPr id="23" name="el-1789693738571-23"/>
          <p:cNvSpPr txBox="1"/>
          <p:nvPr/>
        </p:nvSpPr>
        <p:spPr>
          <a:xfrm>
            <a:off x="5218395" y="4250475"/>
            <a:ext cx="4585206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数字人大屏答问路、荐路线——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碎片场景的服务补位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4" name="el-1789693738568-20"/>
          <p:cNvSpPr txBox="1"/>
          <p:nvPr/>
        </p:nvSpPr>
        <p:spPr>
          <a:xfrm>
            <a:off x="4399450" y="4888639"/>
            <a:ext cx="851893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04</a:t>
            </a:r>
            <a:endParaRPr/>
          </a:p>
        </p:txBody>
      </p:sp>
      <p:sp>
        <p:nvSpPr>
          <p:cNvPr id="25" name="el-1789693738572-28"/>
          <p:cNvSpPr txBox="1"/>
          <p:nvPr/>
        </p:nvSpPr>
        <p:spPr>
          <a:xfrm>
            <a:off x="5218395" y="4850548"/>
            <a:ext cx="483326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行前预览</a:t>
            </a:r>
            <a:endParaRPr/>
          </a:p>
        </p:txBody>
      </p:sp>
      <p:sp>
        <p:nvSpPr>
          <p:cNvPr id="26" name="el-1789693738571-24"/>
          <p:cNvSpPr txBox="1"/>
          <p:nvPr/>
        </p:nvSpPr>
        <p:spPr>
          <a:xfrm>
            <a:off x="5218395" y="5212408"/>
            <a:ext cx="5044857" cy="28582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出发前的AI讲解预习——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把讲解前置到决策期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，反哺种草。</a:t>
            </a:r>
            <a:endParaRPr/>
          </a:p>
        </p:txBody>
      </p:sp>
      <p:sp>
        <p:nvSpPr>
          <p:cNvPr id="27" name="el-1789693738561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28" name="el-1789693738561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9" name="el-17896937385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24 / 40</a:t>
            </a:r>
            <a:endParaRPr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739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747-16"/>
          <p:cNvCxnSpPr/>
          <p:nvPr/>
        </p:nvCxnSpPr>
        <p:spPr>
          <a:xfrm>
            <a:off x="685629" y="2004327"/>
            <a:ext cx="1742044" cy="914"/>
          </a:xfrm>
          <a:prstGeom prst="line">
            <a:avLst/>
          </a:prstGeom>
          <a:ln w="38090" cap="flat">
            <a:solidFill>
              <a:srgbClr val="1F4B3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748-17"/>
          <p:cNvCxnSpPr/>
          <p:nvPr/>
        </p:nvCxnSpPr>
        <p:spPr>
          <a:xfrm>
            <a:off x="2884758" y="2004327"/>
            <a:ext cx="1742193" cy="914"/>
          </a:xfrm>
          <a:prstGeom prst="line">
            <a:avLst/>
          </a:prstGeom>
          <a:ln w="38090" cap="flat">
            <a:solidFill>
              <a:srgbClr val="2E7D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748-18"/>
          <p:cNvCxnSpPr/>
          <p:nvPr/>
        </p:nvCxnSpPr>
        <p:spPr>
          <a:xfrm>
            <a:off x="4855494" y="2004327"/>
            <a:ext cx="2203296" cy="914"/>
          </a:xfrm>
          <a:prstGeom prst="line">
            <a:avLst/>
          </a:prstGeom>
          <a:ln w="38090" cap="flat">
            <a:solidFill>
              <a:srgbClr val="B4530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748-19"/>
          <p:cNvCxnSpPr/>
          <p:nvPr/>
        </p:nvCxnSpPr>
        <p:spPr>
          <a:xfrm>
            <a:off x="7287333" y="2004327"/>
            <a:ext cx="2203296" cy="914"/>
          </a:xfrm>
          <a:prstGeom prst="line">
            <a:avLst/>
          </a:prstGeom>
          <a:ln w="38090" cap="flat">
            <a:solidFill>
              <a:srgbClr val="31587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748-20"/>
          <p:cNvCxnSpPr/>
          <p:nvPr/>
        </p:nvCxnSpPr>
        <p:spPr>
          <a:xfrm>
            <a:off x="9719172" y="2004327"/>
            <a:ext cx="1784003" cy="914"/>
          </a:xfrm>
          <a:prstGeom prst="line">
            <a:avLst/>
          </a:prstGeom>
          <a:ln w="38090" cap="flat">
            <a:solidFill>
              <a:srgbClr val="6B4E7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738-8"/>
          <p:cNvCxnSpPr/>
          <p:nvPr/>
        </p:nvCxnSpPr>
        <p:spPr>
          <a:xfrm>
            <a:off x="685629" y="4611144"/>
            <a:ext cx="10817695" cy="914"/>
          </a:xfrm>
          <a:prstGeom prst="line">
            <a:avLst/>
          </a:prstGeom>
          <a:ln w="19045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741-11"/>
          <p:cNvSpPr/>
          <p:nvPr/>
        </p:nvSpPr>
        <p:spPr>
          <a:xfrm>
            <a:off x="685629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9693738742-12"/>
          <p:cNvSpPr/>
          <p:nvPr/>
        </p:nvSpPr>
        <p:spPr>
          <a:xfrm>
            <a:off x="3361484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9693738742-13"/>
          <p:cNvSpPr/>
          <p:nvPr/>
        </p:nvSpPr>
        <p:spPr>
          <a:xfrm>
            <a:off x="6037340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9693738742-14"/>
          <p:cNvSpPr/>
          <p:nvPr/>
        </p:nvSpPr>
        <p:spPr>
          <a:xfrm>
            <a:off x="8713196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8743-15"/>
          <p:cNvSpPr/>
          <p:nvPr/>
        </p:nvSpPr>
        <p:spPr>
          <a:xfrm>
            <a:off x="11389052" y="4554008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4" name="el-1789693738735-4"/>
          <p:cNvCxnSpPr/>
          <p:nvPr/>
        </p:nvCxnSpPr>
        <p:spPr>
          <a:xfrm>
            <a:off x="685629" y="49968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el-178969373873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8969373874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7" name="el-178969373873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语音导览生产线：五站到岗</a:t>
            </a:r>
            <a:endParaRPr/>
          </a:p>
        </p:txBody>
      </p:sp>
      <p:sp>
        <p:nvSpPr>
          <p:cNvPr id="18" name="el-1789693738751-26"/>
          <p:cNvSpPr txBox="1"/>
          <p:nvPr/>
        </p:nvSpPr>
        <p:spPr>
          <a:xfrm>
            <a:off x="685629" y="2175734"/>
            <a:ext cx="186869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站①</a:t>
            </a:r>
            <a:endParaRPr/>
          </a:p>
        </p:txBody>
      </p:sp>
      <p:sp>
        <p:nvSpPr>
          <p:cNvPr id="19" name="el-1789693738752-27"/>
          <p:cNvSpPr txBox="1"/>
          <p:nvPr/>
        </p:nvSpPr>
        <p:spPr>
          <a:xfrm>
            <a:off x="685629" y="2509026"/>
            <a:ext cx="1902024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词稿</a:t>
            </a:r>
            <a:endParaRPr/>
          </a:p>
        </p:txBody>
      </p:sp>
      <p:sp>
        <p:nvSpPr>
          <p:cNvPr id="20" name="el-1789693738752-28"/>
          <p:cNvSpPr txBox="1"/>
          <p:nvPr/>
        </p:nvSpPr>
        <p:spPr>
          <a:xfrm>
            <a:off x="685629" y="2863148"/>
            <a:ext cx="1855363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内容层</a:t>
            </a:r>
            <a:endParaRPr/>
          </a:p>
        </p:txBody>
      </p:sp>
      <p:sp>
        <p:nvSpPr>
          <p:cNvPr id="21" name="el-1789693738749-21"/>
          <p:cNvSpPr txBox="1"/>
          <p:nvPr/>
        </p:nvSpPr>
        <p:spPr>
          <a:xfrm>
            <a:off x="685629" y="3215485"/>
            <a:ext cx="1742044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AI创作五步流出稿（PART 02）——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每点位3分钟、口语化、有钩子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3738752-29"/>
          <p:cNvSpPr txBox="1"/>
          <p:nvPr/>
        </p:nvSpPr>
        <p:spPr>
          <a:xfrm>
            <a:off x="2884758" y="2175734"/>
            <a:ext cx="186884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站②</a:t>
            </a:r>
            <a:endParaRPr/>
          </a:p>
        </p:txBody>
      </p:sp>
      <p:sp>
        <p:nvSpPr>
          <p:cNvPr id="23" name="el-1789693738752-30"/>
          <p:cNvSpPr txBox="1"/>
          <p:nvPr/>
        </p:nvSpPr>
        <p:spPr>
          <a:xfrm>
            <a:off x="2884758" y="2509026"/>
            <a:ext cx="190217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切分</a:t>
            </a:r>
            <a:endParaRPr/>
          </a:p>
        </p:txBody>
      </p:sp>
      <p:sp>
        <p:nvSpPr>
          <p:cNvPr id="24" name="el-1789693738752-31"/>
          <p:cNvSpPr txBox="1"/>
          <p:nvPr/>
        </p:nvSpPr>
        <p:spPr>
          <a:xfrm>
            <a:off x="2884758" y="2863148"/>
            <a:ext cx="185551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结构层</a:t>
            </a:r>
            <a:endParaRPr/>
          </a:p>
        </p:txBody>
      </p:sp>
      <p:sp>
        <p:nvSpPr>
          <p:cNvPr id="25" name="el-1789693738749-22"/>
          <p:cNvSpPr txBox="1"/>
          <p:nvPr/>
        </p:nvSpPr>
        <p:spPr>
          <a:xfrm>
            <a:off x="2884758" y="3215485"/>
            <a:ext cx="174219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按点位切分+编号+配触发说明——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游客扫哪听哪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，结构决定体验。</a:t>
            </a:r>
            <a:endParaRPr/>
          </a:p>
        </p:txBody>
      </p:sp>
      <p:sp>
        <p:nvSpPr>
          <p:cNvPr id="26" name="el-1789693738753-32"/>
          <p:cNvSpPr txBox="1"/>
          <p:nvPr/>
        </p:nvSpPr>
        <p:spPr>
          <a:xfrm>
            <a:off x="4855494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站③</a:t>
            </a:r>
            <a:endParaRPr/>
          </a:p>
        </p:txBody>
      </p:sp>
      <p:sp>
        <p:nvSpPr>
          <p:cNvPr id="27" name="el-1789693738753-33"/>
          <p:cNvSpPr txBox="1"/>
          <p:nvPr/>
        </p:nvSpPr>
        <p:spPr>
          <a:xfrm>
            <a:off x="4855494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配音</a:t>
            </a:r>
            <a:endParaRPr/>
          </a:p>
        </p:txBody>
      </p:sp>
      <p:sp>
        <p:nvSpPr>
          <p:cNvPr id="28" name="el-1789693738753-34"/>
          <p:cNvSpPr txBox="1"/>
          <p:nvPr/>
        </p:nvSpPr>
        <p:spPr>
          <a:xfrm>
            <a:off x="4855494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语音层</a:t>
            </a:r>
            <a:endParaRPr/>
          </a:p>
        </p:txBody>
      </p:sp>
      <p:sp>
        <p:nvSpPr>
          <p:cNvPr id="29" name="el-1789693738750-23"/>
          <p:cNvSpPr txBox="1"/>
          <p:nvPr/>
        </p:nvSpPr>
        <p:spPr>
          <a:xfrm>
            <a:off x="4855494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AI语音合成：选音色（亲和/沉稳）、调语速（慢于常速10%）——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试听3版再定稿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0" name="el-1789693738754-35"/>
          <p:cNvSpPr txBox="1"/>
          <p:nvPr/>
        </p:nvSpPr>
        <p:spPr>
          <a:xfrm>
            <a:off x="7287333" y="2175734"/>
            <a:ext cx="2329947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站④</a:t>
            </a:r>
            <a:endParaRPr/>
          </a:p>
        </p:txBody>
      </p:sp>
      <p:sp>
        <p:nvSpPr>
          <p:cNvPr id="31" name="el-1789693738754-36"/>
          <p:cNvSpPr txBox="1"/>
          <p:nvPr/>
        </p:nvSpPr>
        <p:spPr>
          <a:xfrm>
            <a:off x="7287333" y="2509026"/>
            <a:ext cx="2363276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上架</a:t>
            </a:r>
            <a:endParaRPr/>
          </a:p>
        </p:txBody>
      </p:sp>
      <p:sp>
        <p:nvSpPr>
          <p:cNvPr id="32" name="el-1789693738754-37"/>
          <p:cNvSpPr txBox="1"/>
          <p:nvPr/>
        </p:nvSpPr>
        <p:spPr>
          <a:xfrm>
            <a:off x="7287333" y="2863148"/>
            <a:ext cx="231661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平台层</a:t>
            </a:r>
            <a:endParaRPr/>
          </a:p>
        </p:txBody>
      </p:sp>
      <p:sp>
        <p:nvSpPr>
          <p:cNvPr id="33" name="el-1789693738751-24"/>
          <p:cNvSpPr txBox="1"/>
          <p:nvPr/>
        </p:nvSpPr>
        <p:spPr>
          <a:xfrm>
            <a:off x="7287333" y="3215485"/>
            <a:ext cx="220329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导入导览平台，绑定点位二维码——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布局图先行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，别让游客找码。</a:t>
            </a:r>
            <a:endParaRPr/>
          </a:p>
        </p:txBody>
      </p:sp>
      <p:sp>
        <p:nvSpPr>
          <p:cNvPr id="34" name="el-1789693738754-38"/>
          <p:cNvSpPr txBox="1"/>
          <p:nvPr/>
        </p:nvSpPr>
        <p:spPr>
          <a:xfrm>
            <a:off x="9719172" y="2175734"/>
            <a:ext cx="1910654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285">
                <a:solidFill>
                  <a:srgbClr val="6E7A70"/>
                </a:solidFill>
                <a:latin typeface="Georgia"/>
                <a:ea typeface="Georgia"/>
                <a:cs typeface="Georgia"/>
              </a:rPr>
              <a:t>站⑤</a:t>
            </a:r>
            <a:endParaRPr/>
          </a:p>
        </p:txBody>
      </p:sp>
      <p:sp>
        <p:nvSpPr>
          <p:cNvPr id="35" name="el-1789693738755-39"/>
          <p:cNvSpPr txBox="1"/>
          <p:nvPr/>
        </p:nvSpPr>
        <p:spPr>
          <a:xfrm>
            <a:off x="9719172" y="2509026"/>
            <a:ext cx="1943983" cy="2969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运维</a:t>
            </a:r>
            <a:endParaRPr/>
          </a:p>
        </p:txBody>
      </p:sp>
      <p:sp>
        <p:nvSpPr>
          <p:cNvPr id="36" name="el-1789693738755-40"/>
          <p:cNvSpPr txBox="1"/>
          <p:nvPr/>
        </p:nvSpPr>
        <p:spPr>
          <a:xfrm>
            <a:off x="9719172" y="2863148"/>
            <a:ext cx="189732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迭代层</a:t>
            </a:r>
            <a:endParaRPr/>
          </a:p>
        </p:txBody>
      </p:sp>
      <p:sp>
        <p:nvSpPr>
          <p:cNvPr id="37" name="el-1789693738751-25"/>
          <p:cNvSpPr txBox="1"/>
          <p:nvPr/>
        </p:nvSpPr>
        <p:spPr>
          <a:xfrm>
            <a:off x="9719172" y="3215485"/>
            <a:ext cx="1784003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收集收听数据与差评——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哪段被跳过就改哪段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，词库是活的。</a:t>
            </a:r>
            <a:endParaRPr/>
          </a:p>
        </p:txBody>
      </p:sp>
      <p:sp>
        <p:nvSpPr>
          <p:cNvPr id="38" name="el-1789693738735-2"/>
          <p:cNvSpPr txBox="1"/>
          <p:nvPr/>
        </p:nvSpPr>
        <p:spPr>
          <a:xfrm>
            <a:off x="685629" y="5192024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一条线两天上线——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核心成本在词稿质量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，回到老话：内容是根。</a:t>
            </a:r>
            <a:endParaRPr/>
          </a:p>
        </p:txBody>
      </p:sp>
      <p:sp>
        <p:nvSpPr>
          <p:cNvPr id="39" name="el-178969373873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40" name="el-1789693738736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41" name="el-178969373873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25 / 40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77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8777-10"/>
          <p:cNvCxnSpPr/>
          <p:nvPr/>
        </p:nvCxnSpPr>
        <p:spPr>
          <a:xfrm>
            <a:off x="6099237" y="2485517"/>
            <a:ext cx="914" cy="1749186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8772-4"/>
          <p:cNvCxnSpPr/>
          <p:nvPr/>
        </p:nvCxnSpPr>
        <p:spPr>
          <a:xfrm>
            <a:off x="685629" y="452514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77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877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7" name="el-1789693738772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数字人讲解：能做到与做不到</a:t>
            </a:r>
            <a:endParaRPr/>
          </a:p>
        </p:txBody>
      </p:sp>
      <p:sp>
        <p:nvSpPr>
          <p:cNvPr id="8" name="el-1789693738780-13"/>
          <p:cNvSpPr txBox="1"/>
          <p:nvPr/>
        </p:nvSpPr>
        <p:spPr>
          <a:xfrm>
            <a:off x="685629" y="2485517"/>
            <a:ext cx="5633772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能做到 · 2026</a:t>
            </a:r>
            <a:endParaRPr/>
          </a:p>
        </p:txBody>
      </p:sp>
      <p:sp>
        <p:nvSpPr>
          <p:cNvPr id="9" name="el-1789693738781-14"/>
          <p:cNvSpPr txBox="1"/>
          <p:nvPr/>
        </p:nvSpPr>
        <p:spPr>
          <a:xfrm>
            <a:off x="685629" y="2923557"/>
            <a:ext cx="5143166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已上岗</a:t>
            </a:r>
            <a:endParaRPr/>
          </a:p>
        </p:txBody>
      </p:sp>
      <p:sp>
        <p:nvSpPr>
          <p:cNvPr id="10" name="el-1789693738779-11"/>
          <p:cNvSpPr txBox="1"/>
          <p:nvPr/>
        </p:nvSpPr>
        <p:spPr>
          <a:xfrm>
            <a:off x="685629" y="3377221"/>
            <a:ext cx="4989852" cy="5716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7×24值守与多语种切换；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常见问题对答如流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（营业时间/路线/无障碍设施）；形象与口型基本自然；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同一形象跨场景复用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3738781-15"/>
          <p:cNvSpPr txBox="1"/>
          <p:nvPr/>
        </p:nvSpPr>
        <p:spPr>
          <a:xfrm>
            <a:off x="6522994" y="2485517"/>
            <a:ext cx="5343903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 spc="17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做不到 · 依然</a:t>
            </a:r>
            <a:endParaRPr/>
          </a:p>
        </p:txBody>
      </p:sp>
      <p:sp>
        <p:nvSpPr>
          <p:cNvPr id="12" name="el-1789693738781-16"/>
          <p:cNvSpPr txBox="1"/>
          <p:nvPr/>
        </p:nvSpPr>
        <p:spPr>
          <a:xfrm>
            <a:off x="6522994" y="2923557"/>
            <a:ext cx="5133644" cy="3393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别勉强</a:t>
            </a:r>
            <a:endParaRPr/>
          </a:p>
        </p:txBody>
      </p:sp>
      <p:sp>
        <p:nvSpPr>
          <p:cNvPr id="13" name="el-1789693738780-12"/>
          <p:cNvSpPr txBox="1"/>
          <p:nvPr/>
        </p:nvSpPr>
        <p:spPr>
          <a:xfrm>
            <a:off x="6522994" y="3377221"/>
            <a:ext cx="4980330" cy="8574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44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现场应变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（"那朵云像什么？"）；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群体情绪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的实时感知与调动；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深度追问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超出知识库即露馅；真诚的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在地情感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——它是程序，没有乡愁。</a:t>
            </a:r>
            <a:endParaRPr/>
          </a:p>
        </p:txBody>
      </p:sp>
      <p:sp>
        <p:nvSpPr>
          <p:cNvPr id="14" name="el-1789693738771-2"/>
          <p:cNvSpPr txBox="1"/>
          <p:nvPr/>
        </p:nvSpPr>
        <p:spPr>
          <a:xfrm>
            <a:off x="685629" y="4701311"/>
            <a:ext cx="11316680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部署建议：数字人答"标准题"，真人解"发挥题"——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答不上就大方转人工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，硬撑是最差的体验。</a:t>
            </a:r>
            <a:endParaRPr/>
          </a:p>
        </p:txBody>
      </p:sp>
      <p:sp>
        <p:nvSpPr>
          <p:cNvPr id="15" name="el-1789693738772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6" name="el-1789693738773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38773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26 / 40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8796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8797-10"/>
          <p:cNvSpPr/>
          <p:nvPr/>
        </p:nvSpPr>
        <p:spPr>
          <a:xfrm>
            <a:off x="685629" y="1507960"/>
            <a:ext cx="3892370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8806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8806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8799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8795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8792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8797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0" name="el-1789693738793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数字人实战：一座博物馆的数字员工</a:t>
            </a:r>
            <a:endParaRPr/>
          </a:p>
        </p:txBody>
      </p:sp>
      <p:sp>
        <p:nvSpPr>
          <p:cNvPr id="11" name="el-1789693738797-9"/>
          <p:cNvSpPr txBox="1"/>
          <p:nvPr/>
        </p:nvSpPr>
        <p:spPr>
          <a:xfrm>
            <a:off x="837990" y="1546051"/>
            <a:ext cx="42439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部署实录（综合公开案例改编）</a:t>
            </a:r>
            <a:endParaRPr/>
          </a:p>
        </p:txBody>
      </p:sp>
      <p:sp>
        <p:nvSpPr>
          <p:cNvPr id="12" name="el-1789693738798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对象：某县博物馆，讲解员仅2名，旺季供不应求</a:t>
            </a:r>
            <a:endParaRPr/>
          </a:p>
        </p:txBody>
      </p:sp>
      <p:sp>
        <p:nvSpPr>
          <p:cNvPr id="13" name="el-1789693738801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部署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大屏数字人+小程序问答，词库37个点位</a:t>
            </a:r>
            <a:endParaRPr/>
          </a:p>
        </p:txBody>
      </p:sp>
      <p:sp>
        <p:nvSpPr>
          <p:cNvPr id="14" name="el-1789693738802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效果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标准问题自助率约八成，真人讲解转向深度团</a:t>
            </a:r>
            <a:endParaRPr/>
          </a:p>
        </p:txBody>
      </p:sp>
      <p:sp>
        <p:nvSpPr>
          <p:cNvPr id="15" name="el-1789693738808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成效</a:t>
            </a:r>
            <a:endParaRPr/>
          </a:p>
        </p:txBody>
      </p:sp>
      <p:sp>
        <p:nvSpPr>
          <p:cNvPr id="16" name="el-1789693738805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旺季排队缓解、夜间线上开放——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服务时长翻了三倍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，人力没增加。</a:t>
            </a:r>
            <a:endParaRPr/>
          </a:p>
        </p:txBody>
      </p:sp>
      <p:sp>
        <p:nvSpPr>
          <p:cNvPr id="17" name="el-1789693738808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清醒</a:t>
            </a:r>
            <a:endParaRPr/>
          </a:p>
        </p:txBody>
      </p:sp>
      <p:sp>
        <p:nvSpPr>
          <p:cNvPr id="18" name="el-1789693738806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馆长原话："它替我值班，不替我值心"——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数字人扩的是覆盖，真人守的是深度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9" name="el-1789693738793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20" name="el-178969373879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879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27 / 40</a:t>
            </a:r>
            <a:endParaRPr/>
          </a:p>
        </p:txBody>
      </p:sp>
      <p:sp>
        <p:nvSpPr>
          <p:cNvPr id="22" name="el-1789693738807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8807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8807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8803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分工设计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：数字人答"三件事"——在哪/是什么/什么时候有；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深度讲解留给真人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，两端不打架。</a:t>
            </a:r>
            <a:endParaRPr/>
          </a:p>
        </p:txBody>
      </p:sp>
      <p:sp>
        <p:nvSpPr>
          <p:cNvPr id="26" name="el-1789693738804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内容打底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：37个点位的词全部走AI创作流产出，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馆长终审史实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——数字人张冠李戴同样伤馆誉。</a:t>
            </a:r>
            <a:endParaRPr/>
          </a:p>
        </p:txBody>
      </p:sp>
      <p:sp>
        <p:nvSpPr>
          <p:cNvPr id="27" name="el-1789693738804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持续运维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：每月更新问答库（新展览/新政策），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答不上的问题自动记录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，成为下次更新的清单。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4426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" name="Chart el-1789693744267-8"/>
          <p:cNvGraphicFramePr>
            <a:graphicFrameLocks noGrp="1"/>
          </p:cNvGraphicFramePr>
          <p:nvPr/>
        </p:nvGraphicFramePr>
        <p:xfrm>
          <a:off x="685629" y="1522244"/>
          <a:ext cx="6665833" cy="40947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4" name="el-1789693744262-6"/>
          <p:cNvCxnSpPr/>
          <p:nvPr/>
        </p:nvCxnSpPr>
        <p:spPr>
          <a:xfrm>
            <a:off x="7927580" y="1522244"/>
            <a:ext cx="914" cy="4418495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4425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44268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7" name="el-178969374426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讲解服务成本对比（示意）</a:t>
            </a:r>
            <a:endParaRPr/>
          </a:p>
        </p:txBody>
      </p:sp>
      <p:sp>
        <p:nvSpPr>
          <p:cNvPr id="8" name="el-1789693744268-10"/>
          <p:cNvSpPr txBox="1"/>
          <p:nvPr/>
        </p:nvSpPr>
        <p:spPr>
          <a:xfrm>
            <a:off x="685629" y="5712197"/>
            <a:ext cx="6918754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9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示意成本指数（真人每场次=40），综合行业案例估算，仅作教学参考。</a:t>
            </a:r>
            <a:endParaRPr/>
          </a:p>
        </p:txBody>
      </p:sp>
      <p:sp>
        <p:nvSpPr>
          <p:cNvPr id="9" name="el-1789693744271-14"/>
          <p:cNvSpPr txBox="1"/>
          <p:nvPr/>
        </p:nvSpPr>
        <p:spPr>
          <a:xfrm>
            <a:off x="8465608" y="1957309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0" name="el-1789693744270-11"/>
          <p:cNvSpPr txBox="1"/>
          <p:nvPr/>
        </p:nvSpPr>
        <p:spPr>
          <a:xfrm>
            <a:off x="8465608" y="2414395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真人成本随场次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线性累加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——质量最高，规模受限。</a:t>
            </a:r>
            <a:endParaRPr/>
          </a:p>
        </p:txBody>
      </p:sp>
      <p:sp>
        <p:nvSpPr>
          <p:cNvPr id="11" name="el-1789693744271-15"/>
          <p:cNvSpPr txBox="1"/>
          <p:nvPr/>
        </p:nvSpPr>
        <p:spPr>
          <a:xfrm>
            <a:off x="8465608" y="3222627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2" name="el-1789693744271-12"/>
          <p:cNvSpPr txBox="1"/>
          <p:nvPr/>
        </p:nvSpPr>
        <p:spPr>
          <a:xfrm>
            <a:off x="8465608" y="3679713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虚拟形态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一次投入、边际趋零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——覆盖能力碾压。</a:t>
            </a:r>
            <a:endParaRPr/>
          </a:p>
        </p:txBody>
      </p:sp>
      <p:sp>
        <p:nvSpPr>
          <p:cNvPr id="13" name="el-1789693744272-16"/>
          <p:cNvSpPr txBox="1"/>
          <p:nvPr/>
        </p:nvSpPr>
        <p:spPr>
          <a:xfrm>
            <a:off x="8465608" y="4487945"/>
            <a:ext cx="3548128" cy="3809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9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4" name="el-1789693744271-13"/>
          <p:cNvSpPr txBox="1"/>
          <p:nvPr/>
        </p:nvSpPr>
        <p:spPr>
          <a:xfrm>
            <a:off x="8465608" y="4945031"/>
            <a:ext cx="3037715" cy="5606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01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正确姿势：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不是替代，是配比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——标准化交给虚拟，深度留给真人。</a:t>
            </a:r>
            <a:endParaRPr/>
          </a:p>
        </p:txBody>
      </p:sp>
      <p:sp>
        <p:nvSpPr>
          <p:cNvPr id="15" name="el-1789693744260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6" name="el-1789693744260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7" name="el-178969374426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28 / 40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018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017-8"/>
          <p:cNvCxnSpPr/>
          <p:nvPr/>
        </p:nvCxnSpPr>
        <p:spPr>
          <a:xfrm>
            <a:off x="704674" y="1850328"/>
            <a:ext cx="914" cy="715089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016-4"/>
          <p:cNvCxnSpPr/>
          <p:nvPr/>
        </p:nvCxnSpPr>
        <p:spPr>
          <a:xfrm>
            <a:off x="685629" y="48841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01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9693739018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7" name="el-1789693739015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课堂辩论：数字人会取代讲解员吗</a:t>
            </a:r>
            <a:endParaRPr/>
          </a:p>
        </p:txBody>
      </p:sp>
      <p:sp>
        <p:nvSpPr>
          <p:cNvPr id="8" name="el-1789693739019-11"/>
          <p:cNvSpPr txBox="1"/>
          <p:nvPr/>
        </p:nvSpPr>
        <p:spPr>
          <a:xfrm>
            <a:off x="952262" y="1850328"/>
            <a:ext cx="10844549" cy="3722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7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讲解员岗位招聘在缩，数字人项目在上马——这场替代是真的吗？</a:t>
            </a:r>
            <a:endParaRPr/>
          </a:p>
        </p:txBody>
      </p:sp>
      <p:sp>
        <p:nvSpPr>
          <p:cNvPr id="9" name="el-1789693739019-12"/>
          <p:cNvSpPr txBox="1"/>
          <p:nvPr/>
        </p:nvSpPr>
        <p:spPr>
          <a:xfrm>
            <a:off x="952262" y="2317829"/>
            <a:ext cx="10835597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—— 议题背景</a:t>
            </a:r>
            <a:endParaRPr/>
          </a:p>
        </p:txBody>
      </p:sp>
      <p:sp>
        <p:nvSpPr>
          <p:cNvPr id="10" name="el-1789693739023-19"/>
          <p:cNvSpPr txBox="1"/>
          <p:nvPr/>
        </p:nvSpPr>
        <p:spPr>
          <a:xfrm>
            <a:off x="685629" y="2851096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替代派</a:t>
            </a:r>
            <a:endParaRPr/>
          </a:p>
        </p:txBody>
      </p:sp>
      <p:sp>
        <p:nvSpPr>
          <p:cNvPr id="11" name="el-1789693739025-23"/>
          <p:cNvSpPr txBox="1"/>
          <p:nvPr/>
        </p:nvSpPr>
        <p:spPr>
          <a:xfrm>
            <a:off x="5911761" y="3560531"/>
            <a:ext cx="748091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0">
                <a:solidFill>
                  <a:srgbClr val="D6CDB8"/>
                </a:solidFill>
                <a:latin typeface="Georgia"/>
                <a:ea typeface="Georgia"/>
                <a:cs typeface="Georgia"/>
              </a:rPr>
              <a:t>VS</a:t>
            </a:r>
            <a:endParaRPr/>
          </a:p>
        </p:txBody>
      </p:sp>
      <p:sp>
        <p:nvSpPr>
          <p:cNvPr id="12" name="el-1789693739025-24"/>
          <p:cNvSpPr txBox="1"/>
          <p:nvPr/>
        </p:nvSpPr>
        <p:spPr>
          <a:xfrm>
            <a:off x="6522994" y="2851096"/>
            <a:ext cx="5113646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24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共生派</a:t>
            </a:r>
            <a:endParaRPr/>
          </a:p>
        </p:txBody>
      </p:sp>
      <p:sp>
        <p:nvSpPr>
          <p:cNvPr id="13" name="el-1789693739015-2"/>
          <p:cNvSpPr txBox="1"/>
          <p:nvPr/>
        </p:nvSpPr>
        <p:spPr>
          <a:xfrm>
            <a:off x="685629" y="5060344"/>
            <a:ext cx="10817695" cy="55231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88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讨论规则：双方必须回答——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"未来五年讲解岗会更多还是更少，结构如何变"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用岗位拆解法：哪些任务外包给机器，哪些留在人手里。</a:t>
            </a:r>
            <a:endParaRPr/>
          </a:p>
        </p:txBody>
      </p:sp>
      <p:sp>
        <p:nvSpPr>
          <p:cNvPr id="14" name="el-1789693739016-5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03 · 虚拟讲解</a:t>
            </a:r>
            <a:endParaRPr/>
          </a:p>
        </p:txBody>
      </p:sp>
      <p:sp>
        <p:nvSpPr>
          <p:cNvPr id="15" name="el-1789693739016-6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6" name="el-1789693739016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29 / 40</a:t>
            </a:r>
            <a:endParaRPr/>
          </a:p>
        </p:txBody>
      </p:sp>
      <p:sp>
        <p:nvSpPr>
          <p:cNvPr id="17" name="el-1789693739024-20"/>
          <p:cNvSpPr/>
          <p:nvPr/>
        </p:nvSpPr>
        <p:spPr>
          <a:xfrm>
            <a:off x="685629" y="334627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9693739024-21"/>
          <p:cNvSpPr/>
          <p:nvPr/>
        </p:nvSpPr>
        <p:spPr>
          <a:xfrm>
            <a:off x="685629" y="373670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9693739024-22"/>
          <p:cNvSpPr/>
          <p:nvPr/>
        </p:nvSpPr>
        <p:spPr>
          <a:xfrm>
            <a:off x="685629" y="412712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9693739025-25"/>
          <p:cNvSpPr/>
          <p:nvPr/>
        </p:nvSpPr>
        <p:spPr>
          <a:xfrm>
            <a:off x="6522994" y="334627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9693739025-26"/>
          <p:cNvSpPr/>
          <p:nvPr/>
        </p:nvSpPr>
        <p:spPr>
          <a:xfrm>
            <a:off x="6522994" y="373670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3739026-27"/>
          <p:cNvSpPr/>
          <p:nvPr/>
        </p:nvSpPr>
        <p:spPr>
          <a:xfrm>
            <a:off x="6522994" y="4127127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D6CDB8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9021-13"/>
          <p:cNvSpPr txBox="1"/>
          <p:nvPr/>
        </p:nvSpPr>
        <p:spPr>
          <a:xfrm>
            <a:off x="857036" y="3222478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成本差数倍，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甲方用脚投票</a:t>
            </a:r>
            <a:endParaRPr/>
          </a:p>
        </p:txBody>
      </p:sp>
      <p:sp>
        <p:nvSpPr>
          <p:cNvPr id="24" name="el-1789693739021-14"/>
          <p:cNvSpPr txBox="1"/>
          <p:nvPr/>
        </p:nvSpPr>
        <p:spPr>
          <a:xfrm>
            <a:off x="857036" y="361290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标准化讲解占讲解需求的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大头</a:t>
            </a:r>
            <a:endParaRPr/>
          </a:p>
        </p:txBody>
      </p:sp>
      <p:sp>
        <p:nvSpPr>
          <p:cNvPr id="25" name="el-1789693739022-15"/>
          <p:cNvSpPr txBox="1"/>
          <p:nvPr/>
        </p:nvSpPr>
        <p:spPr>
          <a:xfrm>
            <a:off x="857036" y="4003333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技术每年都在补短板——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今天的做不到是明天的已做到</a:t>
            </a:r>
            <a:endParaRPr/>
          </a:p>
        </p:txBody>
      </p:sp>
      <p:sp>
        <p:nvSpPr>
          <p:cNvPr id="26" name="el-1789693739022-16"/>
          <p:cNvSpPr txBox="1"/>
          <p:nvPr/>
        </p:nvSpPr>
        <p:spPr>
          <a:xfrm>
            <a:off x="6694401" y="3222478"/>
            <a:ext cx="506412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旅游本质是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人与人的相遇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——讲解是情感劳动</a:t>
            </a:r>
            <a:endParaRPr/>
          </a:p>
        </p:txBody>
      </p:sp>
      <p:sp>
        <p:nvSpPr>
          <p:cNvPr id="27" name="el-1789693739023-17"/>
          <p:cNvSpPr txBox="1"/>
          <p:nvPr/>
        </p:nvSpPr>
        <p:spPr>
          <a:xfrm>
            <a:off x="6694401" y="3612906"/>
            <a:ext cx="4942239" cy="29520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深度讲解、定制讲解的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需求在上升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而非下降</a:t>
            </a:r>
            <a:endParaRPr/>
          </a:p>
        </p:txBody>
      </p:sp>
      <p:sp>
        <p:nvSpPr>
          <p:cNvPr id="28" name="el-1789693739023-18"/>
          <p:cNvSpPr txBox="1"/>
          <p:nvPr/>
        </p:nvSpPr>
        <p:spPr>
          <a:xfrm>
            <a:off x="6694401" y="4003333"/>
            <a:ext cx="4808922" cy="59040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1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被替代的是"背词型"讲解——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淘汰你的是同行，不是数字人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gradFill rotWithShape="1">
          <a:gsLst>
            <a:gs pos="0">
              <a:srgbClr val="7C3A0E"/>
            </a:gs>
            <a:gs pos="58000">
              <a:srgbClr val="7C3A0E"/>
            </a:gs>
            <a:gs pos="100000">
              <a:srgbClr val="5E2B09"/>
            </a:gs>
          </a:gsLst>
          <a:lin ang="36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9693739066-13"/>
          <p:cNvPicPr/>
          <p:nvPr/>
        </p:nvPicPr>
        <p:blipFill>
          <a:blip r:embed="rId2"/>
          <a:stretch>
            <a:fillRect/>
          </a:stretch>
        </p:blipFill>
        <p:spPr>
          <a:xfrm>
            <a:off x="6094476" y="4857393"/>
            <a:ext cx="6094476" cy="1999750"/>
          </a:xfrm>
          <a:prstGeom prst="rect">
            <a:avLst/>
          </a:prstGeom>
          <a:ln>
            <a:noFill/>
          </a:ln>
        </p:spPr>
      </p:pic>
      <p:cxnSp>
        <p:nvCxnSpPr>
          <p:cNvPr id="3" name="el-1789693739041-8"/>
          <p:cNvCxnSpPr/>
          <p:nvPr/>
        </p:nvCxnSpPr>
        <p:spPr>
          <a:xfrm>
            <a:off x="4266133" y="4360878"/>
            <a:ext cx="7084828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036-1"/>
          <p:cNvCxnSpPr/>
          <p:nvPr/>
        </p:nvCxnSpPr>
        <p:spPr>
          <a:xfrm>
            <a:off x="837990" y="5919165"/>
            <a:ext cx="10512971" cy="914"/>
          </a:xfrm>
          <a:prstGeom prst="line">
            <a:avLst/>
          </a:prstGeom>
          <a:ln w="9523" cap="flat">
            <a:solidFill>
              <a:srgbClr val="F7F4E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039-4"/>
          <p:cNvSpPr txBox="1"/>
          <p:nvPr/>
        </p:nvSpPr>
        <p:spPr>
          <a:xfrm>
            <a:off x="837990" y="2252957"/>
            <a:ext cx="5281244" cy="162836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40">
                <a:solidFill>
                  <a:srgbClr val="F7F4EC">
                    <a:alpha val="16000"/>
                  </a:srgbClr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6" name="el-1789693739039-5"/>
          <p:cNvSpPr txBox="1"/>
          <p:nvPr/>
        </p:nvSpPr>
        <p:spPr>
          <a:xfrm>
            <a:off x="837990" y="4128912"/>
            <a:ext cx="3538605" cy="2190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630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PART FOUR</a:t>
            </a:r>
            <a:endParaRPr/>
          </a:p>
        </p:txBody>
      </p:sp>
      <p:sp>
        <p:nvSpPr>
          <p:cNvPr id="7" name="el-1789693739040-6"/>
          <p:cNvSpPr txBox="1"/>
          <p:nvPr/>
        </p:nvSpPr>
        <p:spPr>
          <a:xfrm>
            <a:off x="4266133" y="1711506"/>
            <a:ext cx="7301944" cy="173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人机</a:t>
            </a:r>
            <a:endParaRPr/>
          </a:p>
          <a:p>
            <a:pPr algn="l">
              <a:lnSpc>
                <a:spcPts val="6828"/>
              </a:lnSpc>
            </a:pPr>
            <a:r>
              <a:rPr b="1" sz="5690">
                <a:solidFill>
                  <a:srgbClr val="F7F4EC"/>
                </a:solidFill>
                <a:latin typeface="SimSun"/>
                <a:ea typeface="SimSun"/>
                <a:cs typeface="SimSun"/>
              </a:rPr>
              <a:t>共生</a:t>
            </a:r>
            <a:endParaRPr/>
          </a:p>
        </p:txBody>
      </p:sp>
      <p:sp>
        <p:nvSpPr>
          <p:cNvPr id="8" name="el-1789693739040-7"/>
          <p:cNvSpPr txBox="1"/>
          <p:nvPr/>
        </p:nvSpPr>
        <p:spPr>
          <a:xfrm>
            <a:off x="4266133" y="3676737"/>
            <a:ext cx="7922819" cy="2984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 spc="456">
                <a:solidFill>
                  <a:srgbClr val="F7F4EC">
                    <a:alpha val="65000"/>
                  </a:srgbClr>
                </a:solidFill>
                <a:latin typeface="Georgia"/>
                <a:ea typeface="Georgia"/>
                <a:cs typeface="Georgia"/>
              </a:rPr>
              <a:t>HUMAN-MACHINE SYMBIOSIS</a:t>
            </a:r>
            <a:endParaRPr/>
          </a:p>
        </p:txBody>
      </p:sp>
      <p:sp>
        <p:nvSpPr>
          <p:cNvPr id="9" name="el-1789693739042-9"/>
          <p:cNvSpPr txBox="1"/>
          <p:nvPr/>
        </p:nvSpPr>
        <p:spPr>
          <a:xfrm>
            <a:off x="4266133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①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分工三层</a:t>
            </a:r>
            <a:endParaRPr/>
          </a:p>
        </p:txBody>
      </p:sp>
      <p:sp>
        <p:nvSpPr>
          <p:cNvPr id="10" name="el-1789693739042-10"/>
          <p:cNvSpPr txBox="1"/>
          <p:nvPr/>
        </p:nvSpPr>
        <p:spPr>
          <a:xfrm>
            <a:off x="5694675" y="4575136"/>
            <a:ext cx="1424673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②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真人护城河</a:t>
            </a:r>
            <a:endParaRPr/>
          </a:p>
        </p:txBody>
      </p:sp>
      <p:sp>
        <p:nvSpPr>
          <p:cNvPr id="11" name="el-1789693739042-11"/>
          <p:cNvSpPr txBox="1"/>
          <p:nvPr/>
        </p:nvSpPr>
        <p:spPr>
          <a:xfrm>
            <a:off x="7328845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③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共生实例</a:t>
            </a:r>
            <a:endParaRPr/>
          </a:p>
        </p:txBody>
      </p:sp>
      <p:sp>
        <p:nvSpPr>
          <p:cNvPr id="12" name="el-1789693739043-12"/>
          <p:cNvSpPr txBox="1"/>
          <p:nvPr/>
        </p:nvSpPr>
        <p:spPr>
          <a:xfrm>
            <a:off x="8757387" y="4575136"/>
            <a:ext cx="1219044" cy="31424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 spc="120">
                <a:solidFill>
                  <a:srgbClr val="F7F4EC"/>
                </a:solidFill>
                <a:latin typeface="SimHei"/>
                <a:ea typeface="SimHei"/>
                <a:cs typeface="SimHei"/>
              </a:rPr>
              <a:t>④</a:t>
            </a:r>
            <a:r>
              <a:rPr sz="90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 </a:t>
            </a:r>
            <a:r>
              <a:rPr sz="1490" spc="120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使用守则</a:t>
            </a:r>
            <a:endParaRPr/>
          </a:p>
        </p:txBody>
      </p:sp>
      <p:sp>
        <p:nvSpPr>
          <p:cNvPr id="13" name="el-1789693739037-2"/>
          <p:cNvSpPr txBox="1"/>
          <p:nvPr/>
        </p:nvSpPr>
        <p:spPr>
          <a:xfrm>
            <a:off x="837990" y="6076288"/>
            <a:ext cx="3971968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62">
                <a:solidFill>
                  <a:srgbClr val="F7F4EC">
                    <a:alpha val="65000"/>
                  </a:srgbClr>
                </a:solidFill>
                <a:latin typeface="SimHei"/>
                <a:ea typeface="SimHei"/>
                <a:cs typeface="SimHei"/>
              </a:rPr>
              <a:t>人工智能与旅游创新应用 · 模块三 项目二</a:t>
            </a:r>
            <a:endParaRPr/>
          </a:p>
        </p:txBody>
      </p:sp>
      <p:sp>
        <p:nvSpPr>
          <p:cNvPr id="14" name="el-1789693739037-3"/>
          <p:cNvSpPr txBox="1"/>
          <p:nvPr/>
        </p:nvSpPr>
        <p:spPr>
          <a:xfrm>
            <a:off x="10658786" y="6123901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F7F4EC"/>
                </a:solidFill>
                <a:latin typeface="Georgia"/>
                <a:ea typeface="Georgia"/>
                <a:cs typeface="Georgia"/>
              </a:rPr>
              <a:t>30 / 40</a:t>
            </a:r>
            <a:endParaRPr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220-9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218-5"/>
          <p:cNvCxnSpPr/>
          <p:nvPr/>
        </p:nvCxnSpPr>
        <p:spPr>
          <a:xfrm>
            <a:off x="685629" y="481022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21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220-10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6" name="el-1789693739218-4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从恐慌到共生：三年认知转变</a:t>
            </a:r>
            <a:endParaRPr/>
          </a:p>
        </p:txBody>
      </p:sp>
      <p:sp>
        <p:nvSpPr>
          <p:cNvPr id="7" name="el-1789693739217-3"/>
          <p:cNvSpPr txBox="1"/>
          <p:nvPr/>
        </p:nvSpPr>
        <p:spPr>
          <a:xfrm>
            <a:off x="685629" y="5005440"/>
            <a:ext cx="11085661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认知曲线的规律：每一次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「取代恐慌」，最后都变成「分工重构」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——先把机器当对手的人，后来都把机器当了同事。</a:t>
            </a:r>
            <a:endParaRPr/>
          </a:p>
        </p:txBody>
      </p:sp>
      <p:sp>
        <p:nvSpPr>
          <p:cNvPr id="8" name="el-1789693739218-6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9" name="el-1789693739218-7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0" name="el-1789693739218-8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31 / 40</a:t>
            </a:r>
            <a:endParaRPr/>
          </a:p>
        </p:txBody>
      </p:sp>
      <p:cxnSp>
        <p:nvCxnSpPr>
          <p:cNvPr id="11" name="el-1789693739217-2"/>
          <p:cNvCxnSpPr/>
          <p:nvPr/>
        </p:nvCxnSpPr>
        <p:spPr>
          <a:xfrm>
            <a:off x="742764" y="2428976"/>
            <a:ext cx="10703423" cy="914"/>
          </a:xfrm>
          <a:prstGeom prst="line">
            <a:avLst/>
          </a:prstGeom>
          <a:ln w="19045" cap="flat">
            <a:solidFill>
              <a:srgbClr val="7C3A0E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3739221-11"/>
          <p:cNvSpPr/>
          <p:nvPr/>
        </p:nvSpPr>
        <p:spPr>
          <a:xfrm>
            <a:off x="685629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9693739222-12"/>
          <p:cNvSpPr/>
          <p:nvPr/>
        </p:nvSpPr>
        <p:spPr>
          <a:xfrm>
            <a:off x="247201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9693739222-13"/>
          <p:cNvSpPr/>
          <p:nvPr/>
        </p:nvSpPr>
        <p:spPr>
          <a:xfrm>
            <a:off x="4953101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3739222-14"/>
          <p:cNvSpPr/>
          <p:nvPr/>
        </p:nvSpPr>
        <p:spPr>
          <a:xfrm>
            <a:off x="6937972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9693739222-15"/>
          <p:cNvSpPr/>
          <p:nvPr/>
        </p:nvSpPr>
        <p:spPr>
          <a:xfrm>
            <a:off x="9121330" y="2371841"/>
            <a:ext cx="114271" cy="114271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9693739224-16"/>
          <p:cNvSpPr txBox="1"/>
          <p:nvPr/>
        </p:nvSpPr>
        <p:spPr>
          <a:xfrm>
            <a:off x="685629" y="2647996"/>
            <a:ext cx="210501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18" name="el-1789693739224-17"/>
          <p:cNvSpPr txBox="1"/>
          <p:nvPr/>
        </p:nvSpPr>
        <p:spPr>
          <a:xfrm>
            <a:off x="685629" y="3019379"/>
            <a:ext cx="174258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恐慌期</a:t>
            </a:r>
            <a:endParaRPr/>
          </a:p>
        </p:txBody>
      </p:sp>
      <p:sp>
        <p:nvSpPr>
          <p:cNvPr id="19" name="el-1789693739225-18"/>
          <p:cNvSpPr txBox="1"/>
          <p:nvPr/>
        </p:nvSpPr>
        <p:spPr>
          <a:xfrm>
            <a:off x="685629" y="3419329"/>
            <a:ext cx="1595931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ChatGPT写出完整导游词——「讲解员要失业了」的焦虑在行业内蔓延。</a:t>
            </a:r>
            <a:endParaRPr/>
          </a:p>
        </p:txBody>
      </p:sp>
      <p:sp>
        <p:nvSpPr>
          <p:cNvPr id="20" name="el-1789693739225-19"/>
          <p:cNvSpPr txBox="1"/>
          <p:nvPr/>
        </p:nvSpPr>
        <p:spPr>
          <a:xfrm>
            <a:off x="2472012" y="2647996"/>
            <a:ext cx="279971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2023</a:t>
            </a:r>
            <a:endParaRPr/>
          </a:p>
        </p:txBody>
      </p:sp>
      <p:sp>
        <p:nvSpPr>
          <p:cNvPr id="21" name="el-1789693739225-20"/>
          <p:cNvSpPr txBox="1"/>
          <p:nvPr/>
        </p:nvSpPr>
        <p:spPr>
          <a:xfrm>
            <a:off x="2472012" y="3019379"/>
            <a:ext cx="2437285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试用期</a:t>
            </a:r>
            <a:endParaRPr/>
          </a:p>
        </p:txBody>
      </p:sp>
      <p:sp>
        <p:nvSpPr>
          <p:cNvPr id="22" name="el-1789693739225-21"/>
          <p:cNvSpPr txBox="1"/>
          <p:nvPr/>
        </p:nvSpPr>
        <p:spPr>
          <a:xfrm>
            <a:off x="2472012" y="3419329"/>
            <a:ext cx="229063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先当「资料员」用：AI查资料、出初稿，导游发现省下大量案头时间。</a:t>
            </a:r>
            <a:endParaRPr/>
          </a:p>
        </p:txBody>
      </p:sp>
      <p:sp>
        <p:nvSpPr>
          <p:cNvPr id="23" name="el-1789693739225-22"/>
          <p:cNvSpPr txBox="1"/>
          <p:nvPr/>
        </p:nvSpPr>
        <p:spPr>
          <a:xfrm>
            <a:off x="4953101" y="2647996"/>
            <a:ext cx="230349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2024</a:t>
            </a:r>
            <a:endParaRPr/>
          </a:p>
        </p:txBody>
      </p:sp>
      <p:sp>
        <p:nvSpPr>
          <p:cNvPr id="24" name="el-1789693739225-23"/>
          <p:cNvSpPr txBox="1"/>
          <p:nvPr/>
        </p:nvSpPr>
        <p:spPr>
          <a:xfrm>
            <a:off x="4953101" y="3019379"/>
            <a:ext cx="19410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落地期</a:t>
            </a:r>
            <a:endParaRPr/>
          </a:p>
        </p:txBody>
      </p:sp>
      <p:sp>
        <p:nvSpPr>
          <p:cNvPr id="25" name="el-1789693739226-24"/>
          <p:cNvSpPr txBox="1"/>
          <p:nvPr/>
        </p:nvSpPr>
        <p:spPr>
          <a:xfrm>
            <a:off x="4953101" y="3419329"/>
            <a:ext cx="1794418" cy="10623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数字人讲解员上岗博物馆——量产标准讲解，也暴露「没有现场感」的短板。</a:t>
            </a:r>
            <a:endParaRPr/>
          </a:p>
        </p:txBody>
      </p:sp>
      <p:sp>
        <p:nvSpPr>
          <p:cNvPr id="26" name="el-1789693739226-25"/>
          <p:cNvSpPr txBox="1"/>
          <p:nvPr/>
        </p:nvSpPr>
        <p:spPr>
          <a:xfrm>
            <a:off x="6937972" y="2647996"/>
            <a:ext cx="250198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2025</a:t>
            </a:r>
            <a:endParaRPr/>
          </a:p>
        </p:txBody>
      </p:sp>
      <p:sp>
        <p:nvSpPr>
          <p:cNvPr id="27" name="el-1789693739226-26"/>
          <p:cNvSpPr txBox="1"/>
          <p:nvPr/>
        </p:nvSpPr>
        <p:spPr>
          <a:xfrm>
            <a:off x="6937972" y="3019379"/>
            <a:ext cx="213955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分工期</a:t>
            </a:r>
            <a:endParaRPr/>
          </a:p>
        </p:txBody>
      </p:sp>
      <p:sp>
        <p:nvSpPr>
          <p:cNvPr id="28" name="el-1789693739226-27"/>
          <p:cNvSpPr txBox="1"/>
          <p:nvPr/>
        </p:nvSpPr>
        <p:spPr>
          <a:xfrm>
            <a:off x="6937972" y="3419329"/>
            <a:ext cx="1992906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机器管覆盖、真人管深度——讲解组结构重组，人机分层模式跑通。</a:t>
            </a:r>
            <a:endParaRPr/>
          </a:p>
        </p:txBody>
      </p:sp>
      <p:sp>
        <p:nvSpPr>
          <p:cNvPr id="29" name="el-1789693739226-28"/>
          <p:cNvSpPr txBox="1"/>
          <p:nvPr/>
        </p:nvSpPr>
        <p:spPr>
          <a:xfrm>
            <a:off x="9121330" y="2647996"/>
            <a:ext cx="2794323" cy="16188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25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WE ARE HERE</a:t>
            </a:r>
            <a:endParaRPr/>
          </a:p>
        </p:txBody>
      </p:sp>
      <p:sp>
        <p:nvSpPr>
          <p:cNvPr id="30" name="el-1789693739226-29"/>
          <p:cNvSpPr txBox="1"/>
          <p:nvPr/>
        </p:nvSpPr>
        <p:spPr>
          <a:xfrm>
            <a:off x="9121330" y="2867017"/>
            <a:ext cx="2700621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2026</a:t>
            </a:r>
            <a:endParaRPr/>
          </a:p>
        </p:txBody>
      </p:sp>
      <p:sp>
        <p:nvSpPr>
          <p:cNvPr id="31" name="el-1789693739226-30"/>
          <p:cNvSpPr txBox="1"/>
          <p:nvPr/>
        </p:nvSpPr>
        <p:spPr>
          <a:xfrm>
            <a:off x="9121330" y="3238399"/>
            <a:ext cx="233819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共生期</a:t>
            </a:r>
            <a:endParaRPr/>
          </a:p>
        </p:txBody>
      </p:sp>
      <p:sp>
        <p:nvSpPr>
          <p:cNvPr id="32" name="el-1789693739227-31"/>
          <p:cNvSpPr txBox="1"/>
          <p:nvPr/>
        </p:nvSpPr>
        <p:spPr>
          <a:xfrm>
            <a:off x="9121330" y="3638349"/>
            <a:ext cx="2191541" cy="796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77"/>
              </a:lnSpc>
            </a:pPr>
            <a:r>
              <a:rPr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共识成型：「AI是工具箱，不是替代者」写进行业培训大纲。</a:t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245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247-10"/>
          <p:cNvCxnSpPr/>
          <p:nvPr/>
        </p:nvCxnSpPr>
        <p:spPr>
          <a:xfrm>
            <a:off x="685629" y="2800210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247-11"/>
          <p:cNvCxnSpPr/>
          <p:nvPr/>
        </p:nvCxnSpPr>
        <p:spPr>
          <a:xfrm>
            <a:off x="685629" y="393905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247-12"/>
          <p:cNvCxnSpPr/>
          <p:nvPr/>
        </p:nvCxnSpPr>
        <p:spPr>
          <a:xfrm>
            <a:off x="685629" y="5077901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24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246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8" name="el-1789693739242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人机分工：讲解的三层分配</a:t>
            </a:r>
            <a:endParaRPr/>
          </a:p>
        </p:txBody>
      </p:sp>
      <p:sp>
        <p:nvSpPr>
          <p:cNvPr id="9" name="el-1789693739248-13"/>
          <p:cNvSpPr txBox="1"/>
          <p:nvPr/>
        </p:nvSpPr>
        <p:spPr>
          <a:xfrm>
            <a:off x="685629" y="1828010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L1</a:t>
            </a:r>
            <a:endParaRPr/>
          </a:p>
        </p:txBody>
      </p:sp>
      <p:sp>
        <p:nvSpPr>
          <p:cNvPr id="10" name="el-1789693739253-19"/>
          <p:cNvSpPr txBox="1"/>
          <p:nvPr/>
        </p:nvSpPr>
        <p:spPr>
          <a:xfrm>
            <a:off x="1961659" y="1885145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标准层</a:t>
            </a:r>
            <a:endParaRPr/>
          </a:p>
        </p:txBody>
      </p:sp>
      <p:sp>
        <p:nvSpPr>
          <p:cNvPr id="11" name="el-1789693739253-20"/>
          <p:cNvSpPr txBox="1"/>
          <p:nvPr/>
        </p:nvSpPr>
        <p:spPr>
          <a:xfrm>
            <a:off x="2904399" y="1989894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机器主场</a:t>
            </a:r>
            <a:endParaRPr/>
          </a:p>
        </p:txBody>
      </p:sp>
      <p:sp>
        <p:nvSpPr>
          <p:cNvPr id="12" name="el-1789693739250-16"/>
          <p:cNvSpPr txBox="1"/>
          <p:nvPr/>
        </p:nvSpPr>
        <p:spPr>
          <a:xfrm>
            <a:off x="1961659" y="2332709"/>
            <a:ext cx="7492396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固定点位、标准内容、常规时段——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语音导览与数字人的领地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：稳定、便宜、不下班。</a:t>
            </a:r>
            <a:endParaRPr/>
          </a:p>
        </p:txBody>
      </p:sp>
      <p:sp>
        <p:nvSpPr>
          <p:cNvPr id="13" name="el-1789693739248-14"/>
          <p:cNvSpPr txBox="1"/>
          <p:nvPr/>
        </p:nvSpPr>
        <p:spPr>
          <a:xfrm>
            <a:off x="1447438" y="2966855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L2</a:t>
            </a:r>
            <a:endParaRPr/>
          </a:p>
        </p:txBody>
      </p:sp>
      <p:sp>
        <p:nvSpPr>
          <p:cNvPr id="14" name="el-1789693739253-21"/>
          <p:cNvSpPr txBox="1"/>
          <p:nvPr/>
        </p:nvSpPr>
        <p:spPr>
          <a:xfrm>
            <a:off x="2723469" y="3023991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深度层</a:t>
            </a:r>
            <a:endParaRPr/>
          </a:p>
        </p:txBody>
      </p:sp>
      <p:sp>
        <p:nvSpPr>
          <p:cNvPr id="15" name="el-1789693739253-22"/>
          <p:cNvSpPr txBox="1"/>
          <p:nvPr/>
        </p:nvSpPr>
        <p:spPr>
          <a:xfrm>
            <a:off x="3666208" y="3128740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人机协作</a:t>
            </a:r>
            <a:endParaRPr/>
          </a:p>
        </p:txBody>
      </p:sp>
      <p:sp>
        <p:nvSpPr>
          <p:cNvPr id="16" name="el-1789693739250-17"/>
          <p:cNvSpPr txBox="1"/>
          <p:nvPr/>
        </p:nvSpPr>
        <p:spPr>
          <a:xfrm>
            <a:off x="2723469" y="3471554"/>
            <a:ext cx="7037424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主题讲解、研学课程、定制团——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AI备料、真人主讲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：机器供弹药，人扣扳机。</a:t>
            </a:r>
            <a:endParaRPr/>
          </a:p>
        </p:txBody>
      </p:sp>
      <p:sp>
        <p:nvSpPr>
          <p:cNvPr id="17" name="el-1789693739248-15"/>
          <p:cNvSpPr txBox="1"/>
          <p:nvPr/>
        </p:nvSpPr>
        <p:spPr>
          <a:xfrm>
            <a:off x="2209248" y="4105701"/>
            <a:ext cx="1436773" cy="43804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390">
                <a:solidFill>
                  <a:srgbClr val="C05621"/>
                </a:solidFill>
                <a:latin typeface="SimSun"/>
                <a:ea typeface="SimSun"/>
                <a:cs typeface="SimSun"/>
              </a:rPr>
              <a:t>L3</a:t>
            </a:r>
            <a:endParaRPr/>
          </a:p>
        </p:txBody>
      </p:sp>
      <p:sp>
        <p:nvSpPr>
          <p:cNvPr id="18" name="el-1789693739253-23"/>
          <p:cNvSpPr txBox="1"/>
          <p:nvPr/>
        </p:nvSpPr>
        <p:spPr>
          <a:xfrm>
            <a:off x="3485278" y="4162837"/>
            <a:ext cx="951310" cy="37138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202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情感层</a:t>
            </a:r>
            <a:endParaRPr/>
          </a:p>
        </p:txBody>
      </p:sp>
      <p:sp>
        <p:nvSpPr>
          <p:cNvPr id="19" name="el-1789693739253-24"/>
          <p:cNvSpPr txBox="1"/>
          <p:nvPr/>
        </p:nvSpPr>
        <p:spPr>
          <a:xfrm>
            <a:off x="4428018" y="4267586"/>
            <a:ext cx="812785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270" spc="102">
                <a:solidFill>
                  <a:srgbClr val="6E7A70"/>
                </a:solidFill>
                <a:latin typeface="SimHei"/>
                <a:ea typeface="SimHei"/>
                <a:cs typeface="SimHei"/>
              </a:rPr>
              <a:t>真人主场</a:t>
            </a:r>
            <a:endParaRPr/>
          </a:p>
        </p:txBody>
      </p:sp>
      <p:sp>
        <p:nvSpPr>
          <p:cNvPr id="20" name="el-1789693739251-18"/>
          <p:cNvSpPr txBox="1"/>
          <p:nvPr/>
        </p:nvSpPr>
        <p:spPr>
          <a:xfrm>
            <a:off x="3485278" y="4610400"/>
            <a:ext cx="7873301" cy="30085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情绪调动、现场应变、在地连接——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真人的不可让渡区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：眼神、停顿、共情，机器学不像。</a:t>
            </a:r>
            <a:endParaRPr/>
          </a:p>
        </p:txBody>
      </p:sp>
      <p:sp>
        <p:nvSpPr>
          <p:cNvPr id="21" name="el-1789693739246-9"/>
          <p:cNvSpPr txBox="1"/>
          <p:nvPr/>
        </p:nvSpPr>
        <p:spPr>
          <a:xfrm>
            <a:off x="685629" y="5530225"/>
            <a:ext cx="96627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职业启示</a:t>
            </a:r>
            <a:endParaRPr/>
          </a:p>
        </p:txBody>
      </p:sp>
      <p:sp>
        <p:nvSpPr>
          <p:cNvPr id="22" name="el-1789693739245-7"/>
          <p:cNvSpPr txBox="1"/>
          <p:nvPr/>
        </p:nvSpPr>
        <p:spPr>
          <a:xfrm>
            <a:off x="1715708" y="5520703"/>
            <a:ext cx="9224144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把自己从L1搬到L3——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L1的活儿交给机器越多，L3的人越值钱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：这是讲解员的时代机会，不是丧钟。</a:t>
            </a:r>
            <a:endParaRPr/>
          </a:p>
        </p:txBody>
      </p:sp>
      <p:sp>
        <p:nvSpPr>
          <p:cNvPr id="23" name="el-178969373924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4" name="el-1789693739243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5" name="el-1789693739243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32 / 40</a:t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409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414-15"/>
          <p:cNvSpPr/>
          <p:nvPr/>
        </p:nvSpPr>
        <p:spPr>
          <a:xfrm>
            <a:off x="7408597" y="2237631"/>
            <a:ext cx="4094726" cy="2212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405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412-11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6" name="el-1789693739406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真人的护城河：三样看家本领</a:t>
            </a:r>
            <a:endParaRPr/>
          </a:p>
        </p:txBody>
      </p:sp>
      <p:sp>
        <p:nvSpPr>
          <p:cNvPr id="7" name="el-1789693739412-12"/>
          <p:cNvSpPr txBox="1"/>
          <p:nvPr/>
        </p:nvSpPr>
        <p:spPr>
          <a:xfrm>
            <a:off x="685629" y="2112052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现场力</a:t>
            </a:r>
            <a:endParaRPr/>
          </a:p>
        </p:txBody>
      </p:sp>
      <p:sp>
        <p:nvSpPr>
          <p:cNvPr id="8" name="el-1789693739410-7"/>
          <p:cNvSpPr txBox="1"/>
          <p:nvPr/>
        </p:nvSpPr>
        <p:spPr>
          <a:xfrm>
            <a:off x="685629" y="2512002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看到孩子走神就插一个互动，看到老人累了就提前收口——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对现场信号的实时响应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，AI没有眼睛也没有心。</a:t>
            </a:r>
            <a:endParaRPr/>
          </a:p>
        </p:txBody>
      </p:sp>
      <p:sp>
        <p:nvSpPr>
          <p:cNvPr id="9" name="el-1789693739412-13"/>
          <p:cNvSpPr txBox="1"/>
          <p:nvPr/>
        </p:nvSpPr>
        <p:spPr>
          <a:xfrm>
            <a:off x="685629" y="3191678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在地力</a:t>
            </a:r>
            <a:endParaRPr/>
          </a:p>
        </p:txBody>
      </p:sp>
      <p:sp>
        <p:nvSpPr>
          <p:cNvPr id="10" name="el-1789693739410-8"/>
          <p:cNvSpPr txBox="1"/>
          <p:nvPr/>
        </p:nvSpPr>
        <p:spPr>
          <a:xfrm>
            <a:off x="685629" y="3591628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祖辈的故事、巷子里的小道消息、时令的吃法——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语料之外的活知识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，这是AI永远查不到的内容。</a:t>
            </a:r>
            <a:endParaRPr/>
          </a:p>
        </p:txBody>
      </p:sp>
      <p:sp>
        <p:nvSpPr>
          <p:cNvPr id="11" name="el-1789693739413-14"/>
          <p:cNvSpPr txBox="1"/>
          <p:nvPr/>
        </p:nvSpPr>
        <p:spPr>
          <a:xfrm>
            <a:off x="685629" y="4271305"/>
            <a:ext cx="626017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 spc="132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连接力</a:t>
            </a:r>
            <a:endParaRPr/>
          </a:p>
        </p:txBody>
      </p:sp>
      <p:sp>
        <p:nvSpPr>
          <p:cNvPr id="12" name="el-1789693739411-9"/>
          <p:cNvSpPr txBox="1"/>
          <p:nvPr/>
        </p:nvSpPr>
        <p:spPr>
          <a:xfrm>
            <a:off x="685629" y="4671255"/>
            <a:ext cx="6113521" cy="6796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669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记住回头客的名字、把散客变成朋友——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人与人的信任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是旅游服务里最稀缺的资产。</a:t>
            </a:r>
            <a:endParaRPr/>
          </a:p>
        </p:txBody>
      </p:sp>
      <p:sp>
        <p:nvSpPr>
          <p:cNvPr id="13" name="el-1789693739416-16"/>
          <p:cNvSpPr txBox="1"/>
          <p:nvPr/>
        </p:nvSpPr>
        <p:spPr>
          <a:xfrm>
            <a:off x="7675231" y="2466174"/>
            <a:ext cx="368144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16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自测三问</a:t>
            </a:r>
            <a:endParaRPr/>
          </a:p>
        </p:txBody>
      </p:sp>
      <p:sp>
        <p:nvSpPr>
          <p:cNvPr id="14" name="el-1789693739417-17"/>
          <p:cNvSpPr txBox="1"/>
          <p:nvPr/>
        </p:nvSpPr>
        <p:spPr>
          <a:xfrm>
            <a:off x="7675231" y="2913737"/>
            <a:ext cx="294936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我的讲解里有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现场即兴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的部分吗？</a:t>
            </a:r>
            <a:endParaRPr/>
          </a:p>
        </p:txBody>
      </p:sp>
      <p:sp>
        <p:nvSpPr>
          <p:cNvPr id="15" name="el-1789693739417-18"/>
          <p:cNvSpPr txBox="1"/>
          <p:nvPr/>
        </p:nvSpPr>
        <p:spPr>
          <a:xfrm>
            <a:off x="7675231" y="3257444"/>
            <a:ext cx="2761143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有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语料里查不到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的本地素材吗？</a:t>
            </a:r>
            <a:endParaRPr/>
          </a:p>
        </p:txBody>
      </p:sp>
      <p:sp>
        <p:nvSpPr>
          <p:cNvPr id="16" name="el-1789693739417-19"/>
          <p:cNvSpPr txBox="1"/>
          <p:nvPr/>
        </p:nvSpPr>
        <p:spPr>
          <a:xfrm>
            <a:off x="7675231" y="3601151"/>
            <a:ext cx="2196630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客人会</a:t>
            </a:r>
            <a:r>
              <a:rPr b="1" sz="1420" spc="57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主动加我微信</a:t>
            </a: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吗？</a:t>
            </a:r>
            <a:endParaRPr/>
          </a:p>
        </p:txBody>
      </p:sp>
      <p:sp>
        <p:nvSpPr>
          <p:cNvPr id="17" name="el-1789693739418-20"/>
          <p:cNvSpPr txBox="1"/>
          <p:nvPr/>
        </p:nvSpPr>
        <p:spPr>
          <a:xfrm>
            <a:off x="7675231" y="3944858"/>
            <a:ext cx="2500497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420" spc="57">
                <a:solidFill>
                  <a:srgbClr val="1F2B26"/>
                </a:solidFill>
                <a:latin typeface="Georgia"/>
                <a:ea typeface="Georgia"/>
                <a:cs typeface="Georgia"/>
              </a:rPr>
              <a:t>——三问全有，你无可替代</a:t>
            </a:r>
            <a:endParaRPr/>
          </a:p>
        </p:txBody>
      </p:sp>
      <p:sp>
        <p:nvSpPr>
          <p:cNvPr id="18" name="el-1789693739412-10"/>
          <p:cNvSpPr txBox="1"/>
          <p:nvPr/>
        </p:nvSpPr>
        <p:spPr>
          <a:xfrm>
            <a:off x="7408597" y="4659947"/>
            <a:ext cx="4094726" cy="5654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11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护城河不是天赋——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现场力靠复盘、在地力靠采风、连接力靠用心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，三样都可以刻意练习。</a:t>
            </a:r>
            <a:endParaRPr/>
          </a:p>
        </p:txBody>
      </p:sp>
      <p:sp>
        <p:nvSpPr>
          <p:cNvPr id="19" name="el-1789693739406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0" name="el-1789693739407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9407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33 / 40</a:t>
            </a: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431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431-10"/>
          <p:cNvSpPr/>
          <p:nvPr/>
        </p:nvSpPr>
        <p:spPr>
          <a:xfrm>
            <a:off x="685629" y="1507960"/>
            <a:ext cx="1938299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439-20"/>
          <p:cNvCxnSpPr/>
          <p:nvPr/>
        </p:nvCxnSpPr>
        <p:spPr>
          <a:xfrm>
            <a:off x="685629" y="3022057"/>
            <a:ext cx="2808280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439-21"/>
          <p:cNvCxnSpPr/>
          <p:nvPr/>
        </p:nvCxnSpPr>
        <p:spPr>
          <a:xfrm>
            <a:off x="3741496" y="3022057"/>
            <a:ext cx="2808429" cy="914"/>
          </a:xfrm>
          <a:prstGeom prst="line">
            <a:avLst/>
          </a:prstGeom>
          <a:ln w="19045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433-12"/>
          <p:cNvCxnSpPr/>
          <p:nvPr/>
        </p:nvCxnSpPr>
        <p:spPr>
          <a:xfrm>
            <a:off x="685629" y="3798150"/>
            <a:ext cx="5864296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9430-6"/>
          <p:cNvCxnSpPr/>
          <p:nvPr/>
        </p:nvCxnSpPr>
        <p:spPr>
          <a:xfrm>
            <a:off x="7164134" y="1507960"/>
            <a:ext cx="914" cy="444706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9427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9431-8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10" name="el-1789693739428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共生实例：一个讲解组的新活法</a:t>
            </a:r>
            <a:endParaRPr/>
          </a:p>
        </p:txBody>
      </p:sp>
      <p:sp>
        <p:nvSpPr>
          <p:cNvPr id="11" name="el-1789693739431-9"/>
          <p:cNvSpPr txBox="1"/>
          <p:nvPr/>
        </p:nvSpPr>
        <p:spPr>
          <a:xfrm>
            <a:off x="837990" y="1546051"/>
            <a:ext cx="2289874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189">
                <a:solidFill>
                  <a:srgbClr val="FFFFFF"/>
                </a:solidFill>
                <a:latin typeface="SimHei"/>
                <a:ea typeface="SimHei"/>
                <a:cs typeface="SimHei"/>
              </a:rPr>
              <a:t>CASE · 岗位重构</a:t>
            </a:r>
            <a:endParaRPr/>
          </a:p>
        </p:txBody>
      </p:sp>
      <p:sp>
        <p:nvSpPr>
          <p:cNvPr id="12" name="el-1789693739432-11"/>
          <p:cNvSpPr txBox="1"/>
          <p:nvPr/>
        </p:nvSpPr>
        <p:spPr>
          <a:xfrm>
            <a:off x="685629" y="1984091"/>
            <a:ext cx="5864296" cy="8760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868"/>
              </a:lnSpc>
            </a:pPr>
            <a:r>
              <a:rPr b="1" sz="23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对象：某古城景区讲解组（8名讲解员）引入AI后的分工重构</a:t>
            </a:r>
            <a:endParaRPr/>
          </a:p>
        </p:txBody>
      </p:sp>
      <p:sp>
        <p:nvSpPr>
          <p:cNvPr id="13" name="el-1789693739434-13"/>
          <p:cNvSpPr txBox="1"/>
          <p:nvPr/>
        </p:nvSpPr>
        <p:spPr>
          <a:xfrm>
            <a:off x="685629" y="3107760"/>
            <a:ext cx="2808280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重构前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8人全排班：一天8场标准讲解，重复消耗</a:t>
            </a:r>
            <a:endParaRPr/>
          </a:p>
        </p:txBody>
      </p:sp>
      <p:sp>
        <p:nvSpPr>
          <p:cNvPr id="14" name="el-1789693739435-14"/>
          <p:cNvSpPr txBox="1"/>
          <p:nvPr/>
        </p:nvSpPr>
        <p:spPr>
          <a:xfrm>
            <a:off x="3741496" y="3107760"/>
            <a:ext cx="2808429" cy="53326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重构后</a:t>
            </a:r>
            <a:r>
              <a:rPr sz="90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 </a:t>
            </a: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标准讲解上语音导览，8人转型深度服务</a:t>
            </a:r>
            <a:endParaRPr/>
          </a:p>
        </p:txBody>
      </p:sp>
      <p:sp>
        <p:nvSpPr>
          <p:cNvPr id="15" name="el-1789693739440-25"/>
          <p:cNvSpPr txBox="1"/>
          <p:nvPr/>
        </p:nvSpPr>
        <p:spPr>
          <a:xfrm>
            <a:off x="7702162" y="2585207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7C3A0E"/>
                </a:solidFill>
                <a:latin typeface="SimHei"/>
                <a:ea typeface="SimHei"/>
                <a:cs typeface="SimHei"/>
              </a:rPr>
              <a:t>结果</a:t>
            </a:r>
            <a:endParaRPr/>
          </a:p>
        </p:txBody>
      </p:sp>
      <p:sp>
        <p:nvSpPr>
          <p:cNvPr id="16" name="el-1789693739438-18"/>
          <p:cNvSpPr txBox="1"/>
          <p:nvPr/>
        </p:nvSpPr>
        <p:spPr>
          <a:xfrm>
            <a:off x="7702162" y="2956589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人均收入不降反升——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深度团客单价是标准讲解的三倍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，且更受欢迎。</a:t>
            </a:r>
            <a:endParaRPr/>
          </a:p>
        </p:txBody>
      </p:sp>
      <p:sp>
        <p:nvSpPr>
          <p:cNvPr id="17" name="el-1789693739440-26"/>
          <p:cNvSpPr txBox="1"/>
          <p:nvPr/>
        </p:nvSpPr>
        <p:spPr>
          <a:xfrm>
            <a:off x="7702162" y="3874331"/>
            <a:ext cx="392781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28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启示</a:t>
            </a:r>
            <a:endParaRPr/>
          </a:p>
        </p:txBody>
      </p:sp>
      <p:sp>
        <p:nvSpPr>
          <p:cNvPr id="18" name="el-1789693739438-19"/>
          <p:cNvSpPr txBox="1"/>
          <p:nvPr/>
        </p:nvSpPr>
        <p:spPr>
          <a:xfrm>
            <a:off x="7702162" y="4245713"/>
            <a:ext cx="3801162" cy="63206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473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岗位消失的叙事是错的——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岗位在升级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：机器吃掉重复，人去赚"人"的钱。</a:t>
            </a:r>
            <a:endParaRPr/>
          </a:p>
        </p:txBody>
      </p:sp>
      <p:sp>
        <p:nvSpPr>
          <p:cNvPr id="19" name="el-1789693739428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0" name="el-1789693739429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1" name="el-1789693739429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34 / 40</a:t>
            </a:r>
            <a:endParaRPr/>
          </a:p>
        </p:txBody>
      </p:sp>
      <p:sp>
        <p:nvSpPr>
          <p:cNvPr id="22" name="el-1789693739439-22"/>
          <p:cNvSpPr/>
          <p:nvPr/>
        </p:nvSpPr>
        <p:spPr>
          <a:xfrm>
            <a:off x="685629" y="4060022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9693739439-23"/>
          <p:cNvSpPr/>
          <p:nvPr/>
        </p:nvSpPr>
        <p:spPr>
          <a:xfrm>
            <a:off x="685629" y="4764696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4" name="el-1789693739440-24"/>
          <p:cNvSpPr/>
          <p:nvPr/>
        </p:nvSpPr>
        <p:spPr>
          <a:xfrm>
            <a:off x="685629" y="5469370"/>
            <a:ext cx="76181" cy="190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5" name="el-1789693739436-15"/>
          <p:cNvSpPr txBox="1"/>
          <p:nvPr/>
        </p:nvSpPr>
        <p:spPr>
          <a:xfrm>
            <a:off x="876081" y="3936228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机器接管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：15个标准点位全部上语音导览——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扫码免费听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，游客满意度反升（随到随听）。</a:t>
            </a:r>
            <a:endParaRPr/>
          </a:p>
        </p:txBody>
      </p:sp>
      <p:sp>
        <p:nvSpPr>
          <p:cNvPr id="26" name="el-1789693739437-16"/>
          <p:cNvSpPr txBox="1"/>
          <p:nvPr/>
        </p:nvSpPr>
        <p:spPr>
          <a:xfrm>
            <a:off x="876081" y="4640902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人往上走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：讲解员转型三类岗——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主题深度团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（收费）、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研学课程师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（合作分成）、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词库主理人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（内容维护）。</a:t>
            </a:r>
            <a:endParaRPr/>
          </a:p>
        </p:txBody>
      </p:sp>
      <p:sp>
        <p:nvSpPr>
          <p:cNvPr id="27" name="el-1789693739437-17"/>
          <p:cNvSpPr txBox="1"/>
          <p:nvPr/>
        </p:nvSpPr>
        <p:spPr>
          <a:xfrm>
            <a:off x="876081" y="5345576"/>
            <a:ext cx="5673844" cy="60944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4"/>
              </a:lnSpc>
            </a:pP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意外收获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：词库主理人岗由资深讲解员担任——</a:t>
            </a:r>
            <a:r>
              <a:rPr b="1"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她的三十年现场经验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成了词库的灵魂，AI产不出来的部分。</a:t>
            </a: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585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583-6"/>
          <p:cNvSpPr/>
          <p:nvPr/>
        </p:nvSpPr>
        <p:spPr>
          <a:xfrm>
            <a:off x="7884728" y="1488915"/>
            <a:ext cx="3618595" cy="4485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580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585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6" name="el-1789693739581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虚拟讲解使用守则</a:t>
            </a:r>
            <a:endParaRPr/>
          </a:p>
        </p:txBody>
      </p:sp>
      <p:sp>
        <p:nvSpPr>
          <p:cNvPr id="7" name="el-1789693739586-11"/>
          <p:cNvSpPr txBox="1"/>
          <p:nvPr/>
        </p:nvSpPr>
        <p:spPr>
          <a:xfrm>
            <a:off x="8227543" y="2633415"/>
            <a:ext cx="305295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243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底线</a:t>
            </a:r>
            <a:endParaRPr/>
          </a:p>
        </p:txBody>
      </p:sp>
      <p:sp>
        <p:nvSpPr>
          <p:cNvPr id="8" name="el-1789693739586-12"/>
          <p:cNvSpPr txBox="1"/>
          <p:nvPr/>
        </p:nvSpPr>
        <p:spPr>
          <a:xfrm>
            <a:off x="8227543" y="3033365"/>
            <a:ext cx="3099612" cy="33329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一条主轴</a:t>
            </a:r>
            <a:endParaRPr/>
          </a:p>
        </p:txBody>
      </p:sp>
      <p:sp>
        <p:nvSpPr>
          <p:cNvPr id="9" name="el-1789693739586-13"/>
          <p:cNvSpPr txBox="1"/>
          <p:nvPr/>
        </p:nvSpPr>
        <p:spPr>
          <a:xfrm>
            <a:off x="8227543" y="3499973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虚拟讲解扩的是覆盖，真人守的是深度；</a:t>
            </a:r>
            <a:endParaRPr/>
          </a:p>
        </p:txBody>
      </p:sp>
      <p:sp>
        <p:nvSpPr>
          <p:cNvPr id="10" name="el-1789693739586-10"/>
          <p:cNvSpPr txBox="1"/>
          <p:nvPr/>
        </p:nvSpPr>
        <p:spPr>
          <a:xfrm>
            <a:off x="8227543" y="4221907"/>
            <a:ext cx="2932967" cy="60766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386"/>
              </a:lnSpc>
            </a:pP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凡署景区之名的声音，人都要负责到底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11" name="el-1789693739582-3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12" name="el-1789693739582-4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13" name="el-1789693739582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35 / 40</a:t>
            </a:r>
            <a:endParaRPr/>
          </a:p>
        </p:txBody>
      </p:sp>
      <p:sp>
        <p:nvSpPr>
          <p:cNvPr id="14" name="el-1789693739584-7"/>
          <p:cNvSpPr/>
          <p:nvPr/>
        </p:nvSpPr>
        <p:spPr>
          <a:xfrm>
            <a:off x="685629" y="1584141"/>
            <a:ext cx="19045" cy="429470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9693739587-14"/>
          <p:cNvSpPr/>
          <p:nvPr/>
        </p:nvSpPr>
        <p:spPr>
          <a:xfrm>
            <a:off x="628493" y="1679368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6" name="el-1789693739588-15"/>
          <p:cNvCxnSpPr/>
          <p:nvPr/>
        </p:nvCxnSpPr>
        <p:spPr>
          <a:xfrm>
            <a:off x="933217" y="2607823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89693739588-16"/>
          <p:cNvSpPr/>
          <p:nvPr/>
        </p:nvSpPr>
        <p:spPr>
          <a:xfrm>
            <a:off x="628493" y="2803037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8" name="el-1789693739588-17"/>
          <p:cNvCxnSpPr/>
          <p:nvPr/>
        </p:nvCxnSpPr>
        <p:spPr>
          <a:xfrm>
            <a:off x="933217" y="3731492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89693739588-18"/>
          <p:cNvSpPr/>
          <p:nvPr/>
        </p:nvSpPr>
        <p:spPr>
          <a:xfrm>
            <a:off x="628493" y="3926706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9693739588-19"/>
          <p:cNvCxnSpPr/>
          <p:nvPr/>
        </p:nvCxnSpPr>
        <p:spPr>
          <a:xfrm>
            <a:off x="933217" y="4855161"/>
            <a:ext cx="6342064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9693739588-20"/>
          <p:cNvSpPr/>
          <p:nvPr/>
        </p:nvSpPr>
        <p:spPr>
          <a:xfrm>
            <a:off x="628493" y="5050375"/>
            <a:ext cx="95226" cy="95226"/>
          </a:xfrm>
          <a:prstGeom prst="ellipse">
            <a:avLst/>
          </a:prstGeom>
          <a:solidFill>
            <a:srgbClr val="C05621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9693739591-25"/>
          <p:cNvSpPr txBox="1"/>
          <p:nvPr/>
        </p:nvSpPr>
        <p:spPr>
          <a:xfrm>
            <a:off x="1180805" y="1603187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第一条</a:t>
            </a:r>
            <a:endParaRPr/>
          </a:p>
        </p:txBody>
      </p:sp>
      <p:sp>
        <p:nvSpPr>
          <p:cNvPr id="23" name="el-1789693739591-26"/>
          <p:cNvSpPr txBox="1"/>
          <p:nvPr/>
        </p:nvSpPr>
        <p:spPr>
          <a:xfrm>
            <a:off x="1180805" y="1879343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内容人终审</a:t>
            </a:r>
            <a:endParaRPr/>
          </a:p>
        </p:txBody>
      </p:sp>
      <p:sp>
        <p:nvSpPr>
          <p:cNvPr id="24" name="el-1789693739590-21"/>
          <p:cNvSpPr txBox="1"/>
          <p:nvPr/>
        </p:nvSpPr>
        <p:spPr>
          <a:xfrm>
            <a:off x="1180805" y="2212634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数字人开口的每句话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经人审定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——机器出错，骂的是景区。</a:t>
            </a:r>
            <a:endParaRPr/>
          </a:p>
        </p:txBody>
      </p:sp>
      <p:sp>
        <p:nvSpPr>
          <p:cNvPr id="25" name="el-1789693739592-27"/>
          <p:cNvSpPr txBox="1"/>
          <p:nvPr/>
        </p:nvSpPr>
        <p:spPr>
          <a:xfrm>
            <a:off x="1180805" y="2726856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第二条</a:t>
            </a:r>
            <a:endParaRPr/>
          </a:p>
        </p:txBody>
      </p:sp>
      <p:sp>
        <p:nvSpPr>
          <p:cNvPr id="26" name="el-1789693739592-28"/>
          <p:cNvSpPr txBox="1"/>
          <p:nvPr/>
        </p:nvSpPr>
        <p:spPr>
          <a:xfrm>
            <a:off x="1180805" y="3003012"/>
            <a:ext cx="6362442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标明AI身份</a:t>
            </a:r>
            <a:endParaRPr/>
          </a:p>
        </p:txBody>
      </p:sp>
      <p:sp>
        <p:nvSpPr>
          <p:cNvPr id="27" name="el-1789693739590-22"/>
          <p:cNvSpPr txBox="1"/>
          <p:nvPr/>
        </p:nvSpPr>
        <p:spPr>
          <a:xfrm>
            <a:off x="1180805" y="3336303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不伪装真人——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告知是对游客的尊重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，也是标识合规要求。</a:t>
            </a:r>
            <a:endParaRPr/>
          </a:p>
        </p:txBody>
      </p:sp>
      <p:sp>
        <p:nvSpPr>
          <p:cNvPr id="28" name="el-1789693739592-29"/>
          <p:cNvSpPr txBox="1"/>
          <p:nvPr/>
        </p:nvSpPr>
        <p:spPr>
          <a:xfrm>
            <a:off x="1180805" y="3850525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第三条</a:t>
            </a:r>
            <a:endParaRPr/>
          </a:p>
        </p:txBody>
      </p:sp>
      <p:sp>
        <p:nvSpPr>
          <p:cNvPr id="29" name="el-1789693739592-30"/>
          <p:cNvSpPr txBox="1"/>
          <p:nvPr/>
        </p:nvSpPr>
        <p:spPr>
          <a:xfrm>
            <a:off x="1180805" y="4126681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保留人工入口</a:t>
            </a:r>
            <a:endParaRPr/>
          </a:p>
        </p:txBody>
      </p:sp>
      <p:sp>
        <p:nvSpPr>
          <p:cNvPr id="30" name="el-1789693739591-23"/>
          <p:cNvSpPr txBox="1"/>
          <p:nvPr/>
        </p:nvSpPr>
        <p:spPr>
          <a:xfrm>
            <a:off x="1180805" y="4459972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答不上就转真人或留咨询方式——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死胡同最伤体验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31" name="el-1789693739593-31"/>
          <p:cNvSpPr txBox="1"/>
          <p:nvPr/>
        </p:nvSpPr>
        <p:spPr>
          <a:xfrm>
            <a:off x="1180805" y="4974194"/>
            <a:ext cx="6254456" cy="22854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89">
                <a:solidFill>
                  <a:srgbClr val="7C3A0E"/>
                </a:solidFill>
                <a:latin typeface="Georgia"/>
                <a:ea typeface="Georgia"/>
                <a:cs typeface="Georgia"/>
              </a:rPr>
              <a:t>第四条</a:t>
            </a:r>
            <a:endParaRPr/>
          </a:p>
        </p:txBody>
      </p:sp>
      <p:sp>
        <p:nvSpPr>
          <p:cNvPr id="32" name="el-1789693739593-32"/>
          <p:cNvSpPr txBox="1"/>
          <p:nvPr/>
        </p:nvSpPr>
        <p:spPr>
          <a:xfrm>
            <a:off x="1180805" y="5250350"/>
            <a:ext cx="623445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季度内容体检</a:t>
            </a:r>
            <a:endParaRPr/>
          </a:p>
        </p:txBody>
      </p:sp>
      <p:sp>
        <p:nvSpPr>
          <p:cNvPr id="33" name="el-1789693739591-24"/>
          <p:cNvSpPr txBox="1"/>
          <p:nvPr/>
        </p:nvSpPr>
        <p:spPr>
          <a:xfrm>
            <a:off x="1180805" y="5583641"/>
            <a:ext cx="6324162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词库按季更新——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过期信息是虚拟讲解的头号差评源</a:t>
            </a:r>
            <a:r>
              <a:rPr sz="134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606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605-7"/>
          <p:cNvCxnSpPr/>
          <p:nvPr/>
        </p:nvCxnSpPr>
        <p:spPr>
          <a:xfrm>
            <a:off x="704674" y="2121277"/>
            <a:ext cx="914" cy="335077"/>
          </a:xfrm>
          <a:prstGeom prst="line">
            <a:avLst/>
          </a:prstGeom>
          <a:ln w="38090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608-10"/>
          <p:cNvCxnSpPr/>
          <p:nvPr/>
        </p:nvCxnSpPr>
        <p:spPr>
          <a:xfrm>
            <a:off x="685629" y="3594307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608-11"/>
          <p:cNvCxnSpPr/>
          <p:nvPr/>
        </p:nvCxnSpPr>
        <p:spPr>
          <a:xfrm>
            <a:off x="685629" y="4470388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608-12"/>
          <p:cNvCxnSpPr/>
          <p:nvPr/>
        </p:nvCxnSpPr>
        <p:spPr>
          <a:xfrm>
            <a:off x="6437290" y="3337196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9693739608-13"/>
          <p:cNvCxnSpPr/>
          <p:nvPr/>
        </p:nvCxnSpPr>
        <p:spPr>
          <a:xfrm>
            <a:off x="6437290" y="3956166"/>
            <a:ext cx="5066033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89693739603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9606-9"/>
          <p:cNvSpPr txBox="1"/>
          <p:nvPr/>
        </p:nvSpPr>
        <p:spPr>
          <a:xfrm>
            <a:off x="1237940" y="457943"/>
            <a:ext cx="296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10" name="el-1789693739604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带走的清单：本周六件事</a:t>
            </a:r>
            <a:endParaRPr/>
          </a:p>
        </p:txBody>
      </p:sp>
      <p:sp>
        <p:nvSpPr>
          <p:cNvPr id="11" name="el-1789693739604-3"/>
          <p:cNvSpPr txBox="1"/>
          <p:nvPr/>
        </p:nvSpPr>
        <p:spPr>
          <a:xfrm>
            <a:off x="914171" y="2121277"/>
            <a:ext cx="10869879" cy="33507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639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讲解能力是练出来的——本周完成：</a:t>
            </a:r>
            <a:endParaRPr/>
          </a:p>
        </p:txBody>
      </p:sp>
      <p:sp>
        <p:nvSpPr>
          <p:cNvPr id="12" name="el-1789693739612-17"/>
          <p:cNvSpPr txBox="1"/>
          <p:nvPr/>
        </p:nvSpPr>
        <p:spPr>
          <a:xfrm>
            <a:off x="685629" y="290391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3" name="el-1789693739610-14"/>
          <p:cNvSpPr txBox="1"/>
          <p:nvPr/>
        </p:nvSpPr>
        <p:spPr>
          <a:xfrm>
            <a:off x="1256986" y="2865826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词稿五要素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为家乡一处景点写3分钟导游词，五要素打勾</a:t>
            </a:r>
            <a:endParaRPr/>
          </a:p>
        </p:txBody>
      </p:sp>
      <p:sp>
        <p:nvSpPr>
          <p:cNvPr id="14" name="el-1789693739612-18"/>
          <p:cNvSpPr txBox="1"/>
          <p:nvPr/>
        </p:nvSpPr>
        <p:spPr>
          <a:xfrm>
            <a:off x="685629" y="3779998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15" name="el-1789693739611-15"/>
          <p:cNvSpPr txBox="1"/>
          <p:nvPr/>
        </p:nvSpPr>
        <p:spPr>
          <a:xfrm>
            <a:off x="1256986" y="3741907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三板斧改造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找一段网络导游词，用三板斧重写两个段落</a:t>
            </a:r>
            <a:endParaRPr/>
          </a:p>
        </p:txBody>
      </p:sp>
      <p:sp>
        <p:nvSpPr>
          <p:cNvPr id="16" name="el-1789693739612-19"/>
          <p:cNvSpPr txBox="1"/>
          <p:nvPr/>
        </p:nvSpPr>
        <p:spPr>
          <a:xfrm>
            <a:off x="685629" y="4656079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17" name="el-1789693739611-16"/>
          <p:cNvSpPr txBox="1"/>
          <p:nvPr/>
        </p:nvSpPr>
        <p:spPr>
          <a:xfrm>
            <a:off x="1256986" y="4617988"/>
            <a:ext cx="4494676" cy="5808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2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分众实验</a:t>
            </a:r>
            <a:r>
              <a:rPr sz="1064">
                <a:solidFill>
                  <a:srgbClr val="000000"/>
                </a:solidFill>
                <a:latin typeface="SimHei"/>
                <a:ea typeface="SimHei"/>
                <a:cs typeface="SimHei"/>
              </a:rPr>
              <a:t> </a:t>
            </a: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同一景点产出亲子版+研学版，对比框架差异</a:t>
            </a:r>
            <a:endParaRPr/>
          </a:p>
        </p:txBody>
      </p:sp>
      <p:sp>
        <p:nvSpPr>
          <p:cNvPr id="18" name="el-1789693739613-20"/>
          <p:cNvSpPr txBox="1"/>
          <p:nvPr/>
        </p:nvSpPr>
        <p:spPr>
          <a:xfrm>
            <a:off x="6437290" y="290391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04</a:t>
            </a:r>
            <a:endParaRPr/>
          </a:p>
        </p:txBody>
      </p:sp>
      <p:sp>
        <p:nvSpPr>
          <p:cNvPr id="19" name="el-1789693739615-23"/>
          <p:cNvSpPr txBox="1"/>
          <p:nvPr/>
        </p:nvSpPr>
        <p:spPr>
          <a:xfrm>
            <a:off x="7008647" y="2865826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语音合成</a:t>
            </a:r>
            <a:endParaRPr/>
          </a:p>
        </p:txBody>
      </p:sp>
      <p:sp>
        <p:nvSpPr>
          <p:cNvPr id="20" name="el-1789693739615-24"/>
          <p:cNvSpPr txBox="1"/>
          <p:nvPr/>
        </p:nvSpPr>
        <p:spPr>
          <a:xfrm>
            <a:off x="7979955" y="2913439"/>
            <a:ext cx="302167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把词稿转成语音，试听三种音色选型</a:t>
            </a:r>
            <a:endParaRPr/>
          </a:p>
        </p:txBody>
      </p:sp>
      <p:sp>
        <p:nvSpPr>
          <p:cNvPr id="21" name="el-1789693739613-21"/>
          <p:cNvSpPr txBox="1"/>
          <p:nvPr/>
        </p:nvSpPr>
        <p:spPr>
          <a:xfrm>
            <a:off x="6437290" y="352288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05</a:t>
            </a:r>
            <a:endParaRPr/>
          </a:p>
        </p:txBody>
      </p:sp>
      <p:sp>
        <p:nvSpPr>
          <p:cNvPr id="22" name="el-1789693739615-25"/>
          <p:cNvSpPr txBox="1"/>
          <p:nvPr/>
        </p:nvSpPr>
        <p:spPr>
          <a:xfrm>
            <a:off x="7008647" y="3484797"/>
            <a:ext cx="102939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采风一次</a:t>
            </a:r>
            <a:endParaRPr/>
          </a:p>
        </p:txBody>
      </p:sp>
      <p:sp>
        <p:nvSpPr>
          <p:cNvPr id="23" name="el-1789693739615-26"/>
          <p:cNvSpPr txBox="1"/>
          <p:nvPr/>
        </p:nvSpPr>
        <p:spPr>
          <a:xfrm>
            <a:off x="7979955" y="3532410"/>
            <a:ext cx="3202605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采访一位本地长者，记下一条独家素材</a:t>
            </a:r>
            <a:endParaRPr/>
          </a:p>
        </p:txBody>
      </p:sp>
      <p:sp>
        <p:nvSpPr>
          <p:cNvPr id="24" name="el-1789693739613-22"/>
          <p:cNvSpPr txBox="1"/>
          <p:nvPr/>
        </p:nvSpPr>
        <p:spPr>
          <a:xfrm>
            <a:off x="6437290" y="4141857"/>
            <a:ext cx="731718" cy="28567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06</a:t>
            </a:r>
            <a:endParaRPr/>
          </a:p>
        </p:txBody>
      </p:sp>
      <p:sp>
        <p:nvSpPr>
          <p:cNvPr id="25" name="el-1789693739616-27"/>
          <p:cNvSpPr txBox="1"/>
          <p:nvPr/>
        </p:nvSpPr>
        <p:spPr>
          <a:xfrm>
            <a:off x="7008647" y="4103767"/>
            <a:ext cx="1248415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7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护城河自测</a:t>
            </a:r>
            <a:endParaRPr/>
          </a:p>
        </p:txBody>
      </p:sp>
      <p:sp>
        <p:nvSpPr>
          <p:cNvPr id="26" name="el-1789693739616-28"/>
          <p:cNvSpPr txBox="1"/>
          <p:nvPr/>
        </p:nvSpPr>
        <p:spPr>
          <a:xfrm>
            <a:off x="8198975" y="4151380"/>
            <a:ext cx="247888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对照三问，写下你的补强计划</a:t>
            </a:r>
            <a:endParaRPr/>
          </a:p>
        </p:txBody>
      </p:sp>
      <p:sp>
        <p:nvSpPr>
          <p:cNvPr id="27" name="el-1789693739604-4"/>
          <p:cNvSpPr txBox="1"/>
          <p:nvPr/>
        </p:nvSpPr>
        <p:spPr>
          <a:xfrm>
            <a:off x="685629" y="6228650"/>
            <a:ext cx="248299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PART 04 · 人机共生</a:t>
            </a:r>
            <a:endParaRPr/>
          </a:p>
        </p:txBody>
      </p:sp>
      <p:sp>
        <p:nvSpPr>
          <p:cNvPr id="28" name="el-1789693739604-5"/>
          <p:cNvSpPr txBox="1"/>
          <p:nvPr/>
        </p:nvSpPr>
        <p:spPr>
          <a:xfrm>
            <a:off x="528029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9" name="el-1789693739604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36 / 40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762-6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762-8"/>
          <p:cNvCxnSpPr/>
          <p:nvPr/>
        </p:nvCxnSpPr>
        <p:spPr>
          <a:xfrm>
            <a:off x="685629" y="261734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763-9"/>
          <p:cNvCxnSpPr/>
          <p:nvPr/>
        </p:nvCxnSpPr>
        <p:spPr>
          <a:xfrm>
            <a:off x="685629" y="373149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89693739763-10"/>
          <p:cNvCxnSpPr/>
          <p:nvPr/>
        </p:nvCxnSpPr>
        <p:spPr>
          <a:xfrm>
            <a:off x="685629" y="4845638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89693739758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762-7"/>
          <p:cNvSpPr txBox="1"/>
          <p:nvPr/>
        </p:nvSpPr>
        <p:spPr>
          <a:xfrm>
            <a:off x="1237940" y="457943"/>
            <a:ext cx="313053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8" name="el-1789693739759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四个问题，四个答案</a:t>
            </a:r>
            <a:endParaRPr/>
          </a:p>
        </p:txBody>
      </p:sp>
      <p:sp>
        <p:nvSpPr>
          <p:cNvPr id="9" name="el-1789693739764-11"/>
          <p:cNvSpPr txBox="1"/>
          <p:nvPr/>
        </p:nvSpPr>
        <p:spPr>
          <a:xfrm>
            <a:off x="685629" y="170793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Q1</a:t>
            </a:r>
            <a:endParaRPr/>
          </a:p>
        </p:txBody>
      </p:sp>
      <p:sp>
        <p:nvSpPr>
          <p:cNvPr id="10" name="el-1789693739769-19"/>
          <p:cNvSpPr txBox="1"/>
          <p:nvPr/>
        </p:nvSpPr>
        <p:spPr>
          <a:xfrm>
            <a:off x="1618845" y="1698413"/>
            <a:ext cx="8865856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好导游词的配方？</a:t>
            </a:r>
            <a:endParaRPr/>
          </a:p>
        </p:txBody>
      </p:sp>
      <p:sp>
        <p:nvSpPr>
          <p:cNvPr id="11" name="el-1789693739767-15"/>
          <p:cNvSpPr txBox="1"/>
          <p:nvPr/>
        </p:nvSpPr>
        <p:spPr>
          <a:xfrm>
            <a:off x="1618845" y="2117408"/>
            <a:ext cx="938102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五要素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（钩子骨架细节节奏收口）+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三板斧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（故事化细节化互动化）——AI管70分的正确，人补到95分。</a:t>
            </a:r>
            <a:endParaRPr/>
          </a:p>
        </p:txBody>
      </p:sp>
      <p:sp>
        <p:nvSpPr>
          <p:cNvPr id="12" name="el-1789693739764-12"/>
          <p:cNvSpPr txBox="1"/>
          <p:nvPr/>
        </p:nvSpPr>
        <p:spPr>
          <a:xfrm>
            <a:off x="685629" y="2822082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Q2</a:t>
            </a:r>
            <a:endParaRPr/>
          </a:p>
        </p:txBody>
      </p:sp>
      <p:sp>
        <p:nvSpPr>
          <p:cNvPr id="13" name="el-1789693739769-20"/>
          <p:cNvSpPr txBox="1"/>
          <p:nvPr/>
        </p:nvSpPr>
        <p:spPr>
          <a:xfrm>
            <a:off x="1618845" y="2812559"/>
            <a:ext cx="6032579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AI创作五步流？</a:t>
            </a:r>
            <a:endParaRPr/>
          </a:p>
        </p:txBody>
      </p:sp>
      <p:sp>
        <p:nvSpPr>
          <p:cNvPr id="14" name="el-1789693739767-16"/>
          <p:cNvSpPr txBox="1"/>
          <p:nvPr/>
        </p:nvSpPr>
        <p:spPr>
          <a:xfrm>
            <a:off x="1618845" y="3231554"/>
            <a:ext cx="596877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集料→定纲→成稿→润色→分众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——定纲与润色是人的不可省环节。</a:t>
            </a:r>
            <a:endParaRPr/>
          </a:p>
        </p:txBody>
      </p:sp>
      <p:sp>
        <p:nvSpPr>
          <p:cNvPr id="15" name="el-1789693739764-13"/>
          <p:cNvSpPr txBox="1"/>
          <p:nvPr/>
        </p:nvSpPr>
        <p:spPr>
          <a:xfrm>
            <a:off x="685629" y="3936228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Q3</a:t>
            </a:r>
            <a:endParaRPr/>
          </a:p>
        </p:txBody>
      </p:sp>
      <p:sp>
        <p:nvSpPr>
          <p:cNvPr id="16" name="el-1789693739769-21"/>
          <p:cNvSpPr txBox="1"/>
          <p:nvPr/>
        </p:nvSpPr>
        <p:spPr>
          <a:xfrm>
            <a:off x="1618845" y="3926706"/>
            <a:ext cx="7594288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虚拟讲解三形态？</a:t>
            </a:r>
            <a:endParaRPr/>
          </a:p>
        </p:txBody>
      </p:sp>
      <p:sp>
        <p:nvSpPr>
          <p:cNvPr id="17" name="el-1789693739768-17"/>
          <p:cNvSpPr txBox="1"/>
          <p:nvPr/>
        </p:nvSpPr>
        <p:spPr>
          <a:xfrm>
            <a:off x="1618845" y="4345701"/>
            <a:ext cx="76828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语音导览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（最成熟）、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数字人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（有临场感）、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智能问答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（最灵活）——共享同一内容底座。</a:t>
            </a:r>
            <a:endParaRPr/>
          </a:p>
        </p:txBody>
      </p:sp>
      <p:sp>
        <p:nvSpPr>
          <p:cNvPr id="18" name="el-1789693739764-14"/>
          <p:cNvSpPr txBox="1"/>
          <p:nvPr/>
        </p:nvSpPr>
        <p:spPr>
          <a:xfrm>
            <a:off x="685629" y="5050375"/>
            <a:ext cx="1100434" cy="3237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54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Q4</a:t>
            </a:r>
            <a:endParaRPr/>
          </a:p>
        </p:txBody>
      </p:sp>
      <p:sp>
        <p:nvSpPr>
          <p:cNvPr id="19" name="el-1789693739769-22"/>
          <p:cNvSpPr txBox="1"/>
          <p:nvPr/>
        </p:nvSpPr>
        <p:spPr>
          <a:xfrm>
            <a:off x="1618845" y="5040852"/>
            <a:ext cx="6089417" cy="34281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87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人机如何分工？</a:t>
            </a:r>
            <a:endParaRPr/>
          </a:p>
        </p:txBody>
      </p:sp>
      <p:sp>
        <p:nvSpPr>
          <p:cNvPr id="20" name="el-1789693739768-18"/>
          <p:cNvSpPr txBox="1"/>
          <p:nvPr/>
        </p:nvSpPr>
        <p:spPr>
          <a:xfrm>
            <a:off x="1618845" y="5459847"/>
            <a:ext cx="629986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三层分配：</a:t>
            </a:r>
            <a:r>
              <a:rPr b="1" sz="149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标准层机器、深度层协作、情感层真人</a:t>
            </a:r>
            <a:r>
              <a:rPr sz="149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——把自己往L3搬。</a:t>
            </a:r>
            <a:endParaRPr/>
          </a:p>
        </p:txBody>
      </p:sp>
      <p:sp>
        <p:nvSpPr>
          <p:cNvPr id="21" name="el-1789693739760-3"/>
          <p:cNvSpPr txBox="1"/>
          <p:nvPr/>
        </p:nvSpPr>
        <p:spPr>
          <a:xfrm>
            <a:off x="685629" y="6228650"/>
            <a:ext cx="26505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本章小结 · SUMMARY</a:t>
            </a:r>
            <a:endParaRPr/>
          </a:p>
        </p:txBody>
      </p:sp>
      <p:sp>
        <p:nvSpPr>
          <p:cNvPr id="22" name="el-1789693739760-4"/>
          <p:cNvSpPr txBox="1"/>
          <p:nvPr/>
        </p:nvSpPr>
        <p:spPr>
          <a:xfrm>
            <a:off x="5364061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3" name="el-1789693739760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37 / 40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783-7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785-13"/>
          <p:cNvCxnSpPr/>
          <p:nvPr/>
        </p:nvCxnSpPr>
        <p:spPr>
          <a:xfrm>
            <a:off x="685629" y="2584016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89693739782-6"/>
          <p:cNvCxnSpPr/>
          <p:nvPr/>
        </p:nvCxnSpPr>
        <p:spPr>
          <a:xfrm>
            <a:off x="685629" y="3294344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788-20"/>
          <p:cNvSpPr/>
          <p:nvPr/>
        </p:nvSpPr>
        <p:spPr>
          <a:xfrm>
            <a:off x="685629" y="3889508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3739785-14"/>
          <p:cNvCxnSpPr/>
          <p:nvPr/>
        </p:nvCxnSpPr>
        <p:spPr>
          <a:xfrm>
            <a:off x="685629" y="457037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788-22"/>
          <p:cNvSpPr/>
          <p:nvPr/>
        </p:nvSpPr>
        <p:spPr>
          <a:xfrm>
            <a:off x="685629" y="4660840"/>
            <a:ext cx="809571" cy="31424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7C3A0E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3739784-12"/>
          <p:cNvCxnSpPr/>
          <p:nvPr/>
        </p:nvCxnSpPr>
        <p:spPr>
          <a:xfrm>
            <a:off x="685629" y="534170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89693739779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9693739784-9"/>
          <p:cNvSpPr txBox="1"/>
          <p:nvPr/>
        </p:nvSpPr>
        <p:spPr>
          <a:xfrm>
            <a:off x="1237940" y="457943"/>
            <a:ext cx="297112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11" name="el-1789693739780-2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作业：双版导游词与配音</a:t>
            </a:r>
            <a:endParaRPr/>
          </a:p>
        </p:txBody>
      </p:sp>
      <p:sp>
        <p:nvSpPr>
          <p:cNvPr id="12" name="el-1789693739784-10"/>
          <p:cNvSpPr txBox="1"/>
          <p:nvPr/>
        </p:nvSpPr>
        <p:spPr>
          <a:xfrm>
            <a:off x="685629" y="1735611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思考题 · 下次课开篇讨论</a:t>
            </a:r>
            <a:endParaRPr/>
          </a:p>
        </p:txBody>
      </p:sp>
      <p:sp>
        <p:nvSpPr>
          <p:cNvPr id="13" name="el-1789693739787-17"/>
          <p:cNvSpPr txBox="1"/>
          <p:nvPr/>
        </p:nvSpPr>
        <p:spPr>
          <a:xfrm>
            <a:off x="685629" y="220221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①</a:t>
            </a:r>
            <a:endParaRPr/>
          </a:p>
        </p:txBody>
      </p:sp>
      <p:sp>
        <p:nvSpPr>
          <p:cNvPr id="14" name="el-1789693739786-15"/>
          <p:cNvSpPr txBox="1"/>
          <p:nvPr/>
        </p:nvSpPr>
        <p:spPr>
          <a:xfrm>
            <a:off x="1371257" y="2173651"/>
            <a:ext cx="6339207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写的过程中，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哪一段你重写了两次以上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？瓶颈在资料、故事还是节奏？</a:t>
            </a:r>
            <a:endParaRPr/>
          </a:p>
        </p:txBody>
      </p:sp>
      <p:sp>
        <p:nvSpPr>
          <p:cNvPr id="15" name="el-1789693739787-18"/>
          <p:cNvSpPr txBox="1"/>
          <p:nvPr/>
        </p:nvSpPr>
        <p:spPr>
          <a:xfrm>
            <a:off x="685629" y="2703049"/>
            <a:ext cx="630397" cy="272287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939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②</a:t>
            </a:r>
            <a:endParaRPr/>
          </a:p>
        </p:txBody>
      </p:sp>
      <p:sp>
        <p:nvSpPr>
          <p:cNvPr id="16" name="el-1789693739787-16"/>
          <p:cNvSpPr txBox="1"/>
          <p:nvPr/>
        </p:nvSpPr>
        <p:spPr>
          <a:xfrm>
            <a:off x="1371257" y="2674481"/>
            <a:ext cx="5728492" cy="319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AI初稿里最让你</a:t>
            </a:r>
            <a:r>
              <a:rPr b="1" sz="157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"不吐不快"的AI味</a:t>
            </a:r>
            <a:r>
              <a:rPr sz="157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出现在哪？你怎么改的？</a:t>
            </a:r>
            <a:endParaRPr/>
          </a:p>
        </p:txBody>
      </p:sp>
      <p:sp>
        <p:nvSpPr>
          <p:cNvPr id="17" name="el-1789693739784-11"/>
          <p:cNvSpPr txBox="1"/>
          <p:nvPr/>
        </p:nvSpPr>
        <p:spPr>
          <a:xfrm>
            <a:off x="685629" y="3451467"/>
            <a:ext cx="11118038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420" spc="28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课后作业 · 实践任务</a:t>
            </a:r>
            <a:endParaRPr/>
          </a:p>
        </p:txBody>
      </p:sp>
      <p:sp>
        <p:nvSpPr>
          <p:cNvPr id="18" name="el-1789693739788-19"/>
          <p:cNvSpPr txBox="1"/>
          <p:nvPr/>
        </p:nvSpPr>
        <p:spPr>
          <a:xfrm>
            <a:off x="818945" y="3918076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任务一</a:t>
            </a:r>
            <a:endParaRPr/>
          </a:p>
        </p:txBody>
      </p:sp>
      <p:sp>
        <p:nvSpPr>
          <p:cNvPr id="19" name="el-1789693739790-23"/>
          <p:cNvSpPr txBox="1"/>
          <p:nvPr/>
        </p:nvSpPr>
        <p:spPr>
          <a:xfrm>
            <a:off x="1704698" y="3899031"/>
            <a:ext cx="809264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为家乡一处景点完成亲子版+研学版双版导游词（各3分钟），附AI使用说明与史实核验记录。</a:t>
            </a:r>
            <a:endParaRPr/>
          </a:p>
        </p:txBody>
      </p:sp>
      <p:sp>
        <p:nvSpPr>
          <p:cNvPr id="20" name="el-1789693739791-24"/>
          <p:cNvSpPr txBox="1"/>
          <p:nvPr/>
        </p:nvSpPr>
        <p:spPr>
          <a:xfrm>
            <a:off x="1704698" y="4241845"/>
            <a:ext cx="782887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评分含五要素完整度、两版框架差异度、史实准确性三项。</a:t>
            </a:r>
            <a:endParaRPr/>
          </a:p>
        </p:txBody>
      </p:sp>
      <p:sp>
        <p:nvSpPr>
          <p:cNvPr id="21" name="el-1789693739788-21"/>
          <p:cNvSpPr txBox="1"/>
          <p:nvPr/>
        </p:nvSpPr>
        <p:spPr>
          <a:xfrm>
            <a:off x="818945" y="4689408"/>
            <a:ext cx="802906" cy="25711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b="1" sz="1420">
                <a:solidFill>
                  <a:srgbClr val="FFFFFF"/>
                </a:solidFill>
                <a:latin typeface="SimHei"/>
                <a:ea typeface="SimHei"/>
                <a:cs typeface="SimHei"/>
              </a:rPr>
              <a:t>任务二</a:t>
            </a:r>
            <a:endParaRPr/>
          </a:p>
        </p:txBody>
      </p:sp>
      <p:sp>
        <p:nvSpPr>
          <p:cNvPr id="22" name="el-1789693739791-25"/>
          <p:cNvSpPr txBox="1"/>
          <p:nvPr/>
        </p:nvSpPr>
        <p:spPr>
          <a:xfrm>
            <a:off x="1704698" y="4670363"/>
            <a:ext cx="5307223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选一版做AI语音合成，对比真人朗读，写200字听感分析。</a:t>
            </a:r>
            <a:endParaRPr/>
          </a:p>
        </p:txBody>
      </p:sp>
      <p:sp>
        <p:nvSpPr>
          <p:cNvPr id="23" name="el-1789693739791-26"/>
          <p:cNvSpPr txBox="1"/>
          <p:nvPr/>
        </p:nvSpPr>
        <p:spPr>
          <a:xfrm>
            <a:off x="1704698" y="5013177"/>
            <a:ext cx="4982502" cy="23806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7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重点分析：情感颗粒度差在哪、什么内容机器完全驾驭不了。</a:t>
            </a:r>
            <a:endParaRPr/>
          </a:p>
        </p:txBody>
      </p:sp>
      <p:sp>
        <p:nvSpPr>
          <p:cNvPr id="24" name="el-1789693739783-8"/>
          <p:cNvSpPr txBox="1"/>
          <p:nvPr/>
        </p:nvSpPr>
        <p:spPr>
          <a:xfrm>
            <a:off x="685629" y="5479785"/>
            <a:ext cx="1093768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提交：</a:t>
            </a:r>
            <a:r>
              <a:rPr b="1" sz="134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下次课前</a:t>
            </a:r>
            <a:r>
              <a:rPr sz="134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上传课程平台；优秀词稿将进入课程共享词库，署名收录。</a:t>
            </a:r>
            <a:endParaRPr/>
          </a:p>
        </p:txBody>
      </p:sp>
      <p:sp>
        <p:nvSpPr>
          <p:cNvPr id="25" name="el-1789693739780-3"/>
          <p:cNvSpPr txBox="1"/>
          <p:nvPr/>
        </p:nvSpPr>
        <p:spPr>
          <a:xfrm>
            <a:off x="685629" y="6228650"/>
            <a:ext cx="252534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课后 · HOMEWORK</a:t>
            </a:r>
            <a:endParaRPr/>
          </a:p>
        </p:txBody>
      </p:sp>
      <p:sp>
        <p:nvSpPr>
          <p:cNvPr id="26" name="el-1789693739781-4"/>
          <p:cNvSpPr txBox="1"/>
          <p:nvPr/>
        </p:nvSpPr>
        <p:spPr>
          <a:xfrm>
            <a:off x="5274043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7" name="el-1789693739781-5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38 / 40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940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89693739943-14"/>
          <p:cNvSpPr/>
          <p:nvPr/>
        </p:nvSpPr>
        <p:spPr>
          <a:xfrm>
            <a:off x="685629" y="1671035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9693739941-10"/>
          <p:cNvCxnSpPr/>
          <p:nvPr/>
        </p:nvCxnSpPr>
        <p:spPr>
          <a:xfrm>
            <a:off x="685629" y="2489385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9693739943-16"/>
          <p:cNvSpPr/>
          <p:nvPr/>
        </p:nvSpPr>
        <p:spPr>
          <a:xfrm>
            <a:off x="685629" y="2684599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9693739941-11"/>
          <p:cNvCxnSpPr/>
          <p:nvPr/>
        </p:nvCxnSpPr>
        <p:spPr>
          <a:xfrm>
            <a:off x="685629" y="3502949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9693739944-18"/>
          <p:cNvSpPr/>
          <p:nvPr/>
        </p:nvSpPr>
        <p:spPr>
          <a:xfrm>
            <a:off x="685629" y="3698163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8" name="el-1789693739942-12"/>
          <p:cNvCxnSpPr/>
          <p:nvPr/>
        </p:nvCxnSpPr>
        <p:spPr>
          <a:xfrm>
            <a:off x="685629" y="4516513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89693739944-20"/>
          <p:cNvSpPr/>
          <p:nvPr/>
        </p:nvSpPr>
        <p:spPr>
          <a:xfrm>
            <a:off x="685629" y="4711727"/>
            <a:ext cx="1009398" cy="323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EBE6D9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0" name="el-1789693739938-4"/>
          <p:cNvCxnSpPr/>
          <p:nvPr/>
        </p:nvCxnSpPr>
        <p:spPr>
          <a:xfrm>
            <a:off x="685629" y="5530077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3739936-1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3739941-9"/>
          <p:cNvSpPr txBox="1"/>
          <p:nvPr/>
        </p:nvSpPr>
        <p:spPr>
          <a:xfrm>
            <a:off x="1237940" y="457943"/>
            <a:ext cx="34812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13" name="el-1789693739938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延伸学习资源</a:t>
            </a:r>
            <a:endParaRPr/>
          </a:p>
        </p:txBody>
      </p:sp>
      <p:sp>
        <p:nvSpPr>
          <p:cNvPr id="14" name="el-1789693739943-13"/>
          <p:cNvSpPr txBox="1"/>
          <p:nvPr/>
        </p:nvSpPr>
        <p:spPr>
          <a:xfrm>
            <a:off x="644110" y="1709126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范 本</a:t>
            </a:r>
            <a:endParaRPr/>
          </a:p>
        </p:txBody>
      </p:sp>
      <p:sp>
        <p:nvSpPr>
          <p:cNvPr id="15" name="el-1789693739948-25"/>
          <p:cNvSpPr txBox="1"/>
          <p:nvPr/>
        </p:nvSpPr>
        <p:spPr>
          <a:xfrm>
            <a:off x="1980705" y="1661513"/>
            <a:ext cx="5565911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《舌尖上的中国》式解说词</a:t>
            </a:r>
            <a:endParaRPr/>
          </a:p>
        </p:txBody>
      </p:sp>
      <p:sp>
        <p:nvSpPr>
          <p:cNvPr id="16" name="el-1789693739946-21"/>
          <p:cNvSpPr txBox="1"/>
          <p:nvPr/>
        </p:nvSpPr>
        <p:spPr>
          <a:xfrm>
            <a:off x="1980705" y="2023372"/>
            <a:ext cx="5777504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学"细节挂故事"的叙事——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解说词的最高殿堂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，导览词可全部借鉴。</a:t>
            </a:r>
            <a:endParaRPr/>
          </a:p>
        </p:txBody>
      </p:sp>
      <p:sp>
        <p:nvSpPr>
          <p:cNvPr id="17" name="el-1789693739943-15"/>
          <p:cNvSpPr txBox="1"/>
          <p:nvPr/>
        </p:nvSpPr>
        <p:spPr>
          <a:xfrm>
            <a:off x="644110" y="2722690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技 术</a:t>
            </a:r>
            <a:endParaRPr/>
          </a:p>
        </p:txBody>
      </p:sp>
      <p:sp>
        <p:nvSpPr>
          <p:cNvPr id="18" name="el-1789693739948-26"/>
          <p:cNvSpPr txBox="1"/>
          <p:nvPr/>
        </p:nvSpPr>
        <p:spPr>
          <a:xfrm>
            <a:off x="1980705" y="2675076"/>
            <a:ext cx="4804417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语音合成工具的"讲解音色"测评</a:t>
            </a:r>
            <a:endParaRPr/>
          </a:p>
        </p:txBody>
      </p:sp>
      <p:sp>
        <p:nvSpPr>
          <p:cNvPr id="19" name="el-1789693739947-22"/>
          <p:cNvSpPr txBox="1"/>
          <p:nvPr/>
        </p:nvSpPr>
        <p:spPr>
          <a:xfrm>
            <a:off x="1980705" y="3036936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各平台都有试听——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选音色是产品决策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，不是技术决策。</a:t>
            </a:r>
            <a:endParaRPr/>
          </a:p>
        </p:txBody>
      </p:sp>
      <p:sp>
        <p:nvSpPr>
          <p:cNvPr id="20" name="el-1789693739944-17"/>
          <p:cNvSpPr txBox="1"/>
          <p:nvPr/>
        </p:nvSpPr>
        <p:spPr>
          <a:xfrm>
            <a:off x="644110" y="3736253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案 例</a:t>
            </a:r>
            <a:endParaRPr/>
          </a:p>
        </p:txBody>
      </p:sp>
      <p:sp>
        <p:nvSpPr>
          <p:cNvPr id="21" name="el-1789693739948-27"/>
          <p:cNvSpPr txBox="1"/>
          <p:nvPr/>
        </p:nvSpPr>
        <p:spPr>
          <a:xfrm>
            <a:off x="1980705" y="3688640"/>
            <a:ext cx="467033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博物馆数字人项目公开复盘</a:t>
            </a:r>
            <a:endParaRPr/>
          </a:p>
        </p:txBody>
      </p:sp>
      <p:sp>
        <p:nvSpPr>
          <p:cNvPr id="22" name="el-1789693739947-23"/>
          <p:cNvSpPr txBox="1"/>
          <p:nvPr/>
        </p:nvSpPr>
        <p:spPr>
          <a:xfrm>
            <a:off x="1980705" y="4050500"/>
            <a:ext cx="476613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看部署的坑：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知识库维护比上线更难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——运维才是长跑。</a:t>
            </a:r>
            <a:endParaRPr/>
          </a:p>
        </p:txBody>
      </p:sp>
      <p:sp>
        <p:nvSpPr>
          <p:cNvPr id="23" name="el-1789693739944-19"/>
          <p:cNvSpPr txBox="1"/>
          <p:nvPr/>
        </p:nvSpPr>
        <p:spPr>
          <a:xfrm>
            <a:off x="644110" y="4749817"/>
            <a:ext cx="1092435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40" spc="135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书 目</a:t>
            </a:r>
            <a:endParaRPr/>
          </a:p>
        </p:txBody>
      </p:sp>
      <p:sp>
        <p:nvSpPr>
          <p:cNvPr id="24" name="el-1789693739949-28"/>
          <p:cNvSpPr txBox="1"/>
          <p:nvPr/>
        </p:nvSpPr>
        <p:spPr>
          <a:xfrm>
            <a:off x="1980705" y="4702204"/>
            <a:ext cx="5849209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《解说我们的遗产》等解说学经典</a:t>
            </a:r>
            <a:endParaRPr/>
          </a:p>
        </p:txBody>
      </p:sp>
      <p:sp>
        <p:nvSpPr>
          <p:cNvPr id="25" name="el-1789693739948-24"/>
          <p:cNvSpPr txBox="1"/>
          <p:nvPr/>
        </p:nvSpPr>
        <p:spPr>
          <a:xfrm>
            <a:off x="1980705" y="5064063"/>
            <a:ext cx="6755572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解说学（Interpretation）的理论源头——</a:t>
            </a:r>
            <a:r>
              <a:rPr b="1" sz="142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先懂为什么讲，再学怎么讲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6" name="el-1789693739938-2"/>
          <p:cNvSpPr txBox="1"/>
          <p:nvPr/>
        </p:nvSpPr>
        <p:spPr>
          <a:xfrm>
            <a:off x="685629" y="5706245"/>
            <a:ext cx="11194791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下一讲转向传播侧：</a:t>
            </a:r>
            <a:r>
              <a:rPr b="1" sz="1490">
                <a:solidFill>
                  <a:srgbClr val="C05621"/>
                </a:solidFill>
                <a:latin typeface="SimHei"/>
                <a:ea typeface="SimHei"/>
                <a:cs typeface="SimHei"/>
              </a:rPr>
              <a:t>旅游新媒体内容生成</a:t>
            </a:r>
            <a:r>
              <a:rPr sz="1490">
                <a:solidFill>
                  <a:srgbClr val="1F2B26"/>
                </a:solidFill>
                <a:latin typeface="SimHei"/>
                <a:ea typeface="SimHei"/>
                <a:cs typeface="SimHei"/>
              </a:rPr>
              <a:t>——小红书、公众号、短视频的AI流水线。</a:t>
            </a:r>
            <a:endParaRPr/>
          </a:p>
        </p:txBody>
      </p:sp>
      <p:sp>
        <p:nvSpPr>
          <p:cNvPr id="27" name="el-1789693739938-5"/>
          <p:cNvSpPr txBox="1"/>
          <p:nvPr/>
        </p:nvSpPr>
        <p:spPr>
          <a:xfrm>
            <a:off x="685629" y="6228650"/>
            <a:ext cx="2932830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延伸资源 · READ MORE</a:t>
            </a:r>
            <a:endParaRPr/>
          </a:p>
        </p:txBody>
      </p:sp>
      <p:sp>
        <p:nvSpPr>
          <p:cNvPr id="28" name="el-1789693739938-6"/>
          <p:cNvSpPr txBox="1"/>
          <p:nvPr/>
        </p:nvSpPr>
        <p:spPr>
          <a:xfrm>
            <a:off x="5450360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29" name="el-1789693739938-7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39 / 40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7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89693739957-8"/>
          <p:cNvCxnSpPr/>
          <p:nvPr/>
        </p:nvCxnSpPr>
        <p:spPr>
          <a:xfrm>
            <a:off x="685629" y="581737"/>
            <a:ext cx="399950" cy="914"/>
          </a:xfrm>
          <a:prstGeom prst="line">
            <a:avLst/>
          </a:prstGeom>
          <a:ln w="28568" cap="flat">
            <a:solidFill>
              <a:srgbClr val="C05621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89693739954-2"/>
          <p:cNvCxnSpPr/>
          <p:nvPr/>
        </p:nvCxnSpPr>
        <p:spPr>
          <a:xfrm>
            <a:off x="685629" y="6090572"/>
            <a:ext cx="10817695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89693739958-9"/>
          <p:cNvSpPr txBox="1"/>
          <p:nvPr/>
        </p:nvSpPr>
        <p:spPr>
          <a:xfrm>
            <a:off x="1237940" y="457943"/>
            <a:ext cx="4275061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405">
                <a:solidFill>
                  <a:srgbClr val="C05621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5" name="el-1789693739954-3"/>
          <p:cNvSpPr txBox="1"/>
          <p:nvPr/>
        </p:nvSpPr>
        <p:spPr>
          <a:xfrm>
            <a:off x="685629" y="819802"/>
            <a:ext cx="11137655" cy="55752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35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项目三：旅游新媒体内容生成</a:t>
            </a:r>
            <a:endParaRPr/>
          </a:p>
        </p:txBody>
      </p:sp>
      <p:sp>
        <p:nvSpPr>
          <p:cNvPr id="6" name="el-1789693739955-4"/>
          <p:cNvSpPr txBox="1"/>
          <p:nvPr/>
        </p:nvSpPr>
        <p:spPr>
          <a:xfrm>
            <a:off x="685629" y="6228650"/>
            <a:ext cx="358943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下一讲预告 · NEXT PROJECT</a:t>
            </a:r>
            <a:endParaRPr/>
          </a:p>
        </p:txBody>
      </p:sp>
      <p:sp>
        <p:nvSpPr>
          <p:cNvPr id="7" name="el-1789693739955-5"/>
          <p:cNvSpPr txBox="1"/>
          <p:nvPr/>
        </p:nvSpPr>
        <p:spPr>
          <a:xfrm>
            <a:off x="5696312" y="6228650"/>
            <a:ext cx="3035382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135">
                <a:solidFill>
                  <a:srgbClr val="6E7A70"/>
                </a:solidFill>
                <a:latin typeface="SimHei"/>
                <a:ea typeface="SimHei"/>
                <a:cs typeface="SimHei"/>
              </a:rPr>
              <a:t>项目二 · 导游词创作和虚拟讲解</a:t>
            </a:r>
            <a:endParaRPr/>
          </a:p>
        </p:txBody>
      </p:sp>
      <p:sp>
        <p:nvSpPr>
          <p:cNvPr id="8" name="el-1789693739955-6"/>
          <p:cNvSpPr txBox="1"/>
          <p:nvPr/>
        </p:nvSpPr>
        <p:spPr>
          <a:xfrm>
            <a:off x="10811148" y="6276263"/>
            <a:ext cx="1196112" cy="199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40" spc="243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40 / 40</a:t>
            </a:r>
            <a:endParaRPr/>
          </a:p>
        </p:txBody>
      </p:sp>
      <p:cxnSp>
        <p:nvCxnSpPr>
          <p:cNvPr id="9" name="el-1789693739956-7"/>
          <p:cNvCxnSpPr/>
          <p:nvPr/>
        </p:nvCxnSpPr>
        <p:spPr>
          <a:xfrm>
            <a:off x="5632629" y="2244476"/>
            <a:ext cx="914" cy="2974033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9693739959-13"/>
          <p:cNvCxnSpPr/>
          <p:nvPr/>
        </p:nvCxnSpPr>
        <p:spPr>
          <a:xfrm>
            <a:off x="6303974" y="3234233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89693739959-14"/>
          <p:cNvCxnSpPr/>
          <p:nvPr/>
        </p:nvCxnSpPr>
        <p:spPr>
          <a:xfrm>
            <a:off x="6303974" y="4228751"/>
            <a:ext cx="5199350" cy="914"/>
          </a:xfrm>
          <a:prstGeom prst="line">
            <a:avLst/>
          </a:prstGeom>
          <a:ln w="9523" cap="flat">
            <a:solidFill>
              <a:srgbClr val="D6CD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89693739953-1"/>
          <p:cNvSpPr txBox="1"/>
          <p:nvPr/>
        </p:nvSpPr>
        <p:spPr>
          <a:xfrm>
            <a:off x="4537528" y="4571714"/>
            <a:ext cx="7937103" cy="285678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2490">
                <a:solidFill>
                  <a:srgbClr val="7C3A0E">
                    <a:alpha val="6700"/>
                  </a:srgbClr>
                </a:solidFill>
                <a:latin typeface="Georgia"/>
                <a:ea typeface="Georgia"/>
                <a:cs typeface="Georgia"/>
              </a:rPr>
              <a:t>NEXT</a:t>
            </a:r>
            <a:endParaRPr/>
          </a:p>
        </p:txBody>
      </p:sp>
      <p:sp>
        <p:nvSpPr>
          <p:cNvPr id="13" name="el-1789693739958-10"/>
          <p:cNvSpPr txBox="1"/>
          <p:nvPr/>
        </p:nvSpPr>
        <p:spPr>
          <a:xfrm>
            <a:off x="685629" y="2673589"/>
            <a:ext cx="5697573" cy="247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40" spc="432">
                <a:solidFill>
                  <a:srgbClr val="C05621"/>
                </a:solidFill>
                <a:latin typeface="SimHei"/>
                <a:ea typeface="SimHei"/>
                <a:cs typeface="SimHei"/>
              </a:rPr>
              <a:t>MODULE 03 · PROJECT 03</a:t>
            </a:r>
            <a:endParaRPr/>
          </a:p>
        </p:txBody>
      </p:sp>
      <p:sp>
        <p:nvSpPr>
          <p:cNvPr id="14" name="el-1789693739958-11"/>
          <p:cNvSpPr txBox="1"/>
          <p:nvPr/>
        </p:nvSpPr>
        <p:spPr>
          <a:xfrm>
            <a:off x="685629" y="3073538"/>
            <a:ext cx="4519435" cy="128733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内容，</a:t>
            </a:r>
            <a:endParaRPr/>
          </a:p>
          <a:p>
            <a:pPr algn="l">
              <a:lnSpc>
                <a:spcPts val="5057"/>
              </a:lnSpc>
            </a:pPr>
            <a:r>
              <a:rPr b="1" sz="3890">
                <a:solidFill>
                  <a:srgbClr val="1F2B26"/>
                </a:solidFill>
                <a:latin typeface="SimSun"/>
                <a:ea typeface="SimSun"/>
                <a:cs typeface="SimSun"/>
              </a:rPr>
              <a:t>量产</a:t>
            </a:r>
            <a:endParaRPr/>
          </a:p>
        </p:txBody>
      </p:sp>
      <p:sp>
        <p:nvSpPr>
          <p:cNvPr id="15" name="el-1789693739958-12"/>
          <p:cNvSpPr txBox="1"/>
          <p:nvPr/>
        </p:nvSpPr>
        <p:spPr>
          <a:xfrm>
            <a:off x="685629" y="4513239"/>
            <a:ext cx="4747978" cy="27615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90" spc="120">
                <a:solidFill>
                  <a:srgbClr val="6E7A70"/>
                </a:solidFill>
                <a:latin typeface="SimHei"/>
                <a:ea typeface="SimHei"/>
                <a:cs typeface="SimHei"/>
              </a:rPr>
              <a:t>从"憋大招"到"日更"</a:t>
            </a:r>
            <a:endParaRPr/>
          </a:p>
        </p:txBody>
      </p:sp>
      <p:sp>
        <p:nvSpPr>
          <p:cNvPr id="16" name="el-1789693739960-15"/>
          <p:cNvSpPr txBox="1"/>
          <p:nvPr/>
        </p:nvSpPr>
        <p:spPr>
          <a:xfrm>
            <a:off x="6303974" y="2444450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01</a:t>
            </a:r>
            <a:endParaRPr/>
          </a:p>
        </p:txBody>
      </p:sp>
      <p:sp>
        <p:nvSpPr>
          <p:cNvPr id="17" name="el-1789693739963-21"/>
          <p:cNvSpPr txBox="1"/>
          <p:nvPr/>
        </p:nvSpPr>
        <p:spPr>
          <a:xfrm>
            <a:off x="6951512" y="2415883"/>
            <a:ext cx="4070414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平台语法</a:t>
            </a:r>
            <a:endParaRPr/>
          </a:p>
        </p:txBody>
      </p:sp>
      <p:sp>
        <p:nvSpPr>
          <p:cNvPr id="18" name="el-1789693739962-18"/>
          <p:cNvSpPr txBox="1"/>
          <p:nvPr/>
        </p:nvSpPr>
        <p:spPr>
          <a:xfrm>
            <a:off x="6951512" y="2777742"/>
            <a:ext cx="4282006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小红书/公众号/短视频的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内容语法差异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与AI适配。</a:t>
            </a:r>
            <a:endParaRPr/>
          </a:p>
        </p:txBody>
      </p:sp>
      <p:sp>
        <p:nvSpPr>
          <p:cNvPr id="19" name="el-1789693739960-16"/>
          <p:cNvSpPr txBox="1"/>
          <p:nvPr/>
        </p:nvSpPr>
        <p:spPr>
          <a:xfrm>
            <a:off x="6303974" y="3438969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02</a:t>
            </a:r>
            <a:endParaRPr/>
          </a:p>
        </p:txBody>
      </p:sp>
      <p:sp>
        <p:nvSpPr>
          <p:cNvPr id="20" name="el-1789693739964-22"/>
          <p:cNvSpPr txBox="1"/>
          <p:nvPr/>
        </p:nvSpPr>
        <p:spPr>
          <a:xfrm>
            <a:off x="6951512" y="3410401"/>
            <a:ext cx="358476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量产流水线</a:t>
            </a:r>
            <a:endParaRPr/>
          </a:p>
        </p:txBody>
      </p:sp>
      <p:sp>
        <p:nvSpPr>
          <p:cNvPr id="21" name="el-1789693739963-19"/>
          <p:cNvSpPr txBox="1"/>
          <p:nvPr/>
        </p:nvSpPr>
        <p:spPr>
          <a:xfrm>
            <a:off x="6951512" y="3772261"/>
            <a:ext cx="3564763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选题库→初稿→配图→发布，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一人一条线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  <p:sp>
        <p:nvSpPr>
          <p:cNvPr id="22" name="el-1789693739960-17"/>
          <p:cNvSpPr txBox="1"/>
          <p:nvPr/>
        </p:nvSpPr>
        <p:spPr>
          <a:xfrm>
            <a:off x="6303974" y="4433487"/>
            <a:ext cx="795329" cy="2666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2090">
                <a:solidFill>
                  <a:srgbClr val="C05621"/>
                </a:solidFill>
                <a:latin typeface="Georgia"/>
                <a:ea typeface="Georgia"/>
                <a:cs typeface="Georgia"/>
              </a:rPr>
              <a:t>03</a:t>
            </a:r>
            <a:endParaRPr/>
          </a:p>
        </p:txBody>
      </p:sp>
      <p:sp>
        <p:nvSpPr>
          <p:cNvPr id="23" name="el-1789693739964-23"/>
          <p:cNvSpPr txBox="1"/>
          <p:nvPr/>
        </p:nvSpPr>
        <p:spPr>
          <a:xfrm>
            <a:off x="6951512" y="4404920"/>
            <a:ext cx="3403830" cy="30472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639">
                <a:solidFill>
                  <a:srgbClr val="1F2B26"/>
                </a:solidFill>
                <a:latin typeface="SimHei"/>
                <a:ea typeface="SimHei"/>
                <a:cs typeface="SimHei"/>
              </a:rPr>
              <a:t>内容资产</a:t>
            </a:r>
            <a:endParaRPr/>
          </a:p>
        </p:txBody>
      </p:sp>
      <p:sp>
        <p:nvSpPr>
          <p:cNvPr id="24" name="el-1789693739963-20"/>
          <p:cNvSpPr txBox="1"/>
          <p:nvPr/>
        </p:nvSpPr>
        <p:spPr>
          <a:xfrm>
            <a:off x="6951512" y="4766779"/>
            <a:ext cx="3499628" cy="280322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爆款拆解与模板沉淀——</a:t>
            </a:r>
            <a:r>
              <a:rPr b="1" sz="1420">
                <a:solidFill>
                  <a:srgbClr val="7C3A0E"/>
                </a:solidFill>
                <a:latin typeface="SimHei"/>
                <a:ea typeface="SimHei"/>
                <a:cs typeface="SimHei"/>
              </a:rPr>
              <a:t>让运气可复制</a:t>
            </a:r>
            <a:r>
              <a:rPr sz="1420">
                <a:solidFill>
                  <a:srgbClr val="4A574E"/>
                </a:solidFill>
                <a:latin typeface="SimHei"/>
                <a:ea typeface="SimHei"/>
                <a:cs typeface="SimHei"/>
              </a:rPr>
              <a:t>。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40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2026-09-18T01:09:04.843Z</dcterms:created>
  <dcterms:modified xsi:type="dcterms:W3CDTF">2026-09-18T01:09:04.843Z</dcterms:modified>
</cp:coreProperties>
</file>