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C05621"/>
              </a:solidFill>
            </c:spPr>
          </c:dPt>
          <c:dPt>
            <c:idx val="1"/>
            <c:spPr>
              <a:solidFill>
                <a:srgbClr val="1F5B4D"/>
              </a:solidFill>
            </c:spPr>
          </c:dPt>
          <c:dPt>
            <c:idx val="2"/>
            <c:spPr>
              <a:solidFill>
                <a:srgbClr val="1F5B4D"/>
              </a:solidFill>
            </c:spPr>
          </c:dPt>
          <c:dPt>
            <c:idx val="3"/>
            <c:spPr>
              <a:solidFill>
                <a:srgbClr val="1F5B4D"/>
              </a:solidFill>
            </c:spPr>
          </c:dPt>
          <c:dPt>
            <c:idx val="4"/>
            <c:spPr>
              <a:solidFill>
                <a:srgbClr val="B9C4B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第1次</c:v>
                </c:pt>
                <c:pt idx="1">
                  <c:v>第5次</c:v>
                </c:pt>
                <c:pt idx="2">
                  <c:v>第10次</c:v>
                </c:pt>
                <c:pt idx="3">
                  <c:v>第20次</c:v>
                </c:pt>
                <c:pt idx="4">
                  <c:v>第50次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180</c:v>
                </c:pt>
                <c:pt idx="1">
                  <c:v>120</c:v>
                </c:pt>
                <c:pt idx="2">
                  <c:v>75</c:v>
                </c:pt>
                <c:pt idx="3">
                  <c:v>45</c:v>
                </c:pt>
                <c:pt idx="4">
                  <c:v>30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302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57652179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1998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2002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199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1999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项目四</a:t>
            </a:r>
            <a:endParaRPr/>
          </a:p>
        </p:txBody>
      </p:sp>
      <p:sp>
        <p:nvSpPr>
          <p:cNvPr id="8" name="el-1789657651999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57652000-5"/>
          <p:cNvSpPr txBox="1"/>
          <p:nvPr/>
        </p:nvSpPr>
        <p:spPr>
          <a:xfrm>
            <a:off x="685629" y="2139132"/>
            <a:ext cx="7060766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关注生成式AI工具</a:t>
            </a:r>
            <a:endParaRPr/>
          </a:p>
        </p:txBody>
      </p:sp>
      <p:sp>
        <p:nvSpPr>
          <p:cNvPr id="10" name="el-1789657652000-6"/>
          <p:cNvSpPr txBox="1"/>
          <p:nvPr/>
        </p:nvSpPr>
        <p:spPr>
          <a:xfrm>
            <a:off x="685629" y="3045268"/>
            <a:ext cx="423405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的应用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挑战</a:t>
            </a:r>
            <a:endParaRPr/>
          </a:p>
        </p:txBody>
      </p:sp>
      <p:sp>
        <p:nvSpPr>
          <p:cNvPr id="11" name="el-1789657652002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模块二</a:t>
            </a:r>
            <a:endParaRPr/>
          </a:p>
        </p:txBody>
      </p:sp>
      <p:sp>
        <p:nvSpPr>
          <p:cNvPr id="12" name="el-1789657652003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生成式人工智能基础操作</a:t>
            </a:r>
            <a:endParaRPr/>
          </a:p>
        </p:txBody>
      </p:sp>
      <p:sp>
        <p:nvSpPr>
          <p:cNvPr id="13" name="el-1789657652001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57652001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02 — PROJECT 04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1897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1903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1901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1901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1901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18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651898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57651899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会用，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更要慎用</a:t>
            </a:r>
            <a:endParaRPr/>
          </a:p>
        </p:txBody>
      </p:sp>
      <p:sp>
        <p:nvSpPr>
          <p:cNvPr id="10" name="el-1789657651899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RISK · HALLUCINATION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 · COMPLIANCE</a:t>
            </a:r>
            <a:endParaRPr/>
          </a:p>
        </p:txBody>
      </p:sp>
      <p:sp>
        <p:nvSpPr>
          <p:cNvPr id="11" name="el-1789657651903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57651906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风险图谱</a:t>
            </a:r>
            <a:endParaRPr/>
          </a:p>
        </p:txBody>
      </p:sp>
      <p:sp>
        <p:nvSpPr>
          <p:cNvPr id="13" name="el-1789657651907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挑战定义 · 事故数据 · 四大挑战 · 风险分级</a:t>
            </a:r>
            <a:endParaRPr/>
          </a:p>
        </p:txBody>
      </p:sp>
      <p:sp>
        <p:nvSpPr>
          <p:cNvPr id="14" name="el-1789657651903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651907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幻觉防御</a:t>
            </a:r>
            <a:endParaRPr/>
          </a:p>
        </p:txBody>
      </p:sp>
      <p:sp>
        <p:nvSpPr>
          <p:cNvPr id="16" name="el-1789657651907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三副面孔 · 高发场景 · 核验五步 · 三道防线</a:t>
            </a:r>
            <a:endParaRPr/>
          </a:p>
        </p:txBody>
      </p:sp>
      <p:sp>
        <p:nvSpPr>
          <p:cNvPr id="17" name="el-1789657651904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651908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数据安全</a:t>
            </a:r>
            <a:endParaRPr/>
          </a:p>
        </p:txBody>
      </p:sp>
      <p:sp>
        <p:nvSpPr>
          <p:cNvPr id="19" name="el-1789657651908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泄露代价 · 脱敏四法 · 分级策略 · 安全守则</a:t>
            </a:r>
            <a:endParaRPr/>
          </a:p>
        </p:txBody>
      </p:sp>
      <p:sp>
        <p:nvSpPr>
          <p:cNvPr id="20" name="el-1789657651904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651908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合规生产</a:t>
            </a:r>
            <a:endParaRPr/>
          </a:p>
        </p:txBody>
      </p:sp>
      <p:sp>
        <p:nvSpPr>
          <p:cNvPr id="22" name="el-1789657651909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合规三层 · 内容标识 · 素材规范 · 发布清单</a:t>
            </a:r>
            <a:endParaRPr/>
          </a:p>
        </p:txBody>
      </p:sp>
      <p:sp>
        <p:nvSpPr>
          <p:cNvPr id="23" name="el-1789657651893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模块二 生成式人工智能基础操作</a:t>
            </a:r>
            <a:endParaRPr/>
          </a:p>
        </p:txBody>
      </p:sp>
      <p:sp>
        <p:nvSpPr>
          <p:cNvPr id="24" name="el-1789657651894-3"/>
          <p:cNvSpPr txBox="1"/>
          <p:nvPr/>
        </p:nvSpPr>
        <p:spPr>
          <a:xfrm>
            <a:off x="6624618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5" name="el-1789657651895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19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1921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192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192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19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1922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5765191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57651922-9"/>
          <p:cNvSpPr txBox="1"/>
          <p:nvPr/>
        </p:nvSpPr>
        <p:spPr>
          <a:xfrm>
            <a:off x="685629" y="2914927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57651923-10"/>
          <p:cNvSpPr txBox="1"/>
          <p:nvPr/>
        </p:nvSpPr>
        <p:spPr>
          <a:xfrm>
            <a:off x="685629" y="3314877"/>
            <a:ext cx="2712042" cy="6427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胆大心细</a:t>
            </a:r>
            <a:endParaRPr/>
          </a:p>
        </p:txBody>
      </p:sp>
      <p:sp>
        <p:nvSpPr>
          <p:cNvPr id="11" name="el-1789657651923-11"/>
          <p:cNvSpPr txBox="1"/>
          <p:nvPr/>
        </p:nvSpPr>
        <p:spPr>
          <a:xfrm>
            <a:off x="685629" y="4148107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BOLD BUT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CAREFUL</a:t>
            </a:r>
            <a:endParaRPr/>
          </a:p>
        </p:txBody>
      </p:sp>
      <p:sp>
        <p:nvSpPr>
          <p:cNvPr id="12" name="el-178965765192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5765192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能列举生成式AI应用的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四大挑战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（幻觉·隐私·版权·依赖）及典型事故类型；说出国内监管对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内容标识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的基本要求。</a:t>
            </a:r>
            <a:endParaRPr/>
          </a:p>
        </p:txBody>
      </p:sp>
      <p:sp>
        <p:nvSpPr>
          <p:cNvPr id="14" name="el-1789657651925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5765192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能执行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信息核验五步法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数据脱敏四法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；能按发布前检查清单完成一次合规自查。</a:t>
            </a:r>
            <a:endParaRPr/>
          </a:p>
        </p:txBody>
      </p:sp>
      <p:sp>
        <p:nvSpPr>
          <p:cNvPr id="16" name="el-178965765192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57651930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"责任不外包"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的职业底线：工具升级，核验与把关的责任永远在使用者。</a:t>
            </a:r>
            <a:endParaRPr/>
          </a:p>
        </p:txBody>
      </p:sp>
      <p:sp>
        <p:nvSpPr>
          <p:cNvPr id="18" name="el-1789657651919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57651919-4"/>
          <p:cNvSpPr txBox="1"/>
          <p:nvPr/>
        </p:nvSpPr>
        <p:spPr>
          <a:xfrm>
            <a:off x="5197713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0" name="el-17896576519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26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272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26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3271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57653266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一条AI攻略，赔了八千块</a:t>
            </a:r>
            <a:endParaRPr/>
          </a:p>
        </p:txBody>
      </p:sp>
      <p:sp>
        <p:nvSpPr>
          <p:cNvPr id="7" name="el-1789657653270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旅行博主照搬AI生成的"小众玩法"发进攻略——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推荐的"悬崖咖啡馆"并不存在，粉丝按图索骥被困山腰，救援加赔偿花了八千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。评论区最扎心的一条：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"博主自己没去过，就敢写攻略？"</a:t>
            </a:r>
            <a:endParaRPr/>
          </a:p>
        </p:txBody>
      </p:sp>
      <p:sp>
        <p:nvSpPr>
          <p:cNvPr id="8" name="el-1789657653275-13"/>
          <p:cNvSpPr txBox="1"/>
          <p:nvPr/>
        </p:nvSpPr>
        <p:spPr>
          <a:xfrm>
            <a:off x="685629" y="4067164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AI错了，锅算谁的？</a:t>
            </a:r>
            <a:endParaRPr/>
          </a:p>
        </p:txBody>
      </p:sp>
      <p:sp>
        <p:nvSpPr>
          <p:cNvPr id="9" name="el-1789657653275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哪些信息必须核验，哪些可以放心？</a:t>
            </a:r>
            <a:endParaRPr/>
          </a:p>
        </p:txBody>
      </p:sp>
      <p:sp>
        <p:nvSpPr>
          <p:cNvPr id="10" name="el-1789657653275-15"/>
          <p:cNvSpPr txBox="1"/>
          <p:nvPr/>
        </p:nvSpPr>
        <p:spPr>
          <a:xfrm>
            <a:off x="685629" y="502894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有没有一套流程，让大胆用与不踩雷并存？</a:t>
            </a:r>
            <a:endParaRPr/>
          </a:p>
        </p:txBody>
      </p:sp>
      <p:sp>
        <p:nvSpPr>
          <p:cNvPr id="11" name="el-1789657653271-8"/>
          <p:cNvSpPr txBox="1"/>
          <p:nvPr/>
        </p:nvSpPr>
        <p:spPr>
          <a:xfrm>
            <a:off x="685629" y="5566977"/>
            <a:ext cx="62375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本讲交付：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核验五步 + 脱敏四法 + 发布清单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653267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57653267-4"/>
          <p:cNvSpPr txBox="1"/>
          <p:nvPr/>
        </p:nvSpPr>
        <p:spPr>
          <a:xfrm>
            <a:off x="5197267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4" name="el-178965765326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57653273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57653274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3065-1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65287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286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287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57652871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5765287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风险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图谱</a:t>
            </a:r>
            <a:endParaRPr/>
          </a:p>
        </p:txBody>
      </p:sp>
      <p:sp>
        <p:nvSpPr>
          <p:cNvPr id="8" name="el-178965765287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RISK LANDSCAPE</a:t>
            </a:r>
            <a:endParaRPr/>
          </a:p>
        </p:txBody>
      </p:sp>
      <p:sp>
        <p:nvSpPr>
          <p:cNvPr id="9" name="el-178965765287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挑战定义</a:t>
            </a:r>
            <a:endParaRPr/>
          </a:p>
        </p:txBody>
      </p:sp>
      <p:sp>
        <p:nvSpPr>
          <p:cNvPr id="10" name="el-178965765287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事故数据</a:t>
            </a:r>
            <a:endParaRPr/>
          </a:p>
        </p:txBody>
      </p:sp>
      <p:sp>
        <p:nvSpPr>
          <p:cNvPr id="11" name="el-178965765287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四大挑战</a:t>
            </a:r>
            <a:endParaRPr/>
          </a:p>
        </p:txBody>
      </p:sp>
      <p:sp>
        <p:nvSpPr>
          <p:cNvPr id="12" name="el-178965765287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风险分级</a:t>
            </a:r>
            <a:endParaRPr/>
          </a:p>
        </p:txBody>
      </p:sp>
      <p:sp>
        <p:nvSpPr>
          <p:cNvPr id="13" name="el-178965765286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项目四</a:t>
            </a:r>
            <a:endParaRPr/>
          </a:p>
        </p:txBody>
      </p:sp>
      <p:sp>
        <p:nvSpPr>
          <p:cNvPr id="14" name="el-178965765286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23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236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239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239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234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32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65323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9" name="el-178965765323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应用挑战：工具好用，边界要清</a:t>
            </a:r>
            <a:endParaRPr/>
          </a:p>
        </p:txBody>
      </p:sp>
      <p:sp>
        <p:nvSpPr>
          <p:cNvPr id="10" name="el-1789657653237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应用挑战 = 使用生成式AI过程中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可能造成损失的风险点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——技术特性与使用方式共同决定风险大小。</a:t>
            </a:r>
            <a:endParaRPr/>
          </a:p>
        </p:txBody>
      </p:sp>
      <p:sp>
        <p:nvSpPr>
          <p:cNvPr id="11" name="el-1789657653238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653242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技术侧</a:t>
            </a:r>
            <a:endParaRPr/>
          </a:p>
        </p:txBody>
      </p:sp>
      <p:sp>
        <p:nvSpPr>
          <p:cNvPr id="13" name="el-1789657653242-19"/>
          <p:cNvSpPr txBox="1"/>
          <p:nvPr/>
        </p:nvSpPr>
        <p:spPr>
          <a:xfrm>
            <a:off x="685629" y="3817791"/>
            <a:ext cx="388462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TECH SIDE</a:t>
            </a:r>
            <a:endParaRPr/>
          </a:p>
        </p:txBody>
      </p:sp>
      <p:sp>
        <p:nvSpPr>
          <p:cNvPr id="14" name="el-1789657653240-15"/>
          <p:cNvSpPr txBox="1"/>
          <p:nvPr/>
        </p:nvSpPr>
        <p:spPr>
          <a:xfrm>
            <a:off x="685629" y="408442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幻觉（编造事实）、黑箱（无法解释）、时效（知识截止）——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机制的固有属性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，无法根除只能防御。</a:t>
            </a:r>
            <a:endParaRPr/>
          </a:p>
        </p:txBody>
      </p:sp>
      <p:sp>
        <p:nvSpPr>
          <p:cNvPr id="15" name="el-1789657653242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使用侧</a:t>
            </a:r>
            <a:endParaRPr/>
          </a:p>
        </p:txBody>
      </p:sp>
      <p:sp>
        <p:nvSpPr>
          <p:cNvPr id="16" name="el-1789657653242-21"/>
          <p:cNvSpPr txBox="1"/>
          <p:nvPr/>
        </p:nvSpPr>
        <p:spPr>
          <a:xfrm>
            <a:off x="4567584" y="3817791"/>
            <a:ext cx="365737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HUMAN SIDE</a:t>
            </a:r>
            <a:endParaRPr/>
          </a:p>
        </p:txBody>
      </p:sp>
      <p:sp>
        <p:nvSpPr>
          <p:cNvPr id="17" name="el-1789657653241-16"/>
          <p:cNvSpPr txBox="1"/>
          <p:nvPr/>
        </p:nvSpPr>
        <p:spPr>
          <a:xfrm>
            <a:off x="4567584" y="408442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隐私泄露、版权越界、过度依赖、权责不清——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取决于使用者行为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，规范操作即可大幅降低。</a:t>
            </a:r>
            <a:endParaRPr/>
          </a:p>
        </p:txBody>
      </p:sp>
      <p:sp>
        <p:nvSpPr>
          <p:cNvPr id="18" name="el-1789657653243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环境侧</a:t>
            </a:r>
            <a:endParaRPr/>
          </a:p>
        </p:txBody>
      </p:sp>
      <p:sp>
        <p:nvSpPr>
          <p:cNvPr id="19" name="el-1789657653243-23"/>
          <p:cNvSpPr txBox="1"/>
          <p:nvPr/>
        </p:nvSpPr>
        <p:spPr>
          <a:xfrm>
            <a:off x="8173531" y="3817791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CONTEXT</a:t>
            </a:r>
            <a:endParaRPr/>
          </a:p>
        </p:txBody>
      </p:sp>
      <p:sp>
        <p:nvSpPr>
          <p:cNvPr id="20" name="el-1789657653241-17"/>
          <p:cNvSpPr txBox="1"/>
          <p:nvPr/>
        </p:nvSpPr>
        <p:spPr>
          <a:xfrm>
            <a:off x="8173531" y="408442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法规尚在完善、平台规则不一、判例持续出现——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合规成本在上升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，先行合规者反而获得信任优势。</a:t>
            </a:r>
            <a:endParaRPr/>
          </a:p>
        </p:txBody>
      </p:sp>
      <p:sp>
        <p:nvSpPr>
          <p:cNvPr id="21" name="el-1789657653233-2"/>
          <p:cNvSpPr txBox="1"/>
          <p:nvPr/>
        </p:nvSpPr>
        <p:spPr>
          <a:xfrm>
            <a:off x="685629" y="5468180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关键认知：八成风险来自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使用侧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——也就是说，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八成风险可控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，这是本讲的立足点。</a:t>
            </a:r>
            <a:endParaRPr/>
          </a:p>
        </p:txBody>
      </p:sp>
      <p:sp>
        <p:nvSpPr>
          <p:cNvPr id="22" name="el-178965765323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23" name="el-1789657653234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4" name="el-178965765323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2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288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293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294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2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329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8" name="el-17896576532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事故数据：三个切面</a:t>
            </a:r>
            <a:endParaRPr/>
          </a:p>
        </p:txBody>
      </p:sp>
      <p:sp>
        <p:nvSpPr>
          <p:cNvPr id="9" name="el-1789657653290-10"/>
          <p:cNvSpPr txBox="1"/>
          <p:nvPr/>
        </p:nvSpPr>
        <p:spPr>
          <a:xfrm>
            <a:off x="685629" y="2527029"/>
            <a:ext cx="304533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AI相关投诉涉及事实错误</a:t>
            </a:r>
            <a:endParaRPr/>
          </a:p>
        </p:txBody>
      </p:sp>
      <p:sp>
        <p:nvSpPr>
          <p:cNvPr id="10" name="el-1789657653291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7成</a:t>
            </a:r>
            <a:endParaRPr/>
          </a:p>
        </p:txBody>
      </p:sp>
      <p:sp>
        <p:nvSpPr>
          <p:cNvPr id="11" name="el-1789657653290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旅游平台客诉抽样：AI生成内容引发的纠纷中，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约七成源于编造或过时信息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——幻觉是第一风险源。</a:t>
            </a:r>
            <a:endParaRPr/>
          </a:p>
        </p:txBody>
      </p:sp>
      <p:sp>
        <p:nvSpPr>
          <p:cNvPr id="12" name="el-1789657653295-14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重灾区</a:t>
            </a:r>
            <a:endParaRPr/>
          </a:p>
        </p:txBody>
      </p:sp>
      <p:sp>
        <p:nvSpPr>
          <p:cNvPr id="13" name="el-1789657653300-20"/>
          <p:cNvSpPr txBox="1"/>
          <p:nvPr/>
        </p:nvSpPr>
        <p:spPr>
          <a:xfrm>
            <a:off x="6075431" y="2047774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价格·时间·开放状态</a:t>
            </a:r>
            <a:endParaRPr/>
          </a:p>
        </p:txBody>
      </p:sp>
      <p:sp>
        <p:nvSpPr>
          <p:cNvPr id="14" name="el-1789657653299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门票价格、班次时刻、临时闭园——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三类信息错得最多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，恰恰是行程单的核心。</a:t>
            </a:r>
            <a:endParaRPr/>
          </a:p>
        </p:txBody>
      </p:sp>
      <p:sp>
        <p:nvSpPr>
          <p:cNvPr id="15" name="el-1789657653296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新增长</a:t>
            </a:r>
            <a:endParaRPr/>
          </a:p>
        </p:txBody>
      </p:sp>
      <p:sp>
        <p:nvSpPr>
          <p:cNvPr id="16" name="el-1789657653300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版权与肖像纠纷</a:t>
            </a:r>
            <a:endParaRPr/>
          </a:p>
        </p:txBody>
      </p:sp>
      <p:sp>
        <p:nvSpPr>
          <p:cNvPr id="17" name="el-1789657653299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AI生成图涉及真人肖像、知名IP的争议快速上升——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商用素材成重灾区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653296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隐性区</a:t>
            </a:r>
            <a:endParaRPr/>
          </a:p>
        </p:txBody>
      </p:sp>
      <p:sp>
        <p:nvSpPr>
          <p:cNvPr id="19" name="el-1789657653301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数据泄露难察觉</a:t>
            </a:r>
            <a:endParaRPr/>
          </a:p>
        </p:txBody>
      </p:sp>
      <p:sp>
        <p:nvSpPr>
          <p:cNvPr id="20" name="el-1789657653300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上传客人名单、内部报价引发的泄露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不易即时发现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——发现时往往已造成损失。</a:t>
            </a:r>
            <a:endParaRPr/>
          </a:p>
        </p:txBody>
      </p:sp>
      <p:sp>
        <p:nvSpPr>
          <p:cNvPr id="21" name="el-178965765328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22" name="el-1789657653287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3" name="el-17896576532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38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38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38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3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338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7" name="el-178965765338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两类风险：看得见与看不见</a:t>
            </a:r>
            <a:endParaRPr/>
          </a:p>
        </p:txBody>
      </p:sp>
      <p:sp>
        <p:nvSpPr>
          <p:cNvPr id="8" name="el-1789657653387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显性风险</a:t>
            </a:r>
            <a:endParaRPr/>
          </a:p>
        </p:txBody>
      </p:sp>
      <p:sp>
        <p:nvSpPr>
          <p:cNvPr id="9" name="el-1789657653388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翻车能看见</a:t>
            </a:r>
            <a:endParaRPr/>
          </a:p>
        </p:txBody>
      </p:sp>
      <p:sp>
        <p:nvSpPr>
          <p:cNvPr id="10" name="el-178965765338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幻觉事实、照骗翻车、文化冒犯——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当场或短期内暴露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，损失直观（投诉、赔偿、口碑）。</a:t>
            </a:r>
            <a:endParaRPr/>
          </a:p>
        </p:txBody>
      </p:sp>
      <p:sp>
        <p:nvSpPr>
          <p:cNvPr id="11" name="el-1789657653388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隐性风险</a:t>
            </a:r>
            <a:endParaRPr/>
          </a:p>
        </p:txBody>
      </p:sp>
      <p:sp>
        <p:nvSpPr>
          <p:cNvPr id="12" name="el-1789657653388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泄露无警报</a:t>
            </a:r>
            <a:endParaRPr/>
          </a:p>
        </p:txBody>
      </p:sp>
      <p:sp>
        <p:nvSpPr>
          <p:cNvPr id="13" name="el-178965765338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数据外泄、版权埋雷、能力空心化——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长期累积后爆发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，损失更大且难以挽回（法律、竞争力）。</a:t>
            </a:r>
            <a:endParaRPr/>
          </a:p>
        </p:txBody>
      </p:sp>
      <p:sp>
        <p:nvSpPr>
          <p:cNvPr id="14" name="el-178965765338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管理策略不同：显性风险靠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核验流程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拦截，隐性风险靠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操作规范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预防——本章后半逐一给出工具。</a:t>
            </a:r>
            <a:endParaRPr/>
          </a:p>
        </p:txBody>
      </p:sp>
      <p:sp>
        <p:nvSpPr>
          <p:cNvPr id="15" name="el-178965765338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16" name="el-1789657653383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7" name="el-178965765338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45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465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465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465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465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3466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345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3458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653459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653460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653461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653461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653451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6534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65345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17" name="el-178965765345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四大挑战：一张防御地图</a:t>
            </a:r>
            <a:endParaRPr/>
          </a:p>
        </p:txBody>
      </p:sp>
      <p:sp>
        <p:nvSpPr>
          <p:cNvPr id="18" name="el-1789657653468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挑战①</a:t>
            </a:r>
            <a:endParaRPr/>
          </a:p>
        </p:txBody>
      </p:sp>
      <p:sp>
        <p:nvSpPr>
          <p:cNvPr id="19" name="el-1789657653468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</a:t>
            </a:r>
            <a:endParaRPr/>
          </a:p>
        </p:txBody>
      </p:sp>
      <p:sp>
        <p:nvSpPr>
          <p:cNvPr id="20" name="el-1789657653469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事实风险</a:t>
            </a:r>
            <a:endParaRPr/>
          </a:p>
        </p:txBody>
      </p:sp>
      <p:sp>
        <p:nvSpPr>
          <p:cNvPr id="21" name="el-1789657653466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编造景点、过时价格、虚构政策——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防御：核验五步法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02）。</a:t>
            </a:r>
            <a:endParaRPr/>
          </a:p>
        </p:txBody>
      </p:sp>
      <p:sp>
        <p:nvSpPr>
          <p:cNvPr id="22" name="el-1789657653469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挑战②</a:t>
            </a:r>
            <a:endParaRPr/>
          </a:p>
        </p:txBody>
      </p:sp>
      <p:sp>
        <p:nvSpPr>
          <p:cNvPr id="23" name="el-1789657653469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隐私</a:t>
            </a:r>
            <a:endParaRPr/>
          </a:p>
        </p:txBody>
      </p:sp>
      <p:sp>
        <p:nvSpPr>
          <p:cNvPr id="24" name="el-1789657653469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数据风险</a:t>
            </a:r>
            <a:endParaRPr/>
          </a:p>
        </p:txBody>
      </p:sp>
      <p:sp>
        <p:nvSpPr>
          <p:cNvPr id="25" name="el-1789657653467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客人信息、商业机密误入输入框——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防御：脱敏四法+分级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03）。</a:t>
            </a:r>
            <a:endParaRPr/>
          </a:p>
        </p:txBody>
      </p:sp>
      <p:sp>
        <p:nvSpPr>
          <p:cNvPr id="26" name="el-1789657653470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挑战③</a:t>
            </a:r>
            <a:endParaRPr/>
          </a:p>
        </p:txBody>
      </p:sp>
      <p:sp>
        <p:nvSpPr>
          <p:cNvPr id="27" name="el-178965765347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</a:t>
            </a:r>
            <a:endParaRPr/>
          </a:p>
        </p:txBody>
      </p:sp>
      <p:sp>
        <p:nvSpPr>
          <p:cNvPr id="28" name="el-1789657653470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法律风险</a:t>
            </a:r>
            <a:endParaRPr/>
          </a:p>
        </p:txBody>
      </p:sp>
      <p:sp>
        <p:nvSpPr>
          <p:cNvPr id="29" name="el-1789657653467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AI生成物权属模糊、素材侵权——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防御：素材规范+标识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（PART 04）。</a:t>
            </a:r>
            <a:endParaRPr/>
          </a:p>
        </p:txBody>
      </p:sp>
      <p:sp>
        <p:nvSpPr>
          <p:cNvPr id="30" name="el-1789657653470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挑战④</a:t>
            </a:r>
            <a:endParaRPr/>
          </a:p>
        </p:txBody>
      </p:sp>
      <p:sp>
        <p:nvSpPr>
          <p:cNvPr id="31" name="el-1789657653470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依赖</a:t>
            </a:r>
            <a:endParaRPr/>
          </a:p>
        </p:txBody>
      </p:sp>
      <p:sp>
        <p:nvSpPr>
          <p:cNvPr id="32" name="el-178965765347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能力风险</a:t>
            </a:r>
            <a:endParaRPr/>
          </a:p>
        </p:txBody>
      </p:sp>
      <p:sp>
        <p:nvSpPr>
          <p:cNvPr id="33" name="el-1789657653468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思考外包、判断力退化——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防御：无AI时段+输出习惯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（模块二P01已讲）。</a:t>
            </a:r>
            <a:endParaRPr/>
          </a:p>
        </p:txBody>
      </p:sp>
      <p:sp>
        <p:nvSpPr>
          <p:cNvPr id="34" name="el-178965765347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总纲</a:t>
            </a:r>
            <a:endParaRPr/>
          </a:p>
        </p:txBody>
      </p:sp>
      <p:sp>
        <p:nvSpPr>
          <p:cNvPr id="35" name="el-1789657653471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权责</a:t>
            </a:r>
            <a:endParaRPr/>
          </a:p>
        </p:txBody>
      </p:sp>
      <p:sp>
        <p:nvSpPr>
          <p:cNvPr id="36" name="el-1789657653471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责任意识</a:t>
            </a:r>
            <a:endParaRPr/>
          </a:p>
        </p:txBody>
      </p:sp>
      <p:sp>
        <p:nvSpPr>
          <p:cNvPr id="37" name="el-1789657653468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"AI说的"不是免责理由——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发布者对内容负全责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，这是所有防御的地基。</a:t>
            </a:r>
            <a:endParaRPr/>
          </a:p>
        </p:txBody>
      </p:sp>
      <p:sp>
        <p:nvSpPr>
          <p:cNvPr id="38" name="el-1789657653450-2"/>
          <p:cNvSpPr txBox="1"/>
          <p:nvPr/>
        </p:nvSpPr>
        <p:spPr>
          <a:xfrm>
            <a:off x="685629" y="5192024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四大挑战对应四套工具——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本讲按"识别风险→给出工具→实战演练"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逐一展开。</a:t>
            </a:r>
            <a:endParaRPr/>
          </a:p>
        </p:txBody>
      </p:sp>
      <p:sp>
        <p:nvSpPr>
          <p:cNvPr id="39" name="el-178965765345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40" name="el-1789657653451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41" name="el-178965765345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4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489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489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486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4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34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8" name="el-17896576534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风险分级：三档应对策略</a:t>
            </a:r>
            <a:endParaRPr/>
          </a:p>
        </p:txBody>
      </p:sp>
      <p:sp>
        <p:nvSpPr>
          <p:cNvPr id="9" name="el-1789657653490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低风险 · 内部草稿</a:t>
            </a:r>
            <a:endParaRPr/>
          </a:p>
        </p:txBody>
      </p:sp>
      <p:sp>
        <p:nvSpPr>
          <p:cNvPr id="10" name="el-1789657653491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大胆用</a:t>
            </a:r>
            <a:endParaRPr/>
          </a:p>
        </p:txBody>
      </p:sp>
      <p:sp>
        <p:nvSpPr>
          <p:cNvPr id="11" name="el-1789657653491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几乎零成本</a:t>
            </a:r>
            <a:endParaRPr/>
          </a:p>
        </p:txBody>
      </p:sp>
      <p:sp>
        <p:nvSpPr>
          <p:cNvPr id="12" name="el-1789657653491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中风险 · 对外内容</a:t>
            </a:r>
            <a:endParaRPr/>
          </a:p>
        </p:txBody>
      </p:sp>
      <p:sp>
        <p:nvSpPr>
          <p:cNvPr id="13" name="el-1789657653491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过流程</a:t>
            </a:r>
            <a:endParaRPr/>
          </a:p>
        </p:txBody>
      </p:sp>
      <p:sp>
        <p:nvSpPr>
          <p:cNvPr id="14" name="el-1789657653491-18"/>
          <p:cNvSpPr txBox="1"/>
          <p:nvPr/>
        </p:nvSpPr>
        <p:spPr>
          <a:xfrm>
            <a:off x="4455395" y="2807798"/>
            <a:ext cx="330654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核验+标识</a:t>
            </a:r>
            <a:endParaRPr/>
          </a:p>
        </p:txBody>
      </p:sp>
      <p:sp>
        <p:nvSpPr>
          <p:cNvPr id="15" name="el-1789657653492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高风险 · 合同承诺</a:t>
            </a:r>
            <a:endParaRPr/>
          </a:p>
        </p:txBody>
      </p:sp>
      <p:sp>
        <p:nvSpPr>
          <p:cNvPr id="16" name="el-1789657653492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人工兜底</a:t>
            </a:r>
            <a:endParaRPr/>
          </a:p>
        </p:txBody>
      </p:sp>
      <p:sp>
        <p:nvSpPr>
          <p:cNvPr id="17" name="el-1789657653492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零容忍</a:t>
            </a:r>
            <a:endParaRPr/>
          </a:p>
        </p:txBody>
      </p:sp>
      <p:sp>
        <p:nvSpPr>
          <p:cNvPr id="18" name="el-1789657653488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分级原则</a:t>
            </a:r>
            <a:endParaRPr/>
          </a:p>
        </p:txBody>
      </p:sp>
      <p:sp>
        <p:nvSpPr>
          <p:cNvPr id="19" name="el-1789657653488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按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"错了损失多大"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定级别——读者越多、承诺越硬，把关越严；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一把尺子量所有内容，要么过度要么不足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576534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风险图谱</a:t>
            </a:r>
            <a:endParaRPr/>
          </a:p>
        </p:txBody>
      </p:sp>
      <p:sp>
        <p:nvSpPr>
          <p:cNvPr id="21" name="el-178965765348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2" name="el-1789657653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3" name="el-1789657653497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3497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3497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653498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653498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653498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653499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653499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653499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653495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自己看的笔记初稿</a:t>
            </a:r>
            <a:endParaRPr/>
          </a:p>
        </p:txBody>
      </p:sp>
      <p:sp>
        <p:nvSpPr>
          <p:cNvPr id="33" name="el-1789657653495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内部头脑风暴</a:t>
            </a:r>
            <a:endParaRPr/>
          </a:p>
        </p:txBody>
      </p:sp>
      <p:sp>
        <p:nvSpPr>
          <p:cNvPr id="34" name="el-1789657653495-24"/>
          <p:cNvSpPr txBox="1"/>
          <p:nvPr/>
        </p:nvSpPr>
        <p:spPr>
          <a:xfrm>
            <a:off x="857036" y="3921944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非正式练习——错了改就行</a:t>
            </a:r>
            <a:endParaRPr/>
          </a:p>
        </p:txBody>
      </p:sp>
      <p:sp>
        <p:nvSpPr>
          <p:cNvPr id="35" name="el-1789657653496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公众号推文、宣传物料</a:t>
            </a:r>
            <a:endParaRPr/>
          </a:p>
        </p:txBody>
      </p:sp>
      <p:sp>
        <p:nvSpPr>
          <p:cNvPr id="36" name="el-1789657653496-26"/>
          <p:cNvSpPr txBox="1"/>
          <p:nvPr/>
        </p:nvSpPr>
        <p:spPr>
          <a:xfrm>
            <a:off x="4626802" y="3560085"/>
            <a:ext cx="31642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事实核验+脱敏检查</a:t>
            </a:r>
            <a:endParaRPr/>
          </a:p>
        </p:txBody>
      </p:sp>
      <p:sp>
        <p:nvSpPr>
          <p:cNvPr id="37" name="el-1789657653496-27"/>
          <p:cNvSpPr txBox="1"/>
          <p:nvPr/>
        </p:nvSpPr>
        <p:spPr>
          <a:xfrm>
            <a:off x="4626802" y="3921944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AI辅助标识——三分钟流程</a:t>
            </a:r>
            <a:endParaRPr/>
          </a:p>
        </p:txBody>
      </p:sp>
      <p:sp>
        <p:nvSpPr>
          <p:cNvPr id="38" name="el-1789657653496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合同条款、报价单</a:t>
            </a:r>
            <a:endParaRPr/>
          </a:p>
        </p:txBody>
      </p:sp>
      <p:sp>
        <p:nvSpPr>
          <p:cNvPr id="39" name="el-1789657653496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政策引用、安全承诺</a:t>
            </a:r>
            <a:endParaRPr/>
          </a:p>
        </p:txBody>
      </p:sp>
      <p:sp>
        <p:nvSpPr>
          <p:cNvPr id="40" name="el-1789657653496-30"/>
          <p:cNvSpPr txBox="1"/>
          <p:nvPr/>
        </p:nvSpPr>
        <p:spPr>
          <a:xfrm>
            <a:off x="8082471" y="3921944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AI只做草稿，逐字人工审定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53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53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53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53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5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3530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576535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风险图谱：四问四答</a:t>
            </a:r>
            <a:endParaRPr/>
          </a:p>
        </p:txBody>
      </p:sp>
      <p:sp>
        <p:nvSpPr>
          <p:cNvPr id="9" name="el-178965765353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653537-19"/>
          <p:cNvSpPr txBox="1"/>
          <p:nvPr/>
        </p:nvSpPr>
        <p:spPr>
          <a:xfrm>
            <a:off x="1618845" y="1698413"/>
            <a:ext cx="88453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应用挑战分几类？</a:t>
            </a:r>
            <a:endParaRPr/>
          </a:p>
        </p:txBody>
      </p:sp>
      <p:sp>
        <p:nvSpPr>
          <p:cNvPr id="11" name="el-1789657653536-15"/>
          <p:cNvSpPr txBox="1"/>
          <p:nvPr/>
        </p:nvSpPr>
        <p:spPr>
          <a:xfrm>
            <a:off x="1618845" y="2117408"/>
            <a:ext cx="917766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技术侧（幻觉/黑箱/时效）、使用侧（隐私/版权/依赖）、环境侧（法规完善中）——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八成风险在使用侧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65353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653538-20"/>
          <p:cNvSpPr txBox="1"/>
          <p:nvPr/>
        </p:nvSpPr>
        <p:spPr>
          <a:xfrm>
            <a:off x="1618845" y="2812559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显性与隐性风险区别？</a:t>
            </a:r>
            <a:endParaRPr/>
          </a:p>
        </p:txBody>
      </p:sp>
      <p:sp>
        <p:nvSpPr>
          <p:cNvPr id="14" name="el-1789657653536-16"/>
          <p:cNvSpPr txBox="1"/>
          <p:nvPr/>
        </p:nvSpPr>
        <p:spPr>
          <a:xfrm>
            <a:off x="1618845" y="3231554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显性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当场暴露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靠流程拦截；隐性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累积爆发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靠规范预防——后者损失更大更难挽回。</a:t>
            </a:r>
            <a:endParaRPr/>
          </a:p>
        </p:txBody>
      </p:sp>
      <p:sp>
        <p:nvSpPr>
          <p:cNvPr id="15" name="el-1789657653533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653538-21"/>
          <p:cNvSpPr txBox="1"/>
          <p:nvPr/>
        </p:nvSpPr>
        <p:spPr>
          <a:xfrm>
            <a:off x="1618845" y="3926706"/>
            <a:ext cx="711815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四大挑战是哪些？</a:t>
            </a:r>
            <a:endParaRPr/>
          </a:p>
        </p:txBody>
      </p:sp>
      <p:sp>
        <p:nvSpPr>
          <p:cNvPr id="17" name="el-1789657653537-17"/>
          <p:cNvSpPr txBox="1"/>
          <p:nvPr/>
        </p:nvSpPr>
        <p:spPr>
          <a:xfrm>
            <a:off x="1618845" y="4345701"/>
            <a:ext cx="73895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幻觉（事实）·隐私（数据）·版权（法律）·依赖（能力）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——各配一套防御工具。</a:t>
            </a:r>
            <a:endParaRPr/>
          </a:p>
        </p:txBody>
      </p:sp>
      <p:sp>
        <p:nvSpPr>
          <p:cNvPr id="18" name="el-1789657653533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653538-22"/>
          <p:cNvSpPr txBox="1"/>
          <p:nvPr/>
        </p:nvSpPr>
        <p:spPr>
          <a:xfrm>
            <a:off x="1618845" y="5040852"/>
            <a:ext cx="667148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风险分级的标准？</a:t>
            </a:r>
            <a:endParaRPr/>
          </a:p>
        </p:txBody>
      </p:sp>
      <p:sp>
        <p:nvSpPr>
          <p:cNvPr id="20" name="el-1789657653537-18"/>
          <p:cNvSpPr txBox="1"/>
          <p:nvPr/>
        </p:nvSpPr>
        <p:spPr>
          <a:xfrm>
            <a:off x="1618845" y="5459847"/>
            <a:ext cx="67600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"错了损失多大"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：内部草稿大胆用、对外内容过流程、合同承诺人工兜底。</a:t>
            </a:r>
            <a:endParaRPr/>
          </a:p>
        </p:txBody>
      </p:sp>
      <p:sp>
        <p:nvSpPr>
          <p:cNvPr id="21" name="el-178965765352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57653528-4"/>
          <p:cNvSpPr txBox="1"/>
          <p:nvPr/>
        </p:nvSpPr>
        <p:spPr>
          <a:xfrm>
            <a:off x="5000565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3" name="el-1789657653528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3685-2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65364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64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364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57653643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5765364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幻觉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防御</a:t>
            </a:r>
            <a:endParaRPr/>
          </a:p>
        </p:txBody>
      </p:sp>
      <p:sp>
        <p:nvSpPr>
          <p:cNvPr id="8" name="el-178965765364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HALLUCINATION DEFENSE</a:t>
            </a:r>
            <a:endParaRPr/>
          </a:p>
        </p:txBody>
      </p:sp>
      <p:sp>
        <p:nvSpPr>
          <p:cNvPr id="9" name="el-178965765364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三副面孔</a:t>
            </a:r>
            <a:endParaRPr/>
          </a:p>
        </p:txBody>
      </p:sp>
      <p:sp>
        <p:nvSpPr>
          <p:cNvPr id="10" name="el-178965765364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高发场景</a:t>
            </a:r>
            <a:endParaRPr/>
          </a:p>
        </p:txBody>
      </p:sp>
      <p:sp>
        <p:nvSpPr>
          <p:cNvPr id="11" name="el-178965765364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核验五步</a:t>
            </a:r>
            <a:endParaRPr/>
          </a:p>
        </p:txBody>
      </p:sp>
      <p:sp>
        <p:nvSpPr>
          <p:cNvPr id="12" name="el-178965765364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三道防线</a:t>
            </a:r>
            <a:endParaRPr/>
          </a:p>
        </p:txBody>
      </p:sp>
      <p:sp>
        <p:nvSpPr>
          <p:cNvPr id="13" name="el-178965765364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项目四</a:t>
            </a:r>
            <a:endParaRPr/>
          </a:p>
        </p:txBody>
      </p:sp>
      <p:sp>
        <p:nvSpPr>
          <p:cNvPr id="14" name="el-178965765364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6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668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668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3665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6536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366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8" name="el-178965765366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幻觉的三副面孔</a:t>
            </a:r>
            <a:endParaRPr/>
          </a:p>
        </p:txBody>
      </p:sp>
      <p:sp>
        <p:nvSpPr>
          <p:cNvPr id="9" name="el-1789657653670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面孔一</a:t>
            </a:r>
            <a:endParaRPr/>
          </a:p>
        </p:txBody>
      </p:sp>
      <p:sp>
        <p:nvSpPr>
          <p:cNvPr id="10" name="el-1789657653676-21"/>
          <p:cNvSpPr txBox="1"/>
          <p:nvPr/>
        </p:nvSpPr>
        <p:spPr>
          <a:xfrm>
            <a:off x="2228293" y="1719839"/>
            <a:ext cx="7400979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无中生有</a:t>
            </a:r>
            <a:endParaRPr/>
          </a:p>
        </p:txBody>
      </p:sp>
      <p:sp>
        <p:nvSpPr>
          <p:cNvPr id="11" name="el-1789657653675-18"/>
          <p:cNvSpPr txBox="1"/>
          <p:nvPr/>
        </p:nvSpPr>
        <p:spPr>
          <a:xfrm>
            <a:off x="2228293" y="2148357"/>
            <a:ext cx="76047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编造不存在的景点、餐厅、航线——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名词是真的、组合是假的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："云栖坞古村"式虚构。</a:t>
            </a:r>
            <a:endParaRPr/>
          </a:p>
        </p:txBody>
      </p:sp>
      <p:sp>
        <p:nvSpPr>
          <p:cNvPr id="12" name="el-1789657653670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面孔二</a:t>
            </a:r>
            <a:endParaRPr/>
          </a:p>
        </p:txBody>
      </p:sp>
      <p:sp>
        <p:nvSpPr>
          <p:cNvPr id="13" name="el-1789657653676-22"/>
          <p:cNvSpPr txBox="1"/>
          <p:nvPr/>
        </p:nvSpPr>
        <p:spPr>
          <a:xfrm>
            <a:off x="2228293" y="2881598"/>
            <a:ext cx="822290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张冠李戴</a:t>
            </a:r>
            <a:endParaRPr/>
          </a:p>
        </p:txBody>
      </p:sp>
      <p:sp>
        <p:nvSpPr>
          <p:cNvPr id="14" name="el-1789657653675-19"/>
          <p:cNvSpPr txBox="1"/>
          <p:nvPr/>
        </p:nvSpPr>
        <p:spPr>
          <a:xfrm>
            <a:off x="2228293" y="3310116"/>
            <a:ext cx="842668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把A景区的政策安到B头上、历史年代错配——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元素都真实、关系是错的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，比无中生有更难识别。</a:t>
            </a:r>
            <a:endParaRPr/>
          </a:p>
        </p:txBody>
      </p:sp>
      <p:sp>
        <p:nvSpPr>
          <p:cNvPr id="15" name="el-1789657653670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面孔三</a:t>
            </a:r>
            <a:endParaRPr/>
          </a:p>
        </p:txBody>
      </p:sp>
      <p:sp>
        <p:nvSpPr>
          <p:cNvPr id="16" name="el-1789657653676-23"/>
          <p:cNvSpPr txBox="1"/>
          <p:nvPr/>
        </p:nvSpPr>
        <p:spPr>
          <a:xfrm>
            <a:off x="2228293" y="4043358"/>
            <a:ext cx="836276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过期作废</a:t>
            </a:r>
            <a:endParaRPr/>
          </a:p>
        </p:txBody>
      </p:sp>
      <p:sp>
        <p:nvSpPr>
          <p:cNvPr id="17" name="el-1789657653675-20"/>
          <p:cNvSpPr txBox="1"/>
          <p:nvPr/>
        </p:nvSpPr>
        <p:spPr>
          <a:xfrm>
            <a:off x="2228293" y="4471876"/>
            <a:ext cx="84446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用训练截止前的旧信息答新问题——价格调了、线路停了、政策改了，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答案曾经正确，现在有害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653667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识别要领</a:t>
            </a:r>
            <a:endParaRPr/>
          </a:p>
        </p:txBody>
      </p:sp>
      <p:sp>
        <p:nvSpPr>
          <p:cNvPr id="19" name="el-1789657653671-15"/>
          <p:cNvSpPr txBox="1"/>
          <p:nvPr/>
        </p:nvSpPr>
        <p:spPr>
          <a:xfrm>
            <a:off x="22360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冷门信息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无中生有高发</a:t>
            </a:r>
            <a:endParaRPr/>
          </a:p>
        </p:txBody>
      </p:sp>
      <p:sp>
        <p:nvSpPr>
          <p:cNvPr id="20" name="el-1789657653671-16"/>
          <p:cNvSpPr txBox="1"/>
          <p:nvPr/>
        </p:nvSpPr>
        <p:spPr>
          <a:xfrm>
            <a:off x="465046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多元素关联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张冠李戴高发</a:t>
            </a:r>
            <a:endParaRPr/>
          </a:p>
        </p:txBody>
      </p:sp>
      <p:sp>
        <p:nvSpPr>
          <p:cNvPr id="21" name="el-1789657653672-17"/>
          <p:cNvSpPr txBox="1"/>
          <p:nvPr/>
        </p:nvSpPr>
        <p:spPr>
          <a:xfrm>
            <a:off x="724582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时效信息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过期作废高发</a:t>
            </a:r>
            <a:endParaRPr/>
          </a:p>
        </p:txBody>
      </p:sp>
      <p:sp>
        <p:nvSpPr>
          <p:cNvPr id="22" name="el-17896576536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23" name="el-178965765366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4" name="el-17896576536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69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3703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36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3700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6" name="el-178965765369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高发场景：哪里错得最多</a:t>
            </a:r>
            <a:endParaRPr/>
          </a:p>
        </p:txBody>
      </p:sp>
      <p:sp>
        <p:nvSpPr>
          <p:cNvPr id="7" name="el-1789657653701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高危三区</a:t>
            </a:r>
            <a:endParaRPr/>
          </a:p>
        </p:txBody>
      </p:sp>
      <p:sp>
        <p:nvSpPr>
          <p:cNvPr id="8" name="el-1789657653699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价格类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（门票/房费/团费）、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时刻类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（班次/开闭园/演出）、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状态类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（维修中/停业/需预约）——行程单的顶梁柱，恰是幻觉最爱。</a:t>
            </a:r>
            <a:endParaRPr/>
          </a:p>
        </p:txBody>
      </p:sp>
      <p:sp>
        <p:nvSpPr>
          <p:cNvPr id="9" name="el-1789657653701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中危区</a:t>
            </a:r>
            <a:endParaRPr/>
          </a:p>
        </p:txBody>
      </p:sp>
      <p:sp>
        <p:nvSpPr>
          <p:cNvPr id="10" name="el-1789657653699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历史沿革、民俗解释、地理数据——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大方向对、细节存疑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；写进讲解词前要对照权威资料。</a:t>
            </a:r>
            <a:endParaRPr/>
          </a:p>
        </p:txBody>
      </p:sp>
      <p:sp>
        <p:nvSpPr>
          <p:cNvPr id="11" name="el-1789657653701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低危区</a:t>
            </a:r>
            <a:endParaRPr/>
          </a:p>
        </p:txBody>
      </p:sp>
      <p:sp>
        <p:nvSpPr>
          <p:cNvPr id="12" name="el-178965765370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文案润色、结构建议、创意发散——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不涉及事实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，幻觉无从谈起，放心用。</a:t>
            </a:r>
            <a:endParaRPr/>
          </a:p>
        </p:txBody>
      </p:sp>
      <p:sp>
        <p:nvSpPr>
          <p:cNvPr id="13" name="el-1789657653704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一句话判断</a:t>
            </a:r>
            <a:endParaRPr/>
          </a:p>
        </p:txBody>
      </p:sp>
      <p:sp>
        <p:nvSpPr>
          <p:cNvPr id="14" name="el-1789657653705-17"/>
          <p:cNvSpPr txBox="1"/>
          <p:nvPr/>
        </p:nvSpPr>
        <p:spPr>
          <a:xfrm>
            <a:off x="7675231" y="2913737"/>
            <a:ext cx="182033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这条信息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会不会变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？</a:t>
            </a:r>
            <a:endParaRPr/>
          </a:p>
        </p:txBody>
      </p:sp>
      <p:sp>
        <p:nvSpPr>
          <p:cNvPr id="15" name="el-1789657653705-18"/>
          <p:cNvSpPr txBox="1"/>
          <p:nvPr/>
        </p:nvSpPr>
        <p:spPr>
          <a:xfrm>
            <a:off x="7675231" y="3257444"/>
            <a:ext cx="231196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会变（价格/时间）→必核</a:t>
            </a:r>
            <a:endParaRPr/>
          </a:p>
        </p:txBody>
      </p:sp>
      <p:sp>
        <p:nvSpPr>
          <p:cNvPr id="16" name="el-1789657653705-19"/>
          <p:cNvSpPr txBox="1"/>
          <p:nvPr/>
        </p:nvSpPr>
        <p:spPr>
          <a:xfrm>
            <a:off x="7675231" y="3601151"/>
            <a:ext cx="257307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不易变但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易错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（史实）→抽查</a:t>
            </a:r>
            <a:endParaRPr/>
          </a:p>
        </p:txBody>
      </p:sp>
      <p:sp>
        <p:nvSpPr>
          <p:cNvPr id="17" name="el-1789657653705-20"/>
          <p:cNvSpPr txBox="1"/>
          <p:nvPr/>
        </p:nvSpPr>
        <p:spPr>
          <a:xfrm>
            <a:off x="7675231" y="3944858"/>
            <a:ext cx="19306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纯观点创意 →放心用</a:t>
            </a:r>
            <a:endParaRPr/>
          </a:p>
        </p:txBody>
      </p:sp>
      <p:sp>
        <p:nvSpPr>
          <p:cNvPr id="18" name="el-1789657653700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规律：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越"硬"的信息越要核，越"软"的内容越自由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——把核验力气花在刀刃上。</a:t>
            </a:r>
            <a:endParaRPr/>
          </a:p>
        </p:txBody>
      </p:sp>
      <p:sp>
        <p:nvSpPr>
          <p:cNvPr id="19" name="el-178965765369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20" name="el-178965765369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36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85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863-16"/>
          <p:cNvCxnSpPr/>
          <p:nvPr/>
        </p:nvCxnSpPr>
        <p:spPr>
          <a:xfrm>
            <a:off x="685629" y="1895412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864-17"/>
          <p:cNvCxnSpPr/>
          <p:nvPr/>
        </p:nvCxnSpPr>
        <p:spPr>
          <a:xfrm>
            <a:off x="2884758" y="1895412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864-18"/>
          <p:cNvCxnSpPr/>
          <p:nvPr/>
        </p:nvCxnSpPr>
        <p:spPr>
          <a:xfrm>
            <a:off x="4855494" y="1895412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864-19"/>
          <p:cNvCxnSpPr/>
          <p:nvPr/>
        </p:nvCxnSpPr>
        <p:spPr>
          <a:xfrm>
            <a:off x="7287333" y="1895412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3864-20"/>
          <p:cNvCxnSpPr/>
          <p:nvPr/>
        </p:nvCxnSpPr>
        <p:spPr>
          <a:xfrm>
            <a:off x="9719172" y="1895412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3855-8"/>
          <p:cNvCxnSpPr/>
          <p:nvPr/>
        </p:nvCxnSpPr>
        <p:spPr>
          <a:xfrm>
            <a:off x="685629" y="4720208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3858-11"/>
          <p:cNvSpPr/>
          <p:nvPr/>
        </p:nvSpPr>
        <p:spPr>
          <a:xfrm>
            <a:off x="685629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653858-12"/>
          <p:cNvSpPr/>
          <p:nvPr/>
        </p:nvSpPr>
        <p:spPr>
          <a:xfrm>
            <a:off x="3361484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653859-13"/>
          <p:cNvSpPr/>
          <p:nvPr/>
        </p:nvSpPr>
        <p:spPr>
          <a:xfrm>
            <a:off x="6037340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653860-14"/>
          <p:cNvSpPr/>
          <p:nvPr/>
        </p:nvSpPr>
        <p:spPr>
          <a:xfrm>
            <a:off x="8713196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653860-15"/>
          <p:cNvSpPr/>
          <p:nvPr/>
        </p:nvSpPr>
        <p:spPr>
          <a:xfrm>
            <a:off x="11389052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653853-4"/>
          <p:cNvCxnSpPr/>
          <p:nvPr/>
        </p:nvCxnSpPr>
        <p:spPr>
          <a:xfrm>
            <a:off x="685629" y="510587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65385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65385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17" name="el-178965765385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核验五步法：把住事实关</a:t>
            </a:r>
            <a:endParaRPr/>
          </a:p>
        </p:txBody>
      </p:sp>
      <p:sp>
        <p:nvSpPr>
          <p:cNvPr id="18" name="el-1789657653867-26"/>
          <p:cNvSpPr txBox="1"/>
          <p:nvPr/>
        </p:nvSpPr>
        <p:spPr>
          <a:xfrm>
            <a:off x="685629" y="2066819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57653867-27"/>
          <p:cNvSpPr txBox="1"/>
          <p:nvPr/>
        </p:nvSpPr>
        <p:spPr>
          <a:xfrm>
            <a:off x="685629" y="2352498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圈出来</a:t>
            </a:r>
            <a:endParaRPr/>
          </a:p>
        </p:txBody>
      </p:sp>
      <p:sp>
        <p:nvSpPr>
          <p:cNvPr id="20" name="el-1789657653867-28"/>
          <p:cNvSpPr txBox="1"/>
          <p:nvPr/>
        </p:nvSpPr>
        <p:spPr>
          <a:xfrm>
            <a:off x="685629" y="2706620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标记事实点</a:t>
            </a:r>
            <a:endParaRPr/>
          </a:p>
        </p:txBody>
      </p:sp>
      <p:sp>
        <p:nvSpPr>
          <p:cNvPr id="21" name="el-1789657653865-21"/>
          <p:cNvSpPr txBox="1"/>
          <p:nvPr/>
        </p:nvSpPr>
        <p:spPr>
          <a:xfrm>
            <a:off x="685629" y="3058957"/>
            <a:ext cx="1742044" cy="1327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把AI产出中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所有可证伪的信息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圈出来：名称、价格、时间、数字、政策——先知道要核什么。</a:t>
            </a:r>
            <a:endParaRPr/>
          </a:p>
        </p:txBody>
      </p:sp>
      <p:sp>
        <p:nvSpPr>
          <p:cNvPr id="22" name="el-1789657653867-29"/>
          <p:cNvSpPr txBox="1"/>
          <p:nvPr/>
        </p:nvSpPr>
        <p:spPr>
          <a:xfrm>
            <a:off x="2884758" y="2066819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57653867-30"/>
          <p:cNvSpPr txBox="1"/>
          <p:nvPr/>
        </p:nvSpPr>
        <p:spPr>
          <a:xfrm>
            <a:off x="2884758" y="2352498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分主次</a:t>
            </a:r>
            <a:endParaRPr/>
          </a:p>
        </p:txBody>
      </p:sp>
      <p:sp>
        <p:nvSpPr>
          <p:cNvPr id="24" name="el-1789657653868-31"/>
          <p:cNvSpPr txBox="1"/>
          <p:nvPr/>
        </p:nvSpPr>
        <p:spPr>
          <a:xfrm>
            <a:off x="2884758" y="2706620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定核验级</a:t>
            </a:r>
            <a:endParaRPr/>
          </a:p>
        </p:txBody>
      </p:sp>
      <p:sp>
        <p:nvSpPr>
          <p:cNvPr id="25" name="el-1789657653865-22"/>
          <p:cNvSpPr txBox="1"/>
          <p:nvPr/>
        </p:nvSpPr>
        <p:spPr>
          <a:xfrm>
            <a:off x="2884758" y="3058957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影响行程成败的（班次/预约）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必核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；一般参考的抽查即可——精力有限，分级处理。</a:t>
            </a:r>
            <a:endParaRPr/>
          </a:p>
        </p:txBody>
      </p:sp>
      <p:sp>
        <p:nvSpPr>
          <p:cNvPr id="26" name="el-1789657653868-32"/>
          <p:cNvSpPr txBox="1"/>
          <p:nvPr/>
        </p:nvSpPr>
        <p:spPr>
          <a:xfrm>
            <a:off x="4855494" y="2066819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57653868-33"/>
          <p:cNvSpPr txBox="1"/>
          <p:nvPr/>
        </p:nvSpPr>
        <p:spPr>
          <a:xfrm>
            <a:off x="4855494" y="2352498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找源头</a:t>
            </a:r>
            <a:endParaRPr/>
          </a:p>
        </p:txBody>
      </p:sp>
      <p:sp>
        <p:nvSpPr>
          <p:cNvPr id="28" name="el-1789657653868-34"/>
          <p:cNvSpPr txBox="1"/>
          <p:nvPr/>
        </p:nvSpPr>
        <p:spPr>
          <a:xfrm>
            <a:off x="4855494" y="2706620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官方优先</a:t>
            </a:r>
            <a:endParaRPr/>
          </a:p>
        </p:txBody>
      </p:sp>
      <p:sp>
        <p:nvSpPr>
          <p:cNvPr id="29" name="el-1789657653866-23"/>
          <p:cNvSpPr txBox="1"/>
          <p:nvPr/>
        </p:nvSpPr>
        <p:spPr>
          <a:xfrm>
            <a:off x="4855494" y="3058957"/>
            <a:ext cx="2203296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核验顺序：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官方渠道（官网/官微/电话）→权威平台（地图/OTA）→实地确认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——转帖不算源头。</a:t>
            </a:r>
            <a:endParaRPr/>
          </a:p>
        </p:txBody>
      </p:sp>
      <p:sp>
        <p:nvSpPr>
          <p:cNvPr id="30" name="el-1789657653869-35"/>
          <p:cNvSpPr txBox="1"/>
          <p:nvPr/>
        </p:nvSpPr>
        <p:spPr>
          <a:xfrm>
            <a:off x="7287333" y="2066819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57653869-36"/>
          <p:cNvSpPr txBox="1"/>
          <p:nvPr/>
        </p:nvSpPr>
        <p:spPr>
          <a:xfrm>
            <a:off x="7287333" y="2352498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交叉验</a:t>
            </a:r>
            <a:endParaRPr/>
          </a:p>
        </p:txBody>
      </p:sp>
      <p:sp>
        <p:nvSpPr>
          <p:cNvPr id="32" name="el-1789657653869-37"/>
          <p:cNvSpPr txBox="1"/>
          <p:nvPr/>
        </p:nvSpPr>
        <p:spPr>
          <a:xfrm>
            <a:off x="7287333" y="2706620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双源确认</a:t>
            </a:r>
            <a:endParaRPr/>
          </a:p>
        </p:txBody>
      </p:sp>
      <p:sp>
        <p:nvSpPr>
          <p:cNvPr id="33" name="el-1789657653866-24"/>
          <p:cNvSpPr txBox="1"/>
          <p:nvPr/>
        </p:nvSpPr>
        <p:spPr>
          <a:xfrm>
            <a:off x="7287333" y="3058957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关键信息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至少两个独立来源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对上——单一来源再像真的也要存疑。</a:t>
            </a:r>
            <a:endParaRPr/>
          </a:p>
        </p:txBody>
      </p:sp>
      <p:sp>
        <p:nvSpPr>
          <p:cNvPr id="34" name="el-1789657653869-38"/>
          <p:cNvSpPr txBox="1"/>
          <p:nvPr/>
        </p:nvSpPr>
        <p:spPr>
          <a:xfrm>
            <a:off x="9719172" y="2066819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57653869-39"/>
          <p:cNvSpPr txBox="1"/>
          <p:nvPr/>
        </p:nvSpPr>
        <p:spPr>
          <a:xfrm>
            <a:off x="9719172" y="2352498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留痕迹</a:t>
            </a:r>
            <a:endParaRPr/>
          </a:p>
        </p:txBody>
      </p:sp>
      <p:sp>
        <p:nvSpPr>
          <p:cNvPr id="36" name="el-1789657653870-40"/>
          <p:cNvSpPr txBox="1"/>
          <p:nvPr/>
        </p:nvSpPr>
        <p:spPr>
          <a:xfrm>
            <a:off x="9719172" y="2706620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核验记录</a:t>
            </a:r>
            <a:endParaRPr/>
          </a:p>
        </p:txBody>
      </p:sp>
      <p:sp>
        <p:nvSpPr>
          <p:cNvPr id="37" name="el-1789657653866-25"/>
          <p:cNvSpPr txBox="1"/>
          <p:nvPr/>
        </p:nvSpPr>
        <p:spPr>
          <a:xfrm>
            <a:off x="9719172" y="3058957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核过的信息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记下来源与时间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——出问题时能快速定位、快速更正。</a:t>
            </a:r>
            <a:endParaRPr/>
          </a:p>
        </p:txBody>
      </p:sp>
      <p:sp>
        <p:nvSpPr>
          <p:cNvPr id="38" name="el-1789657653852-2"/>
          <p:cNvSpPr txBox="1"/>
          <p:nvPr/>
        </p:nvSpPr>
        <p:spPr>
          <a:xfrm>
            <a:off x="685629" y="5301087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五步不是形式主义——它把"凭感觉信AI"变成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"按流程放行"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，出错率从碰运气变成可控。</a:t>
            </a:r>
            <a:endParaRPr/>
          </a:p>
        </p:txBody>
      </p:sp>
      <p:sp>
        <p:nvSpPr>
          <p:cNvPr id="39" name="el-178965765385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40" name="el-1789657653853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41" name="el-178965765385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88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388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388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8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388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7" name="el-178965765388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快速核验 vs 深度核验</a:t>
            </a:r>
            <a:endParaRPr/>
          </a:p>
        </p:txBody>
      </p:sp>
      <p:sp>
        <p:nvSpPr>
          <p:cNvPr id="8" name="el-1789657653889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快速版</a:t>
            </a:r>
            <a:endParaRPr/>
          </a:p>
        </p:txBody>
      </p:sp>
      <p:sp>
        <p:nvSpPr>
          <p:cNvPr id="9" name="el-178965765388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两分钟</a:t>
            </a:r>
            <a:endParaRPr/>
          </a:p>
        </p:txBody>
      </p:sp>
      <p:sp>
        <p:nvSpPr>
          <p:cNvPr id="10" name="el-1789657653889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适用：日常内容、时效性强。动作：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地图定位（存在吗）+官方号翻一眼（营业吗）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——两步覆盖八成翻车点。</a:t>
            </a:r>
            <a:endParaRPr/>
          </a:p>
        </p:txBody>
      </p:sp>
      <p:sp>
        <p:nvSpPr>
          <p:cNvPr id="11" name="el-1789657653890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深度版</a:t>
            </a:r>
            <a:endParaRPr/>
          </a:p>
        </p:txBody>
      </p:sp>
      <p:sp>
        <p:nvSpPr>
          <p:cNvPr id="12" name="el-1789657653890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十五分钟</a:t>
            </a:r>
            <a:endParaRPr/>
          </a:p>
        </p:txBody>
      </p:sp>
      <p:sp>
        <p:nvSpPr>
          <p:cNvPr id="13" name="el-1789657653889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适用：合同引用、媒体报道、付费攻略。动作：五步全走+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双源交叉+记录留痕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——宁可慢，不可错。</a:t>
            </a:r>
            <a:endParaRPr/>
          </a:p>
        </p:txBody>
      </p:sp>
      <p:sp>
        <p:nvSpPr>
          <p:cNvPr id="14" name="el-1789657653884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选择标准：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错了损失多大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——发朋友圈用快速版，收粉丝钱的攻略必须深度版。</a:t>
            </a:r>
            <a:endParaRPr/>
          </a:p>
        </p:txBody>
      </p:sp>
      <p:sp>
        <p:nvSpPr>
          <p:cNvPr id="15" name="el-178965765388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16" name="el-1789657653884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7" name="el-178965765388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39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3904-10"/>
          <p:cNvSpPr/>
          <p:nvPr/>
        </p:nvSpPr>
        <p:spPr>
          <a:xfrm>
            <a:off x="685629" y="1507960"/>
            <a:ext cx="2329173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3911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3911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390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3901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38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390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10" name="el-17896576538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核验实战：一份行程单的放行</a:t>
            </a:r>
            <a:endParaRPr/>
          </a:p>
        </p:txBody>
      </p:sp>
      <p:sp>
        <p:nvSpPr>
          <p:cNvPr id="11" name="el-1789657653903-9"/>
          <p:cNvSpPr txBox="1"/>
          <p:nvPr/>
        </p:nvSpPr>
        <p:spPr>
          <a:xfrm>
            <a:off x="837990" y="1546051"/>
            <a:ext cx="26807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五步法走一遍</a:t>
            </a:r>
            <a:endParaRPr/>
          </a:p>
        </p:txBody>
      </p:sp>
      <p:sp>
        <p:nvSpPr>
          <p:cNvPr id="12" name="el-178965765390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任务：AI生成的"苏州两日亲子行程"，发出前核验</a:t>
            </a:r>
            <a:endParaRPr/>
          </a:p>
        </p:txBody>
      </p:sp>
      <p:sp>
        <p:nvSpPr>
          <p:cNvPr id="13" name="el-178965765390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圈出事实点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11处：4个场馆、3个班次、2项价格、2条政策</a:t>
            </a:r>
            <a:endParaRPr/>
          </a:p>
        </p:txBody>
      </p:sp>
      <p:sp>
        <p:nvSpPr>
          <p:cNvPr id="14" name="el-178965765390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9处无误；2处踩雷：博物馆需预约、游船冬季停运</a:t>
            </a:r>
            <a:endParaRPr/>
          </a:p>
        </p:txBody>
      </p:sp>
      <p:sp>
        <p:nvSpPr>
          <p:cNvPr id="15" name="el-1789657653913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效率</a:t>
            </a:r>
            <a:endParaRPr/>
          </a:p>
        </p:txBody>
      </p:sp>
      <p:sp>
        <p:nvSpPr>
          <p:cNvPr id="16" name="el-1789657653910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全程核验18分钟——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拦下两处硬伤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，避免了发布后逐条道歉的被动。</a:t>
            </a:r>
            <a:endParaRPr/>
          </a:p>
        </p:txBody>
      </p:sp>
      <p:sp>
        <p:nvSpPr>
          <p:cNvPr id="17" name="el-1789657653913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方法</a:t>
            </a:r>
            <a:endParaRPr/>
          </a:p>
        </p:txBody>
      </p:sp>
      <p:sp>
        <p:nvSpPr>
          <p:cNvPr id="18" name="el-1789657653911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两处雷都有共性：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时效类信息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。凡涉及预约、季节、临时政策，一律当期核验。</a:t>
            </a:r>
            <a:endParaRPr/>
          </a:p>
        </p:txBody>
      </p:sp>
      <p:sp>
        <p:nvSpPr>
          <p:cNvPr id="19" name="el-17896576539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20" name="el-178965765390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39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  <p:sp>
        <p:nvSpPr>
          <p:cNvPr id="22" name="el-1789657653912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653912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3913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390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踩雷一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：AI写"现场购票即可"——官方公众号明示"需提前一天预约"——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预约制信息必须查当期政策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390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踩雷二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：游船项目未标季节性——地图评论证实"11月至次年3月停运"——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季节性项目要问淡旺季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65391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修正发布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：两处更正后发出，行程单附"核验日期"——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给自己留了责任边界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，也给读者时效提示。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083-3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654079-30"/>
          <p:cNvGraphicFramePr/>
          <p:nvPr/>
        </p:nvGraphicFramePr>
        <p:xfrm>
          <a:off x="685629" y="1712697"/>
          <a:ext cx="10817695" cy="331387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3550895"/>
                <a:gridCol w="1809595"/>
                <a:gridCol w="3261943"/>
                <a:gridCol w="2195261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信息类型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危险度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核验渠道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核验强度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门票价格/优待政策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官方公众号/官网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当期必核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班次与运营时间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官方时刻表+电话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当期必核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预约/限流要求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官方预约平台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当期必核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小众点位推荐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地图定位+实地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双源确认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历史人文知识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权威出版物/馆方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抽查对照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文案/创意/结构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无需核验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放心使用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654081-33"/>
          <p:cNvCxnSpPr/>
          <p:nvPr/>
        </p:nvCxnSpPr>
        <p:spPr>
          <a:xfrm>
            <a:off x="685629" y="531700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0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4083-3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7" name="el-1789657654081-3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幻觉高危信息速查表</a:t>
            </a:r>
            <a:endParaRPr/>
          </a:p>
        </p:txBody>
      </p:sp>
      <p:sp>
        <p:nvSpPr>
          <p:cNvPr id="8" name="el-1789657654081-31"/>
          <p:cNvSpPr txBox="1"/>
          <p:nvPr/>
        </p:nvSpPr>
        <p:spPr>
          <a:xfrm>
            <a:off x="685629" y="547413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建议把这张表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打印贴在工位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——前三类是行程类内容的命门，核验强度最高。</a:t>
            </a:r>
            <a:endParaRPr/>
          </a:p>
        </p:txBody>
      </p:sp>
      <p:sp>
        <p:nvSpPr>
          <p:cNvPr id="9" name="el-1789657654082-3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10" name="el-1789657654082-3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1" name="el-1789657654082-3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09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099-11"/>
          <p:cNvCxnSpPr/>
          <p:nvPr/>
        </p:nvCxnSpPr>
        <p:spPr>
          <a:xfrm>
            <a:off x="4296189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099-12"/>
          <p:cNvCxnSpPr/>
          <p:nvPr/>
        </p:nvCxnSpPr>
        <p:spPr>
          <a:xfrm>
            <a:off x="7902137" y="1946299"/>
            <a:ext cx="914" cy="27895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096-6"/>
          <p:cNvCxnSpPr/>
          <p:nvPr/>
        </p:nvCxnSpPr>
        <p:spPr>
          <a:xfrm>
            <a:off x="685629" y="50262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0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409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8" name="el-17896576540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幻觉防御三道防线</a:t>
            </a:r>
            <a:endParaRPr/>
          </a:p>
        </p:txBody>
      </p:sp>
      <p:sp>
        <p:nvSpPr>
          <p:cNvPr id="9" name="el-1789657654102-16"/>
          <p:cNvSpPr txBox="1"/>
          <p:nvPr/>
        </p:nvSpPr>
        <p:spPr>
          <a:xfrm>
            <a:off x="685629" y="2022479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654102-17"/>
          <p:cNvSpPr txBox="1"/>
          <p:nvPr/>
        </p:nvSpPr>
        <p:spPr>
          <a:xfrm>
            <a:off x="685629" y="2536701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事前</a:t>
            </a:r>
            <a:endParaRPr/>
          </a:p>
        </p:txBody>
      </p:sp>
      <p:sp>
        <p:nvSpPr>
          <p:cNvPr id="11" name="el-1789657654103-18"/>
          <p:cNvSpPr txBox="1"/>
          <p:nvPr/>
        </p:nvSpPr>
        <p:spPr>
          <a:xfrm>
            <a:off x="685629" y="3041400"/>
            <a:ext cx="37680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PREVENT</a:t>
            </a:r>
            <a:endParaRPr/>
          </a:p>
        </p:txBody>
      </p:sp>
      <p:sp>
        <p:nvSpPr>
          <p:cNvPr id="12" name="el-1789657654103-19"/>
          <p:cNvSpPr txBox="1"/>
          <p:nvPr/>
        </p:nvSpPr>
        <p:spPr>
          <a:xfrm>
            <a:off x="685629" y="3384214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提示词设防</a:t>
            </a:r>
            <a:endParaRPr/>
          </a:p>
        </p:txBody>
      </p:sp>
      <p:sp>
        <p:nvSpPr>
          <p:cNvPr id="13" name="el-1789657654101-13"/>
          <p:cNvSpPr txBox="1"/>
          <p:nvPr/>
        </p:nvSpPr>
        <p:spPr>
          <a:xfrm>
            <a:off x="685629" y="3802168"/>
            <a:ext cx="3320121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提示词加约束：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"不确定的信息请标注；查不到就说查不到"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——从源头减少幻觉产出。</a:t>
            </a:r>
            <a:endParaRPr/>
          </a:p>
        </p:txBody>
      </p:sp>
      <p:sp>
        <p:nvSpPr>
          <p:cNvPr id="14" name="el-1789657654103-20"/>
          <p:cNvSpPr txBox="1"/>
          <p:nvPr/>
        </p:nvSpPr>
        <p:spPr>
          <a:xfrm>
            <a:off x="4586629" y="2022479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654103-21"/>
          <p:cNvSpPr txBox="1"/>
          <p:nvPr/>
        </p:nvSpPr>
        <p:spPr>
          <a:xfrm>
            <a:off x="4586629" y="2536701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事中</a:t>
            </a:r>
            <a:endParaRPr/>
          </a:p>
        </p:txBody>
      </p:sp>
      <p:sp>
        <p:nvSpPr>
          <p:cNvPr id="16" name="el-1789657654104-22"/>
          <p:cNvSpPr txBox="1"/>
          <p:nvPr/>
        </p:nvSpPr>
        <p:spPr>
          <a:xfrm>
            <a:off x="4586629" y="3041400"/>
            <a:ext cx="37099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VERIFY</a:t>
            </a:r>
            <a:endParaRPr/>
          </a:p>
        </p:txBody>
      </p:sp>
      <p:sp>
        <p:nvSpPr>
          <p:cNvPr id="17" name="el-1789657654104-23"/>
          <p:cNvSpPr txBox="1"/>
          <p:nvPr/>
        </p:nvSpPr>
        <p:spPr>
          <a:xfrm>
            <a:off x="4586629" y="3384214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五步核验</a:t>
            </a:r>
            <a:endParaRPr/>
          </a:p>
        </p:txBody>
      </p:sp>
      <p:sp>
        <p:nvSpPr>
          <p:cNvPr id="18" name="el-1789657654101-14"/>
          <p:cNvSpPr txBox="1"/>
          <p:nvPr/>
        </p:nvSpPr>
        <p:spPr>
          <a:xfrm>
            <a:off x="4586629" y="3802168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按核验五步过事实点——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圈出、分级、找源、交叉、留痕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，流程化拦截。</a:t>
            </a:r>
            <a:endParaRPr/>
          </a:p>
        </p:txBody>
      </p:sp>
      <p:sp>
        <p:nvSpPr>
          <p:cNvPr id="19" name="el-1789657654104-24"/>
          <p:cNvSpPr txBox="1"/>
          <p:nvPr/>
        </p:nvSpPr>
        <p:spPr>
          <a:xfrm>
            <a:off x="8192577" y="2022479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57654104-25"/>
          <p:cNvSpPr txBox="1"/>
          <p:nvPr/>
        </p:nvSpPr>
        <p:spPr>
          <a:xfrm>
            <a:off x="8192577" y="2536701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事后</a:t>
            </a:r>
            <a:endParaRPr/>
          </a:p>
        </p:txBody>
      </p:sp>
      <p:sp>
        <p:nvSpPr>
          <p:cNvPr id="21" name="el-1789657654104-26"/>
          <p:cNvSpPr txBox="1"/>
          <p:nvPr/>
        </p:nvSpPr>
        <p:spPr>
          <a:xfrm>
            <a:off x="8192577" y="3041400"/>
            <a:ext cx="37585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CORRECT</a:t>
            </a:r>
            <a:endParaRPr/>
          </a:p>
        </p:txBody>
      </p:sp>
      <p:sp>
        <p:nvSpPr>
          <p:cNvPr id="22" name="el-1789657654105-27"/>
          <p:cNvSpPr txBox="1"/>
          <p:nvPr/>
        </p:nvSpPr>
        <p:spPr>
          <a:xfrm>
            <a:off x="8192577" y="3384214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更正机制</a:t>
            </a:r>
            <a:endParaRPr/>
          </a:p>
        </p:txBody>
      </p:sp>
      <p:sp>
        <p:nvSpPr>
          <p:cNvPr id="23" name="el-1789657654102-15"/>
          <p:cNvSpPr txBox="1"/>
          <p:nvPr/>
        </p:nvSpPr>
        <p:spPr>
          <a:xfrm>
            <a:off x="8192577" y="3802168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发现错误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立即更正并注明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——留核验日期、开纠错通道，把损失截断在最小。</a:t>
            </a:r>
            <a:endParaRPr/>
          </a:p>
        </p:txBody>
      </p:sp>
      <p:sp>
        <p:nvSpPr>
          <p:cNvPr id="24" name="el-1789657654098-10"/>
          <p:cNvSpPr txBox="1"/>
          <p:nvPr/>
        </p:nvSpPr>
        <p:spPr>
          <a:xfrm>
            <a:off x="685629" y="5231007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防线逻辑</a:t>
            </a:r>
            <a:endParaRPr/>
          </a:p>
        </p:txBody>
      </p:sp>
      <p:sp>
        <p:nvSpPr>
          <p:cNvPr id="25" name="el-1789657654098-8"/>
          <p:cNvSpPr txBox="1"/>
          <p:nvPr/>
        </p:nvSpPr>
        <p:spPr>
          <a:xfrm>
            <a:off x="1759899" y="5221484"/>
            <a:ext cx="7301944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事前减量、事中拦截、事后止损——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三道防线全开，幻觉就从事故降级为可控成本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409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幻觉防御</a:t>
            </a:r>
            <a:endParaRPr/>
          </a:p>
        </p:txBody>
      </p:sp>
      <p:sp>
        <p:nvSpPr>
          <p:cNvPr id="27" name="el-178965765409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8" name="el-17896576540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11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11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12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12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1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411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576541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幻觉防御：四问四答</a:t>
            </a:r>
            <a:endParaRPr/>
          </a:p>
        </p:txBody>
      </p:sp>
      <p:sp>
        <p:nvSpPr>
          <p:cNvPr id="9" name="el-178965765412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654126-19"/>
          <p:cNvSpPr txBox="1"/>
          <p:nvPr/>
        </p:nvSpPr>
        <p:spPr>
          <a:xfrm>
            <a:off x="1618845" y="1698413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幻觉的三副面孔？</a:t>
            </a:r>
            <a:endParaRPr/>
          </a:p>
        </p:txBody>
      </p:sp>
      <p:sp>
        <p:nvSpPr>
          <p:cNvPr id="11" name="el-1789657654125-15"/>
          <p:cNvSpPr txBox="1"/>
          <p:nvPr/>
        </p:nvSpPr>
        <p:spPr>
          <a:xfrm>
            <a:off x="1618845" y="2117408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无中生有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（编造）、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张冠李戴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（错配）、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过期作废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（旧信息）——第三种最常见。</a:t>
            </a:r>
            <a:endParaRPr/>
          </a:p>
        </p:txBody>
      </p:sp>
      <p:sp>
        <p:nvSpPr>
          <p:cNvPr id="12" name="el-178965765412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654127-20"/>
          <p:cNvSpPr txBox="1"/>
          <p:nvPr/>
        </p:nvSpPr>
        <p:spPr>
          <a:xfrm>
            <a:off x="1618845" y="2812559"/>
            <a:ext cx="648103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哪里错得最多？</a:t>
            </a:r>
            <a:endParaRPr/>
          </a:p>
        </p:txBody>
      </p:sp>
      <p:sp>
        <p:nvSpPr>
          <p:cNvPr id="14" name="el-1789657654125-16"/>
          <p:cNvSpPr txBox="1"/>
          <p:nvPr/>
        </p:nvSpPr>
        <p:spPr>
          <a:xfrm>
            <a:off x="1618845" y="3231554"/>
            <a:ext cx="66914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价格、时刻、状态三类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"会变的信息"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——恰是行程单的顶梁柱，当期必核。</a:t>
            </a:r>
            <a:endParaRPr/>
          </a:p>
        </p:txBody>
      </p:sp>
      <p:sp>
        <p:nvSpPr>
          <p:cNvPr id="15" name="el-178965765412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654127-21"/>
          <p:cNvSpPr txBox="1"/>
          <p:nvPr/>
        </p:nvSpPr>
        <p:spPr>
          <a:xfrm>
            <a:off x="1618845" y="3926706"/>
            <a:ext cx="700388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核验五步法？</a:t>
            </a:r>
            <a:endParaRPr/>
          </a:p>
        </p:txBody>
      </p:sp>
      <p:sp>
        <p:nvSpPr>
          <p:cNvPr id="17" name="el-1789657654126-17"/>
          <p:cNvSpPr txBox="1"/>
          <p:nvPr/>
        </p:nvSpPr>
        <p:spPr>
          <a:xfrm>
            <a:off x="1618845" y="4345701"/>
            <a:ext cx="73362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圈出来→分主次→找源头→交叉验→留痕迹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——把"凭感觉信"变成"按流程放行"。</a:t>
            </a:r>
            <a:endParaRPr/>
          </a:p>
        </p:txBody>
      </p:sp>
      <p:sp>
        <p:nvSpPr>
          <p:cNvPr id="18" name="el-178965765412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654128-22"/>
          <p:cNvSpPr txBox="1"/>
          <p:nvPr/>
        </p:nvSpPr>
        <p:spPr>
          <a:xfrm>
            <a:off x="1618845" y="5040852"/>
            <a:ext cx="690717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快速版与深度版怎么选？</a:t>
            </a:r>
            <a:endParaRPr/>
          </a:p>
        </p:txBody>
      </p:sp>
      <p:sp>
        <p:nvSpPr>
          <p:cNvPr id="20" name="el-1789657654126-18"/>
          <p:cNvSpPr txBox="1"/>
          <p:nvPr/>
        </p:nvSpPr>
        <p:spPr>
          <a:xfrm>
            <a:off x="1618845" y="5459847"/>
            <a:ext cx="693478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错了损失多大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：日常内容两分钟快速版，收费内容/合同引用十五分钟深度版。</a:t>
            </a:r>
            <a:endParaRPr/>
          </a:p>
        </p:txBody>
      </p:sp>
      <p:sp>
        <p:nvSpPr>
          <p:cNvPr id="21" name="el-178965765411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5765411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3" name="el-17896576541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4365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65429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29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429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57654294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5765429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安全</a:t>
            </a:r>
            <a:endParaRPr/>
          </a:p>
        </p:txBody>
      </p:sp>
      <p:sp>
        <p:nvSpPr>
          <p:cNvPr id="8" name="el-17896576542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DATA SECURITY</a:t>
            </a:r>
            <a:endParaRPr/>
          </a:p>
        </p:txBody>
      </p:sp>
      <p:sp>
        <p:nvSpPr>
          <p:cNvPr id="9" name="el-178965765429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泄露代价</a:t>
            </a:r>
            <a:endParaRPr/>
          </a:p>
        </p:txBody>
      </p:sp>
      <p:sp>
        <p:nvSpPr>
          <p:cNvPr id="10" name="el-178965765429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脱敏四法</a:t>
            </a:r>
            <a:endParaRPr/>
          </a:p>
        </p:txBody>
      </p:sp>
      <p:sp>
        <p:nvSpPr>
          <p:cNvPr id="11" name="el-178965765429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分级策略</a:t>
            </a:r>
            <a:endParaRPr/>
          </a:p>
        </p:txBody>
      </p:sp>
      <p:sp>
        <p:nvSpPr>
          <p:cNvPr id="12" name="el-178965765429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安全守则</a:t>
            </a:r>
            <a:endParaRPr/>
          </a:p>
        </p:txBody>
      </p:sp>
      <p:sp>
        <p:nvSpPr>
          <p:cNvPr id="13" name="el-178965765429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项目四</a:t>
            </a:r>
            <a:endParaRPr/>
          </a:p>
        </p:txBody>
      </p:sp>
      <p:sp>
        <p:nvSpPr>
          <p:cNvPr id="14" name="el-178965765429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31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312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65432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654315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432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5765431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65432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5765431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6543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5765431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2" name="el-17896576543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数据泄露：看不见的账单</a:t>
            </a:r>
            <a:endParaRPr/>
          </a:p>
        </p:txBody>
      </p:sp>
      <p:sp>
        <p:nvSpPr>
          <p:cNvPr id="13" name="el-1789657654317-15"/>
          <p:cNvSpPr txBox="1"/>
          <p:nvPr/>
        </p:nvSpPr>
        <p:spPr>
          <a:xfrm>
            <a:off x="685629" y="2693526"/>
            <a:ext cx="243225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随手一贴的"便利"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0元</a:t>
            </a:r>
            <a:endParaRPr/>
          </a:p>
        </p:txBody>
      </p:sp>
      <p:sp>
        <p:nvSpPr>
          <p:cNvPr id="14" name="el-1789657654319-19"/>
          <p:cNvSpPr txBox="1"/>
          <p:nvPr/>
        </p:nvSpPr>
        <p:spPr>
          <a:xfrm>
            <a:off x="685629" y="3169657"/>
            <a:ext cx="2159879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天价</a:t>
            </a:r>
            <a:endParaRPr/>
          </a:p>
        </p:txBody>
      </p:sp>
      <p:sp>
        <p:nvSpPr>
          <p:cNvPr id="15" name="el-1789657654314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一次客人信息泄露的代价：赔偿、处罚、品牌信任三连击</a:t>
            </a:r>
            <a:endParaRPr/>
          </a:p>
        </p:txBody>
      </p:sp>
      <p:sp>
        <p:nvSpPr>
          <p:cNvPr id="16" name="el-1789657654314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便利的真正价格</a:t>
            </a:r>
            <a:endParaRPr/>
          </a:p>
        </p:txBody>
      </p:sp>
      <p:sp>
        <p:nvSpPr>
          <p:cNvPr id="17" name="el-178965765431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代价①</a:t>
            </a:r>
            <a:endParaRPr/>
          </a:p>
        </p:txBody>
      </p:sp>
      <p:sp>
        <p:nvSpPr>
          <p:cNvPr id="18" name="el-178965765431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法律责任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《个人信息保护法》下，泄露客人身份信息可面临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整改、罚款乃至诉讼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——"我不知道"不是抗辩理由。</a:t>
            </a:r>
            <a:endParaRPr/>
          </a:p>
        </p:txBody>
      </p:sp>
      <p:sp>
        <p:nvSpPr>
          <p:cNvPr id="19" name="el-178965765432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代价②</a:t>
            </a:r>
            <a:endParaRPr/>
          </a:p>
        </p:txBody>
      </p:sp>
      <p:sp>
        <p:nvSpPr>
          <p:cNvPr id="20" name="el-1789657654318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客户流失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游客发现信息被随意处理，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用脚投票且不再回头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——旅游消费高度依赖信任。</a:t>
            </a:r>
            <a:endParaRPr/>
          </a:p>
        </p:txBody>
      </p:sp>
      <p:sp>
        <p:nvSpPr>
          <p:cNvPr id="21" name="el-178965765432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代价③</a:t>
            </a:r>
            <a:endParaRPr/>
          </a:p>
        </p:txBody>
      </p:sp>
      <p:sp>
        <p:nvSpPr>
          <p:cNvPr id="22" name="el-1789657654319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平台处罚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OTA与内容平台对数据违规商家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降权、下架、清退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——线上生意的根基动摇。</a:t>
            </a:r>
            <a:endParaRPr/>
          </a:p>
        </p:txBody>
      </p:sp>
      <p:sp>
        <p:nvSpPr>
          <p:cNvPr id="23" name="el-178965765431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认知纠偏：把资料贴进AI对话框＝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把资料交给一家陌生公司的服务器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——这不是操作习惯问题，是数据出境问题。</a:t>
            </a:r>
            <a:endParaRPr/>
          </a:p>
        </p:txBody>
      </p:sp>
      <p:sp>
        <p:nvSpPr>
          <p:cNvPr id="24" name="el-178965765431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25" name="el-1789657654311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6" name="el-17896576543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33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33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33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3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433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7" name="el-178965765433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两类敏感信息：分开对待</a:t>
            </a:r>
            <a:endParaRPr/>
          </a:p>
        </p:txBody>
      </p:sp>
      <p:sp>
        <p:nvSpPr>
          <p:cNvPr id="8" name="el-1789657654336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客人个人信息</a:t>
            </a:r>
            <a:endParaRPr/>
          </a:p>
        </p:txBody>
      </p:sp>
      <p:sp>
        <p:nvSpPr>
          <p:cNvPr id="9" name="el-1789657654336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红线信息</a:t>
            </a:r>
            <a:endParaRPr/>
          </a:p>
        </p:txBody>
      </p:sp>
      <p:sp>
        <p:nvSpPr>
          <p:cNvPr id="10" name="el-178965765433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身份证号、护照、手机号、住址、行程轨迹——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法律明令保护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：脱敏是底线，不上传公有工具是纪律。</a:t>
            </a:r>
            <a:endParaRPr/>
          </a:p>
        </p:txBody>
      </p:sp>
      <p:sp>
        <p:nvSpPr>
          <p:cNvPr id="11" name="el-1789657654337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企业商业信息</a:t>
            </a:r>
            <a:endParaRPr/>
          </a:p>
        </p:txBody>
      </p:sp>
      <p:sp>
        <p:nvSpPr>
          <p:cNvPr id="12" name="el-1789657654337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高危信息</a:t>
            </a:r>
            <a:endParaRPr/>
          </a:p>
        </p:txBody>
      </p:sp>
      <p:sp>
        <p:nvSpPr>
          <p:cNvPr id="13" name="el-1789657654336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未发布方案、报价体系、客户名单、内部数据——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合同与竞争法保护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：先关"数据训练"开关，再谈使用。</a:t>
            </a:r>
            <a:endParaRPr/>
          </a:p>
        </p:txBody>
      </p:sp>
      <p:sp>
        <p:nvSpPr>
          <p:cNvPr id="14" name="el-1789657654331-2"/>
          <p:cNvSpPr txBox="1"/>
          <p:nvPr/>
        </p:nvSpPr>
        <p:spPr>
          <a:xfrm>
            <a:off x="685629" y="4558472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共同原则：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先问"这条信息泄露了会怎样"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——答案严重的，脱敏或干脆不给AI。</a:t>
            </a:r>
            <a:endParaRPr/>
          </a:p>
        </p:txBody>
      </p:sp>
      <p:sp>
        <p:nvSpPr>
          <p:cNvPr id="15" name="el-178965765433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6" name="el-1789657654332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7" name="el-17896576543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49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497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654499-11"/>
          <p:cNvSpPr/>
          <p:nvPr/>
        </p:nvSpPr>
        <p:spPr>
          <a:xfrm>
            <a:off x="685629" y="2461413"/>
            <a:ext cx="128183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654501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501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4501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44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449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0" name="el-178965765449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脱敏四法：给信息"打码"</a:t>
            </a:r>
            <a:endParaRPr/>
          </a:p>
        </p:txBody>
      </p:sp>
      <p:sp>
        <p:nvSpPr>
          <p:cNvPr id="11" name="el-1789657654499-10"/>
          <p:cNvSpPr txBox="1"/>
          <p:nvPr/>
        </p:nvSpPr>
        <p:spPr>
          <a:xfrm>
            <a:off x="837990" y="2499503"/>
            <a:ext cx="124945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脱敏工具箱</a:t>
            </a:r>
            <a:endParaRPr/>
          </a:p>
        </p:txBody>
      </p:sp>
      <p:sp>
        <p:nvSpPr>
          <p:cNvPr id="12" name="el-1789657654499-12"/>
          <p:cNvSpPr txBox="1"/>
          <p:nvPr/>
        </p:nvSpPr>
        <p:spPr>
          <a:xfrm>
            <a:off x="685629" y="2937544"/>
            <a:ext cx="290439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四个动作</a:t>
            </a:r>
            <a:endParaRPr/>
          </a:p>
        </p:txBody>
      </p:sp>
      <p:sp>
        <p:nvSpPr>
          <p:cNvPr id="13" name="el-1789657654499-8"/>
          <p:cNvSpPr txBox="1"/>
          <p:nvPr/>
        </p:nvSpPr>
        <p:spPr>
          <a:xfrm>
            <a:off x="685629" y="3585082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脱敏不是删除信息，是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保留结构与去掉身份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——AI照样能干活。</a:t>
            </a:r>
            <a:endParaRPr/>
          </a:p>
        </p:txBody>
      </p:sp>
      <p:sp>
        <p:nvSpPr>
          <p:cNvPr id="14" name="el-1789657654500-13"/>
          <p:cNvSpPr txBox="1"/>
          <p:nvPr/>
        </p:nvSpPr>
        <p:spPr>
          <a:xfrm>
            <a:off x="685629" y="4685539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四个动作覆盖日常九成场景。</a:t>
            </a:r>
            <a:endParaRPr/>
          </a:p>
        </p:txBody>
      </p:sp>
      <p:sp>
        <p:nvSpPr>
          <p:cNvPr id="15" name="el-1789657654502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57654506-25"/>
          <p:cNvSpPr txBox="1"/>
          <p:nvPr/>
        </p:nvSpPr>
        <p:spPr>
          <a:xfrm>
            <a:off x="5218395" y="1964749"/>
            <a:ext cx="537590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代称替换</a:t>
            </a:r>
            <a:endParaRPr/>
          </a:p>
        </p:txBody>
      </p:sp>
      <p:sp>
        <p:nvSpPr>
          <p:cNvPr id="17" name="el-1789657654505-21"/>
          <p:cNvSpPr txBox="1"/>
          <p:nvPr/>
        </p:nvSpPr>
        <p:spPr>
          <a:xfrm>
            <a:off x="5218395" y="2326608"/>
            <a:ext cx="5703293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姓名→"张先生"，公司名→"某地接社"——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身份剥离，任务照跑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57654502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57654506-26"/>
          <p:cNvSpPr txBox="1"/>
          <p:nvPr/>
        </p:nvSpPr>
        <p:spPr>
          <a:xfrm>
            <a:off x="5218395" y="2926682"/>
            <a:ext cx="46056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数字打码</a:t>
            </a:r>
            <a:endParaRPr/>
          </a:p>
        </p:txBody>
      </p:sp>
      <p:sp>
        <p:nvSpPr>
          <p:cNvPr id="20" name="el-1789657654505-22"/>
          <p:cNvSpPr txBox="1"/>
          <p:nvPr/>
        </p:nvSpPr>
        <p:spPr>
          <a:xfrm>
            <a:off x="5218395" y="3288541"/>
            <a:ext cx="522249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手机号138****、证件前3后4——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保留格式，抹掉实体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57654503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57654507-27"/>
          <p:cNvSpPr txBox="1"/>
          <p:nvPr/>
        </p:nvSpPr>
        <p:spPr>
          <a:xfrm>
            <a:off x="5218395" y="3888615"/>
            <a:ext cx="54049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结构抽象</a:t>
            </a:r>
            <a:endParaRPr/>
          </a:p>
        </p:txBody>
      </p:sp>
      <p:sp>
        <p:nvSpPr>
          <p:cNvPr id="23" name="el-1789657654506-23"/>
          <p:cNvSpPr txBox="1"/>
          <p:nvPr/>
        </p:nvSpPr>
        <p:spPr>
          <a:xfrm>
            <a:off x="5218395" y="4250475"/>
            <a:ext cx="573230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真实行程→"3晚4天、两城联游"——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留框架细节，去可识别信息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57654503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57654507-28"/>
          <p:cNvSpPr txBox="1"/>
          <p:nvPr/>
        </p:nvSpPr>
        <p:spPr>
          <a:xfrm>
            <a:off x="5218395" y="485054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分段投喂</a:t>
            </a:r>
            <a:endParaRPr/>
          </a:p>
        </p:txBody>
      </p:sp>
      <p:sp>
        <p:nvSpPr>
          <p:cNvPr id="26" name="el-1789657654506-24"/>
          <p:cNvSpPr txBox="1"/>
          <p:nvPr/>
        </p:nvSpPr>
        <p:spPr>
          <a:xfrm>
            <a:off x="5218395" y="5212408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大文档拆块、敏感段人工处理——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敏感的不过机器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6544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28" name="el-178965765449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9" name="el-17896576544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52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452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45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452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6" name="el-17896576545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分级使用：什么数据用哪个工具</a:t>
            </a:r>
            <a:endParaRPr/>
          </a:p>
        </p:txBody>
      </p:sp>
      <p:sp>
        <p:nvSpPr>
          <p:cNvPr id="7" name="el-1789657654522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公开数据</a:t>
            </a:r>
            <a:endParaRPr/>
          </a:p>
        </p:txBody>
      </p:sp>
      <p:sp>
        <p:nvSpPr>
          <p:cNvPr id="8" name="el-1789657654521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已发布的宣传物料、公开攻略、行业报告——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公有云工具放心用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，唯一动作：关闭数据训练开关。</a:t>
            </a:r>
            <a:endParaRPr/>
          </a:p>
        </p:txBody>
      </p:sp>
      <p:sp>
        <p:nvSpPr>
          <p:cNvPr id="9" name="el-1789657654523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内部数据</a:t>
            </a:r>
            <a:endParaRPr/>
          </a:p>
        </p:txBody>
      </p:sp>
      <p:sp>
        <p:nvSpPr>
          <p:cNvPr id="10" name="el-178965765452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未发布方案、经营数据——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企业版/私有化部署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优先；必须用公有工具时，脱敏后再上。</a:t>
            </a:r>
            <a:endParaRPr/>
          </a:p>
        </p:txBody>
      </p:sp>
      <p:sp>
        <p:nvSpPr>
          <p:cNvPr id="11" name="el-178965765452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红线数据</a:t>
            </a:r>
            <a:endParaRPr/>
          </a:p>
        </p:txBody>
      </p:sp>
      <p:sp>
        <p:nvSpPr>
          <p:cNvPr id="12" name="el-178965765452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客人身份信息、核心机密——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不上任何AI工具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：相关任务由AI出框架，真实数据人工填充。</a:t>
            </a:r>
            <a:endParaRPr/>
          </a:p>
        </p:txBody>
      </p:sp>
      <p:sp>
        <p:nvSpPr>
          <p:cNvPr id="13" name="el-1789657654526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分级口诀</a:t>
            </a:r>
            <a:endParaRPr/>
          </a:p>
        </p:txBody>
      </p:sp>
      <p:sp>
        <p:nvSpPr>
          <p:cNvPr id="14" name="el-1789657654526-17"/>
          <p:cNvSpPr txBox="1"/>
          <p:nvPr/>
        </p:nvSpPr>
        <p:spPr>
          <a:xfrm>
            <a:off x="7675231" y="2913737"/>
            <a:ext cx="163211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公开的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关开关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就用</a:t>
            </a:r>
            <a:endParaRPr/>
          </a:p>
        </p:txBody>
      </p:sp>
      <p:sp>
        <p:nvSpPr>
          <p:cNvPr id="15" name="el-1789657654526-18"/>
          <p:cNvSpPr txBox="1"/>
          <p:nvPr/>
        </p:nvSpPr>
        <p:spPr>
          <a:xfrm>
            <a:off x="7675231" y="3257444"/>
            <a:ext cx="163211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内部的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脱敏后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再用</a:t>
            </a:r>
            <a:endParaRPr/>
          </a:p>
        </p:txBody>
      </p:sp>
      <p:sp>
        <p:nvSpPr>
          <p:cNvPr id="16" name="el-1789657654527-19"/>
          <p:cNvSpPr txBox="1"/>
          <p:nvPr/>
        </p:nvSpPr>
        <p:spPr>
          <a:xfrm>
            <a:off x="7675231" y="3601151"/>
            <a:ext cx="144389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红线的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不过机器</a:t>
            </a:r>
            <a:endParaRPr/>
          </a:p>
        </p:txBody>
      </p:sp>
      <p:sp>
        <p:nvSpPr>
          <p:cNvPr id="17" name="el-1789657654527-20"/>
          <p:cNvSpPr txBox="1"/>
          <p:nvPr/>
        </p:nvSpPr>
        <p:spPr>
          <a:xfrm>
            <a:off x="7675231" y="3944858"/>
            <a:ext cx="244533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——AI出框架，人填真数</a:t>
            </a:r>
            <a:endParaRPr/>
          </a:p>
        </p:txBody>
      </p:sp>
      <p:sp>
        <p:nvSpPr>
          <p:cNvPr id="18" name="el-178965765452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分级不是束缚效率——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是让你在出事时能证明"已尽合理义务"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，这是职业安全的护身符。</a:t>
            </a:r>
            <a:endParaRPr/>
          </a:p>
        </p:txBody>
      </p:sp>
      <p:sp>
        <p:nvSpPr>
          <p:cNvPr id="19" name="el-17896576545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20" name="el-1789657654517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45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5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4538-10"/>
          <p:cNvSpPr/>
          <p:nvPr/>
        </p:nvSpPr>
        <p:spPr>
          <a:xfrm>
            <a:off x="685629" y="1812684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4544-20"/>
          <p:cNvCxnSpPr/>
          <p:nvPr/>
        </p:nvCxnSpPr>
        <p:spPr>
          <a:xfrm>
            <a:off x="685629" y="3326781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545-21"/>
          <p:cNvCxnSpPr/>
          <p:nvPr/>
        </p:nvCxnSpPr>
        <p:spPr>
          <a:xfrm>
            <a:off x="3741496" y="3326781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540-12"/>
          <p:cNvCxnSpPr/>
          <p:nvPr/>
        </p:nvCxnSpPr>
        <p:spPr>
          <a:xfrm>
            <a:off x="685629" y="4102874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4537-6"/>
          <p:cNvCxnSpPr/>
          <p:nvPr/>
        </p:nvCxnSpPr>
        <p:spPr>
          <a:xfrm>
            <a:off x="7164134" y="1812684"/>
            <a:ext cx="914" cy="383761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45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453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0" name="el-17896576545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脱敏实战：一份客诉分析的安全完成</a:t>
            </a:r>
            <a:endParaRPr/>
          </a:p>
        </p:txBody>
      </p:sp>
      <p:sp>
        <p:nvSpPr>
          <p:cNvPr id="11" name="el-1789657654538-9"/>
          <p:cNvSpPr txBox="1"/>
          <p:nvPr/>
        </p:nvSpPr>
        <p:spPr>
          <a:xfrm>
            <a:off x="837990" y="1850775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脱敏示范</a:t>
            </a:r>
            <a:endParaRPr/>
          </a:p>
        </p:txBody>
      </p:sp>
      <p:sp>
        <p:nvSpPr>
          <p:cNvPr id="12" name="el-1789657654538-11"/>
          <p:cNvSpPr txBox="1"/>
          <p:nvPr/>
        </p:nvSpPr>
        <p:spPr>
          <a:xfrm>
            <a:off x="685629" y="2288815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任务：让AI分析20条客诉找出共性问题（含客人姓名电话）</a:t>
            </a:r>
            <a:endParaRPr/>
          </a:p>
        </p:txBody>
      </p:sp>
      <p:sp>
        <p:nvSpPr>
          <p:cNvPr id="13" name="el-1789657654541-13"/>
          <p:cNvSpPr txBox="1"/>
          <p:nvPr/>
        </p:nvSpPr>
        <p:spPr>
          <a:xfrm>
            <a:off x="685629" y="3412484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危险做法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整表直接贴入对话框——客人信息进入第三方服务器</a:t>
            </a:r>
            <a:endParaRPr/>
          </a:p>
        </p:txBody>
      </p:sp>
      <p:sp>
        <p:nvSpPr>
          <p:cNvPr id="14" name="el-1789657654542-14"/>
          <p:cNvSpPr txBox="1"/>
          <p:nvPr/>
        </p:nvSpPr>
        <p:spPr>
          <a:xfrm>
            <a:off x="3741496" y="3412484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安全做法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三分钟脱敏后投喂——同样得到分析结论</a:t>
            </a:r>
            <a:endParaRPr/>
          </a:p>
        </p:txBody>
      </p:sp>
      <p:sp>
        <p:nvSpPr>
          <p:cNvPr id="15" name="el-1789657654546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57654544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脱敏花了3分钟，分析质量几乎无损——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安全与效率可以兼得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57654546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习惯</a:t>
            </a:r>
            <a:endParaRPr/>
          </a:p>
        </p:txBody>
      </p:sp>
      <p:sp>
        <p:nvSpPr>
          <p:cNvPr id="18" name="el-1789657654544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把脱敏做成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肌肉记忆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：见敏感信息，先想"这栏AI需要吗"——多数时候不需要。</a:t>
            </a:r>
            <a:endParaRPr/>
          </a:p>
        </p:txBody>
      </p:sp>
      <p:sp>
        <p:nvSpPr>
          <p:cNvPr id="19" name="el-178965765453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20" name="el-178965765453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45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  <p:sp>
        <p:nvSpPr>
          <p:cNvPr id="22" name="el-1789657654545-22"/>
          <p:cNvSpPr/>
          <p:nvPr/>
        </p:nvSpPr>
        <p:spPr>
          <a:xfrm>
            <a:off x="685629" y="436474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654545-23"/>
          <p:cNvSpPr/>
          <p:nvPr/>
        </p:nvSpPr>
        <p:spPr>
          <a:xfrm>
            <a:off x="685629" y="506942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4545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4542-15"/>
          <p:cNvSpPr txBox="1"/>
          <p:nvPr/>
        </p:nvSpPr>
        <p:spPr>
          <a:xfrm>
            <a:off x="876081" y="424095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：删姓名电话列，用"客1-客20"编号——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分析不需要知道是谁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4543-16"/>
          <p:cNvSpPr txBox="1"/>
          <p:nvPr/>
        </p:nvSpPr>
        <p:spPr>
          <a:xfrm>
            <a:off x="876081" y="4945626"/>
            <a:ext cx="61728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：房号改"高级房01"，日期只留月份——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结构在，身份无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654543-17"/>
          <p:cNvSpPr txBox="1"/>
          <p:nvPr/>
        </p:nvSpPr>
        <p:spPr>
          <a:xfrm>
            <a:off x="876081" y="5345576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：投喂分析+人工回填核对——结论照样准，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风险归零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70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4704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47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470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6" name="el-17896576547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数据安全四条守则</a:t>
            </a:r>
            <a:endParaRPr/>
          </a:p>
        </p:txBody>
      </p:sp>
      <p:sp>
        <p:nvSpPr>
          <p:cNvPr id="7" name="el-1789657654707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底线</a:t>
            </a:r>
            <a:endParaRPr/>
          </a:p>
        </p:txBody>
      </p:sp>
      <p:sp>
        <p:nvSpPr>
          <p:cNvPr id="8" name="el-1789657654707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一句话记牢</a:t>
            </a:r>
            <a:endParaRPr/>
          </a:p>
        </p:txBody>
      </p:sp>
      <p:sp>
        <p:nvSpPr>
          <p:cNvPr id="9" name="el-1789657654707-13"/>
          <p:cNvSpPr txBox="1"/>
          <p:nvPr/>
        </p:nvSpPr>
        <p:spPr>
          <a:xfrm>
            <a:off x="8227543" y="3651889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把资料贴给AI＝交给陌生服务器；</a:t>
            </a:r>
            <a:endParaRPr/>
          </a:p>
        </p:txBody>
      </p:sp>
      <p:sp>
        <p:nvSpPr>
          <p:cNvPr id="10" name="el-1789657654706-10"/>
          <p:cNvSpPr txBox="1"/>
          <p:nvPr/>
        </p:nvSpPr>
        <p:spPr>
          <a:xfrm>
            <a:off x="8227543" y="4069991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职业操守从输入框前的三秒犹豫开始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65470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2" name="el-1789657654703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3" name="el-17896576547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14" name="el-1789657654704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57654708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57654709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57654709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57654709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57654709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57654709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57654709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654712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57654712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输入前自问</a:t>
            </a:r>
            <a:endParaRPr/>
          </a:p>
        </p:txBody>
      </p:sp>
      <p:sp>
        <p:nvSpPr>
          <p:cNvPr id="24" name="el-1789657654711-21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这条信息泄露了会怎样？——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答案严重的，脱敏或不给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57654713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57654713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关闭训练开关</a:t>
            </a:r>
            <a:endParaRPr/>
          </a:p>
        </p:txBody>
      </p:sp>
      <p:sp>
        <p:nvSpPr>
          <p:cNvPr id="27" name="el-1789657654711-22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新工具第一件事：找到并关闭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"数据用于模型改进"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选项。</a:t>
            </a:r>
            <a:endParaRPr/>
          </a:p>
        </p:txBody>
      </p:sp>
      <p:sp>
        <p:nvSpPr>
          <p:cNvPr id="28" name="el-1789657654713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57654713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分级用工具</a:t>
            </a:r>
            <a:endParaRPr/>
          </a:p>
        </p:txBody>
      </p:sp>
      <p:sp>
        <p:nvSpPr>
          <p:cNvPr id="30" name="el-1789657654712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公开随意、内部脱敏、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红线不过机器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——按数据敏感度选工具。</a:t>
            </a:r>
            <a:endParaRPr/>
          </a:p>
        </p:txBody>
      </p:sp>
      <p:sp>
        <p:nvSpPr>
          <p:cNvPr id="31" name="el-1789657654714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57654714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截图先扫一眼</a:t>
            </a:r>
            <a:endParaRPr/>
          </a:p>
        </p:txBody>
      </p:sp>
      <p:sp>
        <p:nvSpPr>
          <p:cNvPr id="33" name="el-1789657654712-24"/>
          <p:cNvSpPr txBox="1"/>
          <p:nvPr/>
        </p:nvSpPr>
        <p:spPr>
          <a:xfrm>
            <a:off x="1180805" y="5583641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分享AI对话截图前，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检查有无客户与内部信息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——截图泄露最高频。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72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728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727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7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473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7" name="el-178965765472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课堂辩论：安全规范拖慢效率？</a:t>
            </a:r>
            <a:endParaRPr/>
          </a:p>
        </p:txBody>
      </p:sp>
      <p:sp>
        <p:nvSpPr>
          <p:cNvPr id="8" name="el-1789657654730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有同学说：脱敏、核验、分级太麻烦，"别人都直接贴"。也有同学说：一次事故就够你喝一壶。你怎么看？</a:t>
            </a:r>
            <a:endParaRPr/>
          </a:p>
        </p:txBody>
      </p:sp>
      <p:sp>
        <p:nvSpPr>
          <p:cNvPr id="9" name="el-1789657654730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57654734-19"/>
          <p:cNvSpPr txBox="1"/>
          <p:nvPr/>
        </p:nvSpPr>
        <p:spPr>
          <a:xfrm>
            <a:off x="685629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效率派 · 流程要轻</a:t>
            </a:r>
            <a:endParaRPr/>
          </a:p>
        </p:txBody>
      </p:sp>
      <p:sp>
        <p:nvSpPr>
          <p:cNvPr id="11" name="el-1789657654736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57654736-24"/>
          <p:cNvSpPr txBox="1"/>
          <p:nvPr/>
        </p:nvSpPr>
        <p:spPr>
          <a:xfrm>
            <a:off x="6522994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安全派 · 风险要防</a:t>
            </a:r>
            <a:endParaRPr/>
          </a:p>
        </p:txBody>
      </p:sp>
      <p:sp>
        <p:nvSpPr>
          <p:cNvPr id="13" name="el-1789657654726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讨论规则：用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"错了损失多大×发生概率"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给三条日常操作定价。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辩完自问：你的定价理性吗？</a:t>
            </a:r>
            <a:endParaRPr/>
          </a:p>
        </p:txBody>
      </p:sp>
      <p:sp>
        <p:nvSpPr>
          <p:cNvPr id="14" name="el-178965765472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5" name="el-1789657654727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6" name="el-178965765472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17" name="el-1789657654735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57654735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57654735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57654736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57654736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654737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654732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脱敏核验动辄几分钟，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小事大办</a:t>
            </a:r>
            <a:endParaRPr/>
          </a:p>
        </p:txBody>
      </p:sp>
      <p:sp>
        <p:nvSpPr>
          <p:cNvPr id="24" name="el-1789657654733-14"/>
          <p:cNvSpPr txBox="1"/>
          <p:nvPr/>
        </p:nvSpPr>
        <p:spPr>
          <a:xfrm>
            <a:off x="857036" y="3898584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行业里"直接贴"的人多了——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没见谁出事</a:t>
            </a:r>
            <a:endParaRPr/>
          </a:p>
        </p:txBody>
      </p:sp>
      <p:sp>
        <p:nvSpPr>
          <p:cNvPr id="25" name="el-1789657654733-15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规范太重，大家干脆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偷偷用、更不透明</a:t>
            </a:r>
            <a:endParaRPr/>
          </a:p>
        </p:txBody>
      </p:sp>
      <p:sp>
        <p:nvSpPr>
          <p:cNvPr id="26" name="el-1789657654733-16"/>
          <p:cNvSpPr txBox="1"/>
          <p:nvPr/>
        </p:nvSpPr>
        <p:spPr>
          <a:xfrm>
            <a:off x="6694401" y="3508157"/>
            <a:ext cx="512507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没出事≠不会出事——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泄露是概率事件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,累积必然</a:t>
            </a:r>
            <a:endParaRPr/>
          </a:p>
        </p:txBody>
      </p:sp>
      <p:sp>
        <p:nvSpPr>
          <p:cNvPr id="27" name="el-1789657654734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法规趋严，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秋后算账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的案例已出现</a:t>
            </a:r>
            <a:endParaRPr/>
          </a:p>
        </p:txBody>
      </p:sp>
      <p:sp>
        <p:nvSpPr>
          <p:cNvPr id="28" name="el-1789657654734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流程熟练后只需几十秒——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成本被高估了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97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57659780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57659774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97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978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7" name="el-17896576597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安全习惯养成曲线（示意）</a:t>
            </a:r>
            <a:endParaRPr/>
          </a:p>
        </p:txBody>
      </p:sp>
      <p:sp>
        <p:nvSpPr>
          <p:cNvPr id="8" name="el-1789657659781-10"/>
          <p:cNvSpPr txBox="1"/>
          <p:nvPr/>
        </p:nvSpPr>
        <p:spPr>
          <a:xfrm>
            <a:off x="685629" y="5712197"/>
            <a:ext cx="677248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示意数据（单位：秒），综合课堂演练记录绘制，仅作教学参考。</a:t>
            </a:r>
            <a:endParaRPr/>
          </a:p>
        </p:txBody>
      </p:sp>
      <p:sp>
        <p:nvSpPr>
          <p:cNvPr id="9" name="el-1789657659785-14"/>
          <p:cNvSpPr txBox="1"/>
          <p:nvPr/>
        </p:nvSpPr>
        <p:spPr>
          <a:xfrm>
            <a:off x="8465608" y="1817148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659783-11"/>
          <p:cNvSpPr txBox="1"/>
          <p:nvPr/>
        </p:nvSpPr>
        <p:spPr>
          <a:xfrm>
            <a:off x="8465608" y="2274234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第一次脱敏最慢（约3分钟）——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陌生动作的天然成本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659785-15"/>
          <p:cNvSpPr txBox="1"/>
          <p:nvPr/>
        </p:nvSpPr>
        <p:spPr>
          <a:xfrm>
            <a:off x="8465608" y="3082466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57659784-12"/>
          <p:cNvSpPr txBox="1"/>
          <p:nvPr/>
        </p:nvSpPr>
        <p:spPr>
          <a:xfrm>
            <a:off x="8465608" y="3539552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十次之后进入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半分钟区间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——流程内化为习惯。</a:t>
            </a:r>
            <a:endParaRPr/>
          </a:p>
        </p:txBody>
      </p:sp>
      <p:sp>
        <p:nvSpPr>
          <p:cNvPr id="13" name="el-1789657659785-16"/>
          <p:cNvSpPr txBox="1"/>
          <p:nvPr/>
        </p:nvSpPr>
        <p:spPr>
          <a:xfrm>
            <a:off x="8465608" y="4347784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57659784-13"/>
          <p:cNvSpPr txBox="1"/>
          <p:nvPr/>
        </p:nvSpPr>
        <p:spPr>
          <a:xfrm>
            <a:off x="8465608" y="4804870"/>
            <a:ext cx="3037715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熟练后成本趋近于零——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安全的"慢"是暂时的，事故的"贵"是永久的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65977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数据安全</a:t>
            </a:r>
            <a:endParaRPr/>
          </a:p>
        </p:txBody>
      </p:sp>
      <p:sp>
        <p:nvSpPr>
          <p:cNvPr id="16" name="el-1789657659773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7" name="el-17896576597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654923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65488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88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488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57654884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5765488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合规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生产</a:t>
            </a:r>
            <a:endParaRPr/>
          </a:p>
        </p:txBody>
      </p:sp>
      <p:sp>
        <p:nvSpPr>
          <p:cNvPr id="8" name="el-178965765488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COMPLIANT CREATION</a:t>
            </a:r>
            <a:endParaRPr/>
          </a:p>
        </p:txBody>
      </p:sp>
      <p:sp>
        <p:nvSpPr>
          <p:cNvPr id="9" name="el-178965765488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合规三层</a:t>
            </a:r>
            <a:endParaRPr/>
          </a:p>
        </p:txBody>
      </p:sp>
      <p:sp>
        <p:nvSpPr>
          <p:cNvPr id="10" name="el-178965765488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内容标识</a:t>
            </a:r>
            <a:endParaRPr/>
          </a:p>
        </p:txBody>
      </p:sp>
      <p:sp>
        <p:nvSpPr>
          <p:cNvPr id="11" name="el-178965765488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素材规范</a:t>
            </a:r>
            <a:endParaRPr/>
          </a:p>
        </p:txBody>
      </p:sp>
      <p:sp>
        <p:nvSpPr>
          <p:cNvPr id="12" name="el-178965765488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发布清单</a:t>
            </a:r>
            <a:endParaRPr/>
          </a:p>
        </p:txBody>
      </p:sp>
      <p:sp>
        <p:nvSpPr>
          <p:cNvPr id="13" name="el-178965765488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项目四</a:t>
            </a:r>
            <a:endParaRPr/>
          </a:p>
        </p:txBody>
      </p:sp>
      <p:sp>
        <p:nvSpPr>
          <p:cNvPr id="14" name="el-178965765488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490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4908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4908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4908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49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490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8" name="el-17896576549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合规三层：从内容到流程</a:t>
            </a:r>
            <a:endParaRPr/>
          </a:p>
        </p:txBody>
      </p:sp>
      <p:sp>
        <p:nvSpPr>
          <p:cNvPr id="9" name="el-1789657654909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L1</a:t>
            </a:r>
            <a:endParaRPr/>
          </a:p>
        </p:txBody>
      </p:sp>
      <p:sp>
        <p:nvSpPr>
          <p:cNvPr id="10" name="el-1789657654914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内容层</a:t>
            </a:r>
            <a:endParaRPr/>
          </a:p>
        </p:txBody>
      </p:sp>
      <p:sp>
        <p:nvSpPr>
          <p:cNvPr id="11" name="el-1789657654914-20"/>
          <p:cNvSpPr txBox="1"/>
          <p:nvPr/>
        </p:nvSpPr>
        <p:spPr>
          <a:xfrm>
            <a:off x="2904399" y="1989894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真实无害</a:t>
            </a:r>
            <a:endParaRPr/>
          </a:p>
        </p:txBody>
      </p:sp>
      <p:sp>
        <p:nvSpPr>
          <p:cNvPr id="12" name="el-1789657654911-16"/>
          <p:cNvSpPr txBox="1"/>
          <p:nvPr/>
        </p:nvSpPr>
        <p:spPr>
          <a:xfrm>
            <a:off x="1961659" y="2332709"/>
            <a:ext cx="730194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事实核验通过、无虚假宣传、无文化冒犯——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内容本身的合规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，幻觉防御的主战场。</a:t>
            </a:r>
            <a:endParaRPr/>
          </a:p>
        </p:txBody>
      </p:sp>
      <p:sp>
        <p:nvSpPr>
          <p:cNvPr id="13" name="el-1789657654909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L2</a:t>
            </a:r>
            <a:endParaRPr/>
          </a:p>
        </p:txBody>
      </p:sp>
      <p:sp>
        <p:nvSpPr>
          <p:cNvPr id="14" name="el-1789657654914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标识层</a:t>
            </a:r>
            <a:endParaRPr/>
          </a:p>
        </p:txBody>
      </p:sp>
      <p:sp>
        <p:nvSpPr>
          <p:cNvPr id="15" name="el-1789657654914-22"/>
          <p:cNvSpPr txBox="1"/>
          <p:nvPr/>
        </p:nvSpPr>
        <p:spPr>
          <a:xfrm>
            <a:off x="3666208" y="3128740"/>
            <a:ext cx="108809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AI使用透明</a:t>
            </a:r>
            <a:endParaRPr/>
          </a:p>
        </p:txBody>
      </p:sp>
      <p:sp>
        <p:nvSpPr>
          <p:cNvPr id="16" name="el-1789657654911-17"/>
          <p:cNvSpPr txBox="1"/>
          <p:nvPr/>
        </p:nvSpPr>
        <p:spPr>
          <a:xfrm>
            <a:off x="2723469" y="3471554"/>
            <a:ext cx="707236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按规标识AI生成/AI辅助——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告知义务的合规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：读者有权知道内容的人机比例。</a:t>
            </a:r>
            <a:endParaRPr/>
          </a:p>
        </p:txBody>
      </p:sp>
      <p:sp>
        <p:nvSpPr>
          <p:cNvPr id="17" name="el-1789657654909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L3</a:t>
            </a:r>
            <a:endParaRPr/>
          </a:p>
        </p:txBody>
      </p:sp>
      <p:sp>
        <p:nvSpPr>
          <p:cNvPr id="18" name="el-1789657654914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流程层</a:t>
            </a:r>
            <a:endParaRPr/>
          </a:p>
        </p:txBody>
      </p:sp>
      <p:sp>
        <p:nvSpPr>
          <p:cNvPr id="19" name="el-1789657654914-24"/>
          <p:cNvSpPr txBox="1"/>
          <p:nvPr/>
        </p:nvSpPr>
        <p:spPr>
          <a:xfrm>
            <a:off x="4428018" y="4267586"/>
            <a:ext cx="63795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可追溯</a:t>
            </a:r>
            <a:endParaRPr/>
          </a:p>
        </p:txBody>
      </p:sp>
      <p:sp>
        <p:nvSpPr>
          <p:cNvPr id="20" name="el-1789657654912-18"/>
          <p:cNvSpPr txBox="1"/>
          <p:nvPr/>
        </p:nvSpPr>
        <p:spPr>
          <a:xfrm>
            <a:off x="3485278" y="4610400"/>
            <a:ext cx="6730587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核验记录、脱敏流程、素材来源留痕——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管理动作的合规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：出事能自证尽责。</a:t>
            </a:r>
            <a:endParaRPr/>
          </a:p>
        </p:txBody>
      </p:sp>
      <p:sp>
        <p:nvSpPr>
          <p:cNvPr id="21" name="el-1789657654907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三层关系</a:t>
            </a:r>
            <a:endParaRPr/>
          </a:p>
        </p:txBody>
      </p:sp>
      <p:sp>
        <p:nvSpPr>
          <p:cNvPr id="22" name="el-1789657654907-7"/>
          <p:cNvSpPr txBox="1"/>
          <p:nvPr/>
        </p:nvSpPr>
        <p:spPr>
          <a:xfrm>
            <a:off x="1715708" y="5520703"/>
            <a:ext cx="73019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内容层防事故、标识层防争议、流程层防追责——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三层齐备，才算真正的合规生产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6549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24" name="el-178965765490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5" name="el-17896576549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06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5070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50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506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6" name="el-1789657655064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内容标识：AI使用要亮牌</a:t>
            </a:r>
            <a:endParaRPr/>
          </a:p>
        </p:txBody>
      </p:sp>
      <p:sp>
        <p:nvSpPr>
          <p:cNvPr id="7" name="el-1789657655068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为什么必须标识</a:t>
            </a:r>
            <a:endParaRPr/>
          </a:p>
        </p:txBody>
      </p:sp>
      <p:sp>
        <p:nvSpPr>
          <p:cNvPr id="8" name="el-178965765506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《生成式人工智能服务管理暂行办法》要求对AI生成内容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显著标识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；各内容平台同步上线AI标识规则——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合规义务，不是可选动作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57655069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怎么标识</a:t>
            </a:r>
            <a:endParaRPr/>
          </a:p>
        </p:txBody>
      </p:sp>
      <p:sp>
        <p:nvSpPr>
          <p:cNvPr id="10" name="el-1789657655067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平台自动标识之外，自制内容建议文末注明：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"本文由AI辅助生成，经人工核验"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——一句话，信任与合规兼得。</a:t>
            </a:r>
            <a:endParaRPr/>
          </a:p>
        </p:txBody>
      </p:sp>
      <p:sp>
        <p:nvSpPr>
          <p:cNvPr id="11" name="el-1789657655069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标识的意义</a:t>
            </a:r>
            <a:endParaRPr/>
          </a:p>
        </p:txBody>
      </p:sp>
      <p:sp>
        <p:nvSpPr>
          <p:cNvPr id="12" name="el-178965765506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不是自贬身价——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是告诉读者"我用了工具，但我负全责"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；先行标识者反而在信息浑水中赢得信任。</a:t>
            </a:r>
            <a:endParaRPr/>
          </a:p>
        </p:txBody>
      </p:sp>
      <p:sp>
        <p:nvSpPr>
          <p:cNvPr id="13" name="el-1789657655071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标识话术</a:t>
            </a:r>
            <a:endParaRPr/>
          </a:p>
        </p:txBody>
      </p:sp>
      <p:sp>
        <p:nvSpPr>
          <p:cNvPr id="14" name="el-1789657655071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"本文AI辅助生成，信息经人工核验"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"图片由AI生成，仅作示意"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"数据来源：XX统计年鉴（AI整理）"</a:t>
            </a:r>
            <a:endParaRPr/>
          </a:p>
        </p:txBody>
      </p:sp>
      <p:sp>
        <p:nvSpPr>
          <p:cNvPr id="15" name="el-1789657655068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拿不准标不标时——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。多标的代价几乎为零，漏标的代价可能很贵。</a:t>
            </a:r>
            <a:endParaRPr/>
          </a:p>
        </p:txBody>
      </p:sp>
      <p:sp>
        <p:nvSpPr>
          <p:cNvPr id="16" name="el-17896576550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17" name="el-178965765506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8" name="el-17896576550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086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655083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326644"/>
                <a:gridCol w="3210759"/>
                <a:gridCol w="528029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素材类型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风险点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使用规范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AI生成配图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权属模糊·细节失真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商用注明AI生成；核验文字与细节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真人肖像素材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肖像权纠纷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用授权图库；AI生成脸避开真人像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知名IP元素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商标·著作权侵权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不用未授权IP；避开"XX风格"提示词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实拍风景图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拍摄者著作权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自有拍摄或授权图库；注明来源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音乐音效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平台版权检测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用平台曲库或免版权音源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655084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0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655086-2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7" name="el-1789657655084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素材使用规范速查表</a:t>
            </a:r>
            <a:endParaRPr/>
          </a:p>
        </p:txBody>
      </p:sp>
      <p:sp>
        <p:nvSpPr>
          <p:cNvPr id="8" name="el-1789657655084-21"/>
          <p:cNvSpPr txBox="1"/>
          <p:nvPr/>
        </p:nvSpPr>
        <p:spPr>
          <a:xfrm>
            <a:off x="685629" y="5238446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总原则：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能溯源的素材才是安全素材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——来源不明的"免费图"，往往最贵。</a:t>
            </a:r>
            <a:endParaRPr/>
          </a:p>
        </p:txBody>
      </p:sp>
      <p:sp>
        <p:nvSpPr>
          <p:cNvPr id="9" name="el-1789657655085-2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10" name="el-1789657655085-2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11" name="el-1789657655085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23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5233-10"/>
          <p:cNvSpPr/>
          <p:nvPr/>
        </p:nvSpPr>
        <p:spPr>
          <a:xfrm>
            <a:off x="685629" y="1507960"/>
            <a:ext cx="1547426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5239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239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5234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5231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52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5232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10" name="el-178965765523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事故复盘：一张AI海报引发的索赔</a:t>
            </a:r>
            <a:endParaRPr/>
          </a:p>
        </p:txBody>
      </p:sp>
      <p:sp>
        <p:nvSpPr>
          <p:cNvPr id="11" name="el-1789657655232-9"/>
          <p:cNvSpPr txBox="1"/>
          <p:nvPr/>
        </p:nvSpPr>
        <p:spPr>
          <a:xfrm>
            <a:off x="837990" y="1546051"/>
            <a:ext cx="18990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教训</a:t>
            </a:r>
            <a:endParaRPr/>
          </a:p>
        </p:txBody>
      </p:sp>
      <p:sp>
        <p:nvSpPr>
          <p:cNvPr id="12" name="el-1789657655233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事件：某景区用AI生成的宣传海报，人物神似某明星（综合公开报道改编）</a:t>
            </a:r>
            <a:endParaRPr/>
          </a:p>
        </p:txBody>
      </p:sp>
      <p:sp>
        <p:nvSpPr>
          <p:cNvPr id="13" name="el-1789657655236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经过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海报投放三天后，被指"蹭明星肖像"，当事人发函</a:t>
            </a:r>
            <a:endParaRPr/>
          </a:p>
        </p:txBody>
      </p:sp>
      <p:sp>
        <p:nvSpPr>
          <p:cNvPr id="14" name="el-1789657655236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全线下撤+公开致歉+协商补偿——半个月的宣发白做</a:t>
            </a:r>
            <a:endParaRPr/>
          </a:p>
        </p:txBody>
      </p:sp>
      <p:sp>
        <p:nvSpPr>
          <p:cNvPr id="15" name="el-1789657655241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57655239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AI生成"像谁"的责任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在使用者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——"是AI自己画的"不是抗辩理由。</a:t>
            </a:r>
            <a:endParaRPr/>
          </a:p>
        </p:txBody>
      </p:sp>
      <p:sp>
        <p:nvSpPr>
          <p:cNvPr id="17" name="el-1789657655241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改进</a:t>
            </a:r>
            <a:endParaRPr/>
          </a:p>
        </p:txBody>
      </p:sp>
      <p:sp>
        <p:nvSpPr>
          <p:cNvPr id="18" name="el-1789657655239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涉人素材增设一道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"相似度三问"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：像谁？像到什么程度？换成谁？</a:t>
            </a:r>
            <a:endParaRPr/>
          </a:p>
        </p:txBody>
      </p:sp>
      <p:sp>
        <p:nvSpPr>
          <p:cNvPr id="19" name="el-17896576552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20" name="el-178965765523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1" name="el-17896576552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2" name="el-1789657655240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655240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5240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5237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根因一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：提示词写"明星感美女"——AI直接向真实人脸靠拢，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提示词本身就是风险源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523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根因二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：发布前无人审视相似度——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审核流程缺位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，没有"像谁"这一问。</a:t>
            </a:r>
            <a:endParaRPr/>
          </a:p>
        </p:txBody>
      </p:sp>
      <p:sp>
        <p:nvSpPr>
          <p:cNvPr id="27" name="el-1789657655238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正确姿势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：人物海报用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明确虚构设定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（"原创虚拟人物，非真实人像"）+发布前相似度自查。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2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256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5256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253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52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525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8" name="el-17896576552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标识三场景：亮牌的学问</a:t>
            </a:r>
            <a:endParaRPr/>
          </a:p>
        </p:txBody>
      </p:sp>
      <p:sp>
        <p:nvSpPr>
          <p:cNvPr id="9" name="el-1789657655257-13"/>
          <p:cNvSpPr txBox="1"/>
          <p:nvPr/>
        </p:nvSpPr>
        <p:spPr>
          <a:xfrm>
            <a:off x="685629" y="2255486"/>
            <a:ext cx="35231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场景① · 纯AI生成</a:t>
            </a:r>
            <a:endParaRPr/>
          </a:p>
        </p:txBody>
      </p:sp>
      <p:sp>
        <p:nvSpPr>
          <p:cNvPr id="10" name="el-1789657655257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明示生成</a:t>
            </a:r>
            <a:endParaRPr/>
          </a:p>
        </p:txBody>
      </p:sp>
      <p:sp>
        <p:nvSpPr>
          <p:cNvPr id="11" name="el-1789657655257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全亮牌</a:t>
            </a:r>
            <a:endParaRPr/>
          </a:p>
        </p:txBody>
      </p:sp>
      <p:sp>
        <p:nvSpPr>
          <p:cNvPr id="12" name="el-1789657655258-16"/>
          <p:cNvSpPr txBox="1"/>
          <p:nvPr/>
        </p:nvSpPr>
        <p:spPr>
          <a:xfrm>
            <a:off x="4455395" y="2255486"/>
            <a:ext cx="35137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场景② · AI辅助创作</a:t>
            </a:r>
            <a:endParaRPr/>
          </a:p>
        </p:txBody>
      </p:sp>
      <p:sp>
        <p:nvSpPr>
          <p:cNvPr id="13" name="el-1789657655258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注明协作</a:t>
            </a:r>
            <a:endParaRPr/>
          </a:p>
        </p:txBody>
      </p:sp>
      <p:sp>
        <p:nvSpPr>
          <p:cNvPr id="14" name="el-1789657655258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半亮牌</a:t>
            </a:r>
            <a:endParaRPr/>
          </a:p>
        </p:txBody>
      </p:sp>
      <p:sp>
        <p:nvSpPr>
          <p:cNvPr id="15" name="el-1789657655258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场景③ · 数据整理</a:t>
            </a:r>
            <a:endParaRPr/>
          </a:p>
        </p:txBody>
      </p:sp>
      <p:sp>
        <p:nvSpPr>
          <p:cNvPr id="16" name="el-1789657655258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溯源标注</a:t>
            </a:r>
            <a:endParaRPr/>
          </a:p>
        </p:txBody>
      </p:sp>
      <p:sp>
        <p:nvSpPr>
          <p:cNvPr id="17" name="el-1789657655258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亮来源</a:t>
            </a:r>
            <a:endParaRPr/>
          </a:p>
        </p:txBody>
      </p:sp>
      <p:sp>
        <p:nvSpPr>
          <p:cNvPr id="18" name="el-1789657655255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共同底线</a:t>
            </a:r>
            <a:endParaRPr/>
          </a:p>
        </p:txBody>
      </p:sp>
      <p:sp>
        <p:nvSpPr>
          <p:cNvPr id="19" name="el-1789657655254-8"/>
          <p:cNvSpPr txBox="1"/>
          <p:nvPr/>
        </p:nvSpPr>
        <p:spPr>
          <a:xfrm>
            <a:off x="1753799" y="4959910"/>
            <a:ext cx="88834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三种亮法，一个内核：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读者有权知道内容的"人机配方"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——透明是最省成本的合规。</a:t>
            </a:r>
            <a:endParaRPr/>
          </a:p>
        </p:txBody>
      </p:sp>
      <p:sp>
        <p:nvSpPr>
          <p:cNvPr id="20" name="el-17896576552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21" name="el-1789657655251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2" name="el-17896576552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23" name="el-1789657655263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655263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655263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655263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655263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655264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655264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655264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655264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655261-22"/>
          <p:cNvSpPr txBox="1"/>
          <p:nvPr/>
        </p:nvSpPr>
        <p:spPr>
          <a:xfrm>
            <a:off x="857036" y="336963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"本图由AI生成"</a:t>
            </a:r>
            <a:endParaRPr/>
          </a:p>
        </p:txBody>
      </p:sp>
      <p:sp>
        <p:nvSpPr>
          <p:cNvPr id="33" name="el-1789657655261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配图示意类标注用途</a:t>
            </a:r>
            <a:endParaRPr/>
          </a:p>
        </p:txBody>
      </p:sp>
      <p:sp>
        <p:nvSpPr>
          <p:cNvPr id="34" name="el-1789657655261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无事实声明风险时适用</a:t>
            </a:r>
            <a:endParaRPr/>
          </a:p>
        </p:txBody>
      </p:sp>
      <p:sp>
        <p:nvSpPr>
          <p:cNvPr id="35" name="el-1789657655261-25"/>
          <p:cNvSpPr txBox="1"/>
          <p:nvPr/>
        </p:nvSpPr>
        <p:spPr>
          <a:xfrm>
            <a:off x="4626802" y="3369632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"AI辅助生成，人工核验"</a:t>
            </a:r>
            <a:endParaRPr/>
          </a:p>
        </p:txBody>
      </p:sp>
      <p:sp>
        <p:nvSpPr>
          <p:cNvPr id="36" name="el-1789657655262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列出人机分工边界</a:t>
            </a:r>
            <a:endParaRPr/>
          </a:p>
        </p:txBody>
      </p:sp>
      <p:sp>
        <p:nvSpPr>
          <p:cNvPr id="37" name="el-1789657655262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多数工作内容适用</a:t>
            </a:r>
            <a:endParaRPr/>
          </a:p>
        </p:txBody>
      </p:sp>
      <p:sp>
        <p:nvSpPr>
          <p:cNvPr id="38" name="el-1789657655262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"数据来源：官方统计"</a:t>
            </a:r>
            <a:endParaRPr/>
          </a:p>
        </p:txBody>
      </p:sp>
      <p:sp>
        <p:nvSpPr>
          <p:cNvPr id="39" name="el-1789657655262-29"/>
          <p:cNvSpPr txBox="1"/>
          <p:nvPr/>
        </p:nvSpPr>
        <p:spPr>
          <a:xfrm>
            <a:off x="8082471" y="373149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AI只做整理不产出观点</a:t>
            </a:r>
            <a:endParaRPr/>
          </a:p>
        </p:txBody>
      </p:sp>
      <p:sp>
        <p:nvSpPr>
          <p:cNvPr id="40" name="el-1789657655262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报告类内容必备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40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406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5409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409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5409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655410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6554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540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10" name="el-178965765540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发布前检查清单：六问放行</a:t>
            </a:r>
            <a:endParaRPr/>
          </a:p>
        </p:txBody>
      </p:sp>
      <p:sp>
        <p:nvSpPr>
          <p:cNvPr id="11" name="el-1789657655405-3"/>
          <p:cNvSpPr txBox="1"/>
          <p:nvPr/>
        </p:nvSpPr>
        <p:spPr>
          <a:xfrm>
            <a:off x="914171" y="2506943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内容对外发布前，过一遍这六问——三分钟，拦下九成风险：</a:t>
            </a:r>
            <a:endParaRPr/>
          </a:p>
        </p:txBody>
      </p:sp>
      <p:sp>
        <p:nvSpPr>
          <p:cNvPr id="12" name="el-1789657655411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57655415-20"/>
          <p:cNvSpPr txBox="1"/>
          <p:nvPr/>
        </p:nvSpPr>
        <p:spPr>
          <a:xfrm>
            <a:off x="1256986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事实核了吗</a:t>
            </a:r>
            <a:endParaRPr/>
          </a:p>
        </p:txBody>
      </p:sp>
      <p:sp>
        <p:nvSpPr>
          <p:cNvPr id="14" name="el-1789657655415-21"/>
          <p:cNvSpPr txBox="1"/>
          <p:nvPr/>
        </p:nvSpPr>
        <p:spPr>
          <a:xfrm>
            <a:off x="2447313" y="3299106"/>
            <a:ext cx="309833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价格/时间/预约类信息当期双源核验</a:t>
            </a:r>
            <a:endParaRPr/>
          </a:p>
        </p:txBody>
      </p:sp>
      <p:sp>
        <p:nvSpPr>
          <p:cNvPr id="15" name="el-1789657655411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57655415-22"/>
          <p:cNvSpPr txBox="1"/>
          <p:nvPr/>
        </p:nvSpPr>
        <p:spPr>
          <a:xfrm>
            <a:off x="1256986" y="3870463"/>
            <a:ext cx="146743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数据脱敏了吗</a:t>
            </a:r>
            <a:endParaRPr/>
          </a:p>
        </p:txBody>
      </p:sp>
      <p:sp>
        <p:nvSpPr>
          <p:cNvPr id="17" name="el-1789657655415-23"/>
          <p:cNvSpPr txBox="1"/>
          <p:nvPr/>
        </p:nvSpPr>
        <p:spPr>
          <a:xfrm>
            <a:off x="266633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客人信息、内部数据零残留</a:t>
            </a:r>
            <a:endParaRPr/>
          </a:p>
        </p:txBody>
      </p:sp>
      <p:sp>
        <p:nvSpPr>
          <p:cNvPr id="18" name="el-1789657655412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57655415-24"/>
          <p:cNvSpPr txBox="1"/>
          <p:nvPr/>
        </p:nvSpPr>
        <p:spPr>
          <a:xfrm>
            <a:off x="1256986" y="4489433"/>
            <a:ext cx="146743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素材可溯源吗</a:t>
            </a:r>
            <a:endParaRPr/>
          </a:p>
        </p:txBody>
      </p:sp>
      <p:sp>
        <p:nvSpPr>
          <p:cNvPr id="20" name="el-1789657655415-25"/>
          <p:cNvSpPr txBox="1"/>
          <p:nvPr/>
        </p:nvSpPr>
        <p:spPr>
          <a:xfrm>
            <a:off x="2666333" y="4537046"/>
            <a:ext cx="284074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图片音乐有授权来源，肖像已自查</a:t>
            </a:r>
            <a:endParaRPr/>
          </a:p>
        </p:txBody>
      </p:sp>
      <p:sp>
        <p:nvSpPr>
          <p:cNvPr id="21" name="el-1789657655412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57655415-26"/>
          <p:cNvSpPr txBox="1"/>
          <p:nvPr/>
        </p:nvSpPr>
        <p:spPr>
          <a:xfrm>
            <a:off x="7008647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标识加了吗</a:t>
            </a:r>
            <a:endParaRPr/>
          </a:p>
        </p:txBody>
      </p:sp>
      <p:sp>
        <p:nvSpPr>
          <p:cNvPr id="23" name="el-1789657655416-27"/>
          <p:cNvSpPr txBox="1"/>
          <p:nvPr/>
        </p:nvSpPr>
        <p:spPr>
          <a:xfrm>
            <a:off x="8198975" y="3299106"/>
            <a:ext cx="21627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AI生成/辅助按场景亮牌</a:t>
            </a:r>
            <a:endParaRPr/>
          </a:p>
        </p:txBody>
      </p:sp>
      <p:sp>
        <p:nvSpPr>
          <p:cNvPr id="24" name="el-1789657655412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57655416-28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文化审了吗</a:t>
            </a:r>
            <a:endParaRPr/>
          </a:p>
        </p:txBody>
      </p:sp>
      <p:sp>
        <p:nvSpPr>
          <p:cNvPr id="26" name="el-1789657655416-29"/>
          <p:cNvSpPr txBox="1"/>
          <p:nvPr/>
        </p:nvSpPr>
        <p:spPr>
          <a:xfrm>
            <a:off x="8198975" y="3918076"/>
            <a:ext cx="398997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民族宗教元素、地域梗过 sensitivity 一遍</a:t>
            </a:r>
            <a:endParaRPr/>
          </a:p>
        </p:txBody>
      </p:sp>
      <p:sp>
        <p:nvSpPr>
          <p:cNvPr id="27" name="el-1789657655412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57655416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留痕了吗</a:t>
            </a:r>
            <a:endParaRPr/>
          </a:p>
        </p:txBody>
      </p:sp>
      <p:sp>
        <p:nvSpPr>
          <p:cNvPr id="29" name="el-1789657655416-31"/>
          <p:cNvSpPr txBox="1"/>
          <p:nvPr/>
        </p:nvSpPr>
        <p:spPr>
          <a:xfrm>
            <a:off x="7979955" y="453704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核验记录、素材来源存档备查</a:t>
            </a:r>
            <a:endParaRPr/>
          </a:p>
        </p:txBody>
      </p:sp>
      <p:sp>
        <p:nvSpPr>
          <p:cNvPr id="30" name="el-1789657655405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合规生产</a:t>
            </a:r>
            <a:endParaRPr/>
          </a:p>
        </p:txBody>
      </p:sp>
      <p:sp>
        <p:nvSpPr>
          <p:cNvPr id="31" name="el-1789657655405-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32" name="el-1789657655406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42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43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543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65543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6554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5429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576554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5765543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655435-19"/>
          <p:cNvSpPr txBox="1"/>
          <p:nvPr/>
        </p:nvSpPr>
        <p:spPr>
          <a:xfrm>
            <a:off x="1618845" y="1698413"/>
            <a:ext cx="88427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四大挑战与防御？</a:t>
            </a:r>
            <a:endParaRPr/>
          </a:p>
        </p:txBody>
      </p:sp>
      <p:sp>
        <p:nvSpPr>
          <p:cNvPr id="11" name="el-1789657655434-15"/>
          <p:cNvSpPr txBox="1"/>
          <p:nvPr/>
        </p:nvSpPr>
        <p:spPr>
          <a:xfrm>
            <a:off x="1618845" y="2117408"/>
            <a:ext cx="89922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幻觉→核验五步；隐私→脱敏分级；版权→素材规范+标识；依赖→输出习惯——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风险地图对应工具箱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65543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655436-20"/>
          <p:cNvSpPr txBox="1"/>
          <p:nvPr/>
        </p:nvSpPr>
        <p:spPr>
          <a:xfrm>
            <a:off x="1618845" y="2812559"/>
            <a:ext cx="700388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核验五步法？</a:t>
            </a:r>
            <a:endParaRPr/>
          </a:p>
        </p:txBody>
      </p:sp>
      <p:sp>
        <p:nvSpPr>
          <p:cNvPr id="14" name="el-1789657655435-16"/>
          <p:cNvSpPr txBox="1"/>
          <p:nvPr/>
        </p:nvSpPr>
        <p:spPr>
          <a:xfrm>
            <a:off x="1618845" y="3231554"/>
            <a:ext cx="73362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圈出来→分主次→找源头→交叉验→留痕迹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——把"凭感觉信"变成"按流程放行"。</a:t>
            </a:r>
            <a:endParaRPr/>
          </a:p>
        </p:txBody>
      </p:sp>
      <p:sp>
        <p:nvSpPr>
          <p:cNvPr id="15" name="el-178965765543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655436-21"/>
          <p:cNvSpPr txBox="1"/>
          <p:nvPr/>
        </p:nvSpPr>
        <p:spPr>
          <a:xfrm>
            <a:off x="1618845" y="3926706"/>
            <a:ext cx="590134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数据安全的核心动作？</a:t>
            </a:r>
            <a:endParaRPr/>
          </a:p>
        </p:txBody>
      </p:sp>
      <p:sp>
        <p:nvSpPr>
          <p:cNvPr id="17" name="el-1789657655435-17"/>
          <p:cNvSpPr txBox="1"/>
          <p:nvPr/>
        </p:nvSpPr>
        <p:spPr>
          <a:xfrm>
            <a:off x="1618845" y="4345701"/>
            <a:ext cx="61117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输入前自问泄露后果+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脱敏四法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+分级用工具——红线数据不过机器。</a:t>
            </a:r>
            <a:endParaRPr/>
          </a:p>
        </p:txBody>
      </p:sp>
      <p:sp>
        <p:nvSpPr>
          <p:cNvPr id="18" name="el-178965765543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655436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发布前最后一关？</a:t>
            </a:r>
            <a:endParaRPr/>
          </a:p>
        </p:txBody>
      </p:sp>
      <p:sp>
        <p:nvSpPr>
          <p:cNvPr id="20" name="el-1789657655435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六问清单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：事实、脱敏、溯源、标识、文化、留痕——全过再发。</a:t>
            </a:r>
            <a:endParaRPr/>
          </a:p>
        </p:txBody>
      </p:sp>
      <p:sp>
        <p:nvSpPr>
          <p:cNvPr id="21" name="el-1789657655427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57655428-4"/>
          <p:cNvSpPr txBox="1"/>
          <p:nvPr/>
        </p:nvSpPr>
        <p:spPr>
          <a:xfrm>
            <a:off x="508121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3" name="el-17896576554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58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584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655581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5587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655585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5587-22"/>
          <p:cNvSpPr/>
          <p:nvPr/>
        </p:nvSpPr>
        <p:spPr>
          <a:xfrm>
            <a:off x="685629" y="4660840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655583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576555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57655583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576555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作业：一次全流程合规实践</a:t>
            </a:r>
            <a:endParaRPr/>
          </a:p>
        </p:txBody>
      </p:sp>
      <p:sp>
        <p:nvSpPr>
          <p:cNvPr id="12" name="el-1789657655583-10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57655586-17"/>
          <p:cNvSpPr txBox="1"/>
          <p:nvPr/>
        </p:nvSpPr>
        <p:spPr>
          <a:xfrm>
            <a:off x="685629" y="22022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57655585-15"/>
          <p:cNvSpPr txBox="1"/>
          <p:nvPr/>
        </p:nvSpPr>
        <p:spPr>
          <a:xfrm>
            <a:off x="1371257" y="2173651"/>
            <a:ext cx="57392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对照四大挑战，你过往使用中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最欠账的是哪一项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？打算怎么补？</a:t>
            </a:r>
            <a:endParaRPr/>
          </a:p>
        </p:txBody>
      </p:sp>
      <p:sp>
        <p:nvSpPr>
          <p:cNvPr id="15" name="el-1789657655586-18"/>
          <p:cNvSpPr txBox="1"/>
          <p:nvPr/>
        </p:nvSpPr>
        <p:spPr>
          <a:xfrm>
            <a:off x="685629" y="270304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57655586-16"/>
          <p:cNvSpPr txBox="1"/>
          <p:nvPr/>
        </p:nvSpPr>
        <p:spPr>
          <a:xfrm>
            <a:off x="1371257" y="2674481"/>
            <a:ext cx="525737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"六问清单"里，哪一问在你看来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最容易被跳过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？为什么？</a:t>
            </a:r>
            <a:endParaRPr/>
          </a:p>
        </p:txBody>
      </p:sp>
      <p:sp>
        <p:nvSpPr>
          <p:cNvPr id="17" name="el-1789657655583-11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57655587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57655589-23"/>
          <p:cNvSpPr txBox="1"/>
          <p:nvPr/>
        </p:nvSpPr>
        <p:spPr>
          <a:xfrm>
            <a:off x="1704698" y="3899031"/>
            <a:ext cx="84972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选一份AI生成的旅游内容（自己产出或网络案例），完成核验五步+发布前六问，提交核验记录表。</a:t>
            </a:r>
            <a:endParaRPr/>
          </a:p>
        </p:txBody>
      </p:sp>
      <p:sp>
        <p:nvSpPr>
          <p:cNvPr id="20" name="el-1789657655589-24"/>
          <p:cNvSpPr txBox="1"/>
          <p:nvPr/>
        </p:nvSpPr>
        <p:spPr>
          <a:xfrm>
            <a:off x="1704698" y="4241845"/>
            <a:ext cx="829443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重点记录：发现了几处问题、各属哪类风险、如何修正。</a:t>
            </a:r>
            <a:endParaRPr/>
          </a:p>
        </p:txBody>
      </p:sp>
      <p:sp>
        <p:nvSpPr>
          <p:cNvPr id="21" name="el-1789657655587-21"/>
          <p:cNvSpPr txBox="1"/>
          <p:nvPr/>
        </p:nvSpPr>
        <p:spPr>
          <a:xfrm>
            <a:off x="818945" y="4689408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57655589-25"/>
          <p:cNvSpPr txBox="1"/>
          <p:nvPr/>
        </p:nvSpPr>
        <p:spPr>
          <a:xfrm>
            <a:off x="1704698" y="4670363"/>
            <a:ext cx="715892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为你常接触的一类业务（行程单/推文/海报）定制一份"脱敏+核验"迷你流程卡。</a:t>
            </a:r>
            <a:endParaRPr/>
          </a:p>
        </p:txBody>
      </p:sp>
      <p:sp>
        <p:nvSpPr>
          <p:cNvPr id="23" name="el-1789657655589-26"/>
          <p:cNvSpPr txBox="1"/>
          <p:nvPr/>
        </p:nvSpPr>
        <p:spPr>
          <a:xfrm>
            <a:off x="1704698" y="5013177"/>
            <a:ext cx="704141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A5卡片大小，三步以内——好用比全面重要。</a:t>
            </a:r>
            <a:endParaRPr/>
          </a:p>
        </p:txBody>
      </p:sp>
      <p:sp>
        <p:nvSpPr>
          <p:cNvPr id="24" name="el-1789657655583-8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上传课程平台；优秀流程卡将印制为班级共用工具。</a:t>
            </a:r>
            <a:endParaRPr/>
          </a:p>
        </p:txBody>
      </p:sp>
      <p:sp>
        <p:nvSpPr>
          <p:cNvPr id="25" name="el-1789657655580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57655580-4"/>
          <p:cNvSpPr txBox="1"/>
          <p:nvPr/>
        </p:nvSpPr>
        <p:spPr>
          <a:xfrm>
            <a:off x="499119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7" name="el-17896576555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60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655609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655603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655609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655603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655610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655603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655610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57655600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6555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655602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5765560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57655608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法 规</a:t>
            </a:r>
            <a:endParaRPr/>
          </a:p>
        </p:txBody>
      </p:sp>
      <p:sp>
        <p:nvSpPr>
          <p:cNvPr id="15" name="el-1789657655614-25"/>
          <p:cNvSpPr txBox="1"/>
          <p:nvPr/>
        </p:nvSpPr>
        <p:spPr>
          <a:xfrm>
            <a:off x="1980705" y="1661513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《生成式人工智能服务管理暂行办法》全文</a:t>
            </a:r>
            <a:endParaRPr/>
          </a:p>
        </p:txBody>
      </p:sp>
      <p:sp>
        <p:nvSpPr>
          <p:cNvPr id="16" name="el-1789657655613-21"/>
          <p:cNvSpPr txBox="1"/>
          <p:nvPr/>
        </p:nvSpPr>
        <p:spPr>
          <a:xfrm>
            <a:off x="1980705" y="2023372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二十四条不长——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通读一遍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，标识义务与红线心中自明。</a:t>
            </a:r>
            <a:endParaRPr/>
          </a:p>
        </p:txBody>
      </p:sp>
      <p:sp>
        <p:nvSpPr>
          <p:cNvPr id="17" name="el-1789657655609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指 南</a:t>
            </a:r>
            <a:endParaRPr/>
          </a:p>
        </p:txBody>
      </p:sp>
      <p:sp>
        <p:nvSpPr>
          <p:cNvPr id="18" name="el-1789657655615-26"/>
          <p:cNvSpPr txBox="1"/>
          <p:nvPr/>
        </p:nvSpPr>
        <p:spPr>
          <a:xfrm>
            <a:off x="1980705" y="2675076"/>
            <a:ext cx="51941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各内容平台AI标识规则说明</a:t>
            </a:r>
            <a:endParaRPr/>
          </a:p>
        </p:txBody>
      </p:sp>
      <p:sp>
        <p:nvSpPr>
          <p:cNvPr id="19" name="el-1789657655613-22"/>
          <p:cNvSpPr txBox="1"/>
          <p:nvPr/>
        </p:nvSpPr>
        <p:spPr>
          <a:xfrm>
            <a:off x="1980705" y="3036936"/>
            <a:ext cx="527161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你发布的每个平台都有一份——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收藏夹建一个"合规"文件夹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57655609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案 例</a:t>
            </a:r>
            <a:endParaRPr/>
          </a:p>
        </p:txBody>
      </p:sp>
      <p:sp>
        <p:nvSpPr>
          <p:cNvPr id="21" name="el-1789657655615-27"/>
          <p:cNvSpPr txBox="1"/>
          <p:nvPr/>
        </p:nvSpPr>
        <p:spPr>
          <a:xfrm>
            <a:off x="1980705" y="3688640"/>
            <a:ext cx="37188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AI内容纠纷公开判例与通报</a:t>
            </a:r>
            <a:endParaRPr/>
          </a:p>
        </p:txBody>
      </p:sp>
      <p:sp>
        <p:nvSpPr>
          <p:cNvPr id="22" name="el-1789657655614-23"/>
          <p:cNvSpPr txBox="1"/>
          <p:nvPr/>
        </p:nvSpPr>
        <p:spPr>
          <a:xfrm>
            <a:off x="1980705" y="4050500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看真实代价——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案例的震撼胜过十条规范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655610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工 具</a:t>
            </a:r>
            <a:endParaRPr/>
          </a:p>
        </p:txBody>
      </p:sp>
      <p:sp>
        <p:nvSpPr>
          <p:cNvPr id="24" name="el-1789657655615-28"/>
          <p:cNvSpPr txBox="1"/>
          <p:nvPr/>
        </p:nvSpPr>
        <p:spPr>
          <a:xfrm>
            <a:off x="1980705" y="4702204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图片版权检测与溯源工具</a:t>
            </a:r>
            <a:endParaRPr/>
          </a:p>
        </p:txBody>
      </p:sp>
      <p:sp>
        <p:nvSpPr>
          <p:cNvPr id="25" name="el-1789657655614-24"/>
          <p:cNvSpPr txBox="1"/>
          <p:nvPr/>
        </p:nvSpPr>
        <p:spPr>
          <a:xfrm>
            <a:off x="1980705" y="5064063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发图前扫一遍——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让工具帮你看住盲区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655599-2"/>
          <p:cNvSpPr txBox="1"/>
          <p:nvPr/>
        </p:nvSpPr>
        <p:spPr>
          <a:xfrm>
            <a:off x="685629" y="5706245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模块二收官。下一模块进入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八大场景应用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：行程规划、导游词、新媒体、营销、翻译、客服、数字人、数据分析。</a:t>
            </a:r>
            <a:endParaRPr/>
          </a:p>
        </p:txBody>
      </p:sp>
      <p:sp>
        <p:nvSpPr>
          <p:cNvPr id="27" name="el-1789657655600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57655600-6"/>
          <p:cNvSpPr txBox="1"/>
          <p:nvPr/>
        </p:nvSpPr>
        <p:spPr>
          <a:xfrm>
            <a:off x="5167509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29" name="el-178965765560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65575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655748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655752-9"/>
          <p:cNvSpPr txBox="1"/>
          <p:nvPr/>
        </p:nvSpPr>
        <p:spPr>
          <a:xfrm>
            <a:off x="1237940" y="457943"/>
            <a:ext cx="4132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5" name="el-178965765574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模块三 · 项目一：个性化行程规划</a:t>
            </a:r>
            <a:endParaRPr/>
          </a:p>
        </p:txBody>
      </p:sp>
      <p:sp>
        <p:nvSpPr>
          <p:cNvPr id="6" name="el-1789657655750-4"/>
          <p:cNvSpPr txBox="1"/>
          <p:nvPr/>
        </p:nvSpPr>
        <p:spPr>
          <a:xfrm>
            <a:off x="685629" y="6228650"/>
            <a:ext cx="348116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MODULE</a:t>
            </a:r>
            <a:endParaRPr/>
          </a:p>
        </p:txBody>
      </p:sp>
      <p:sp>
        <p:nvSpPr>
          <p:cNvPr id="7" name="el-1789657655750-5"/>
          <p:cNvSpPr txBox="1"/>
          <p:nvPr/>
        </p:nvSpPr>
        <p:spPr>
          <a:xfrm>
            <a:off x="5386826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关注生成式AI工具的应用挑战</a:t>
            </a:r>
            <a:endParaRPr/>
          </a:p>
        </p:txBody>
      </p:sp>
      <p:sp>
        <p:nvSpPr>
          <p:cNvPr id="8" name="el-178965765575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57655751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655754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655754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65574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5B4D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57655752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01</a:t>
            </a:r>
            <a:endParaRPr/>
          </a:p>
        </p:txBody>
      </p:sp>
      <p:sp>
        <p:nvSpPr>
          <p:cNvPr id="14" name="el-1789657655753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开战</a:t>
            </a:r>
            <a:endParaRPr/>
          </a:p>
        </p:txBody>
      </p:sp>
      <p:sp>
        <p:nvSpPr>
          <p:cNvPr id="15" name="el-1789657655753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从"会工具"到"出方案"</a:t>
            </a:r>
            <a:endParaRPr/>
          </a:p>
        </p:txBody>
      </p:sp>
      <p:sp>
        <p:nvSpPr>
          <p:cNvPr id="16" name="el-1789657655755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57655758-21"/>
          <p:cNvSpPr txBox="1"/>
          <p:nvPr/>
        </p:nvSpPr>
        <p:spPr>
          <a:xfrm>
            <a:off x="6951512" y="2415883"/>
            <a:ext cx="32138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需求采集</a:t>
            </a:r>
            <a:endParaRPr/>
          </a:p>
        </p:txBody>
      </p:sp>
      <p:sp>
        <p:nvSpPr>
          <p:cNvPr id="18" name="el-1789657655757-18"/>
          <p:cNvSpPr txBox="1"/>
          <p:nvPr/>
        </p:nvSpPr>
        <p:spPr>
          <a:xfrm>
            <a:off x="6951512" y="2777742"/>
            <a:ext cx="330962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把模糊的"想去玩"翻译成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结构化需求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57655755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57655759-22"/>
          <p:cNvSpPr txBox="1"/>
          <p:nvPr/>
        </p:nvSpPr>
        <p:spPr>
          <a:xfrm>
            <a:off x="6951512" y="3410401"/>
            <a:ext cx="327633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AI规划流</a:t>
            </a:r>
            <a:endParaRPr/>
          </a:p>
        </p:txBody>
      </p:sp>
      <p:sp>
        <p:nvSpPr>
          <p:cNvPr id="21" name="el-1789657655758-19"/>
          <p:cNvSpPr txBox="1"/>
          <p:nvPr/>
        </p:nvSpPr>
        <p:spPr>
          <a:xfrm>
            <a:off x="6951512" y="3772261"/>
            <a:ext cx="318015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提示词模板+迭代打磨，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半日出初稿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655755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57655759-23"/>
          <p:cNvSpPr txBox="1"/>
          <p:nvPr/>
        </p:nvSpPr>
        <p:spPr>
          <a:xfrm>
            <a:off x="6951512" y="4404920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人工精修</a:t>
            </a:r>
            <a:endParaRPr/>
          </a:p>
        </p:txBody>
      </p:sp>
      <p:sp>
        <p:nvSpPr>
          <p:cNvPr id="24" name="el-1789657655758-20"/>
          <p:cNvSpPr txBox="1"/>
          <p:nvPr/>
        </p:nvSpPr>
        <p:spPr>
          <a:xfrm>
            <a:off x="6951512" y="4766779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核验、取舍、加入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人的温度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——成品的最后一公里。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2026-09-17T15:07:40.172Z</dcterms:created>
  <dcterms:modified xsi:type="dcterms:W3CDTF">2026-09-17T15:07:40.172Z</dcterms:modified>
</cp:coreProperties>
</file>