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B9C4BC"/>
              </a:solidFill>
            </c:spPr>
          </c:dPt>
          <c:dPt>
            <c:idx val="1"/>
            <c:spPr>
              <a:solidFill>
                <a:srgbClr val="B9C4BC"/>
              </a:solidFill>
            </c:spPr>
          </c:dPt>
          <c:dPt>
            <c:idx val="2"/>
            <c:spPr>
              <a:solidFill>
                <a:srgbClr val="1F5B4D"/>
              </a:solidFill>
            </c:spPr>
          </c:dPt>
          <c:dPt>
            <c:idx val="3"/>
            <c:spPr>
              <a:solidFill>
                <a:srgbClr val="1F5B4D"/>
              </a:solidFill>
            </c:spPr>
          </c:dPt>
          <c:dPt>
            <c:idx val="4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默认AI</c:v>
                </c:pt>
                <c:pt idx="1">
                  <c:v>手工投喂</c:v>
                </c:pt>
                <c:pt idx="2">
                  <c:v>配置指令</c:v>
                </c:pt>
                <c:pt idx="3">
                  <c:v>知识库</c:v>
                </c:pt>
                <c:pt idx="4">
                  <c:v>全套配置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55</c:v>
                </c:pt>
                <c:pt idx="2">
                  <c:v>68</c:v>
                </c:pt>
                <c:pt idx="3">
                  <c:v>78</c:v>
                </c:pt>
                <c:pt idx="4">
                  <c:v>90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2646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57421753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1541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154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1540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1543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项目三</a:t>
            </a:r>
            <a:endParaRPr/>
          </a:p>
        </p:txBody>
      </p:sp>
      <p:sp>
        <p:nvSpPr>
          <p:cNvPr id="8" name="el-1789657421543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57421544-5"/>
          <p:cNvSpPr txBox="1"/>
          <p:nvPr/>
        </p:nvSpPr>
        <p:spPr>
          <a:xfrm>
            <a:off x="685629" y="2139132"/>
            <a:ext cx="7060766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训练生成式AI工具</a:t>
            </a:r>
            <a:endParaRPr/>
          </a:p>
        </p:txBody>
      </p:sp>
      <p:sp>
        <p:nvSpPr>
          <p:cNvPr id="10" name="el-1789657421544-6"/>
          <p:cNvSpPr txBox="1"/>
          <p:nvPr/>
        </p:nvSpPr>
        <p:spPr>
          <a:xfrm>
            <a:off x="685629" y="3045268"/>
            <a:ext cx="423405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的输出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</p:txBody>
      </p:sp>
      <p:sp>
        <p:nvSpPr>
          <p:cNvPr id="11" name="el-1789657421547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模块二</a:t>
            </a:r>
            <a:endParaRPr/>
          </a:p>
        </p:txBody>
      </p:sp>
      <p:sp>
        <p:nvSpPr>
          <p:cNvPr id="12" name="el-1789657421547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生成式人工智能基础操作</a:t>
            </a:r>
            <a:endParaRPr/>
          </a:p>
        </p:txBody>
      </p:sp>
      <p:sp>
        <p:nvSpPr>
          <p:cNvPr id="13" name="el-1789657421545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57421545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02 — PROJECT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1192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1198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1197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1197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1197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11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421194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57421195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从对话，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到默契</a:t>
            </a:r>
            <a:endParaRPr/>
          </a:p>
        </p:txBody>
      </p:sp>
      <p:sp>
        <p:nvSpPr>
          <p:cNvPr id="10" name="el-1789657421195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DIAGNOSIS · TUNING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MEMORY · ASSET</a:t>
            </a:r>
            <a:endParaRPr/>
          </a:p>
        </p:txBody>
      </p:sp>
      <p:sp>
        <p:nvSpPr>
          <p:cNvPr id="11" name="el-178965742119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57421202-17"/>
          <p:cNvSpPr txBox="1"/>
          <p:nvPr/>
        </p:nvSpPr>
        <p:spPr>
          <a:xfrm>
            <a:off x="5218395" y="1134049"/>
            <a:ext cx="389481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风格之困</a:t>
            </a:r>
            <a:endParaRPr/>
          </a:p>
        </p:txBody>
      </p:sp>
      <p:sp>
        <p:nvSpPr>
          <p:cNvPr id="13" name="el-1789657421203-18"/>
          <p:cNvSpPr txBox="1"/>
          <p:nvPr/>
        </p:nvSpPr>
        <p:spPr>
          <a:xfrm>
            <a:off x="5218395" y="1591135"/>
            <a:ext cx="44716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AI味诊断 · 现状数据 · 五大来源 · 三要素</a:t>
            </a:r>
            <a:endParaRPr/>
          </a:p>
        </p:txBody>
      </p:sp>
      <p:sp>
        <p:nvSpPr>
          <p:cNvPr id="14" name="el-178965742119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421203-19"/>
          <p:cNvSpPr txBox="1"/>
          <p:nvPr/>
        </p:nvSpPr>
        <p:spPr>
          <a:xfrm>
            <a:off x="5218395" y="2324376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风格驯化</a:t>
            </a:r>
            <a:endParaRPr/>
          </a:p>
        </p:txBody>
      </p:sp>
      <p:sp>
        <p:nvSpPr>
          <p:cNvPr id="16" name="el-1789657421203-20"/>
          <p:cNvSpPr txBox="1"/>
          <p:nvPr/>
        </p:nvSpPr>
        <p:spPr>
          <a:xfrm>
            <a:off x="5218395" y="2781462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效果对比 · 四步法 · 样本投喂 · 规则设定</a:t>
            </a:r>
            <a:endParaRPr/>
          </a:p>
        </p:txBody>
      </p:sp>
      <p:sp>
        <p:nvSpPr>
          <p:cNvPr id="17" name="el-178965742120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421203-21"/>
          <p:cNvSpPr txBox="1"/>
          <p:nvPr/>
        </p:nvSpPr>
        <p:spPr>
          <a:xfrm>
            <a:off x="5218395" y="3514704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长期记忆</a:t>
            </a:r>
            <a:endParaRPr/>
          </a:p>
        </p:txBody>
      </p:sp>
      <p:sp>
        <p:nvSpPr>
          <p:cNvPr id="19" name="el-1789657421203-22"/>
          <p:cNvSpPr txBox="1"/>
          <p:nvPr/>
        </p:nvSpPr>
        <p:spPr>
          <a:xfrm>
            <a:off x="5218395" y="3971789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自定义指令 · 偏好设定 · 知识投喂 · 旅程</a:t>
            </a:r>
            <a:endParaRPr/>
          </a:p>
        </p:txBody>
      </p:sp>
      <p:sp>
        <p:nvSpPr>
          <p:cNvPr id="20" name="el-178965742120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421203-23"/>
          <p:cNvSpPr txBox="1"/>
          <p:nvPr/>
        </p:nvSpPr>
        <p:spPr>
          <a:xfrm>
            <a:off x="5218395" y="4705031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风格资产</a:t>
            </a:r>
            <a:endParaRPr/>
          </a:p>
        </p:txBody>
      </p:sp>
      <p:sp>
        <p:nvSpPr>
          <p:cNvPr id="22" name="el-1789657421204-24"/>
          <p:cNvSpPr txBox="1"/>
          <p:nvPr/>
        </p:nvSpPr>
        <p:spPr>
          <a:xfrm>
            <a:off x="5218395" y="5162117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资产化三层 · 模板沉淀 · 团队共享 · 守则</a:t>
            </a:r>
            <a:endParaRPr/>
          </a:p>
        </p:txBody>
      </p:sp>
      <p:sp>
        <p:nvSpPr>
          <p:cNvPr id="23" name="el-1789657421189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模块二 生成式人工智能基础操作</a:t>
            </a:r>
            <a:endParaRPr/>
          </a:p>
        </p:txBody>
      </p:sp>
      <p:sp>
        <p:nvSpPr>
          <p:cNvPr id="24" name="el-1789657421190-3"/>
          <p:cNvSpPr txBox="1"/>
          <p:nvPr/>
        </p:nvSpPr>
        <p:spPr>
          <a:xfrm>
            <a:off x="6624618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5" name="el-1789657421190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12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1219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122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1223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12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122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574212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57421221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57421221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调出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你的味道</a:t>
            </a:r>
            <a:endParaRPr/>
          </a:p>
        </p:txBody>
      </p:sp>
      <p:sp>
        <p:nvSpPr>
          <p:cNvPr id="11" name="el-1789657421221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STYLE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TUNING</a:t>
            </a:r>
            <a:endParaRPr/>
          </a:p>
        </p:txBody>
      </p:sp>
      <p:sp>
        <p:nvSpPr>
          <p:cNvPr id="12" name="el-1789657421224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5742122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能诊断"AI味"的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五大来源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；说出风格驯化的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四步法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与两类核心方法。</a:t>
            </a:r>
            <a:endParaRPr/>
          </a:p>
        </p:txBody>
      </p:sp>
      <p:sp>
        <p:nvSpPr>
          <p:cNvPr id="14" name="el-1789657421224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5742122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能通过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样本投喂与规则设定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，把AI输出调教出指定风格；会配置自定义指令建立长期偏好。</a:t>
            </a:r>
            <a:endParaRPr/>
          </a:p>
        </p:txBody>
      </p:sp>
      <p:sp>
        <p:nvSpPr>
          <p:cNvPr id="16" name="el-1789657421224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57421229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"风格即资产"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的意识：把个人审美沉淀为可复用、可传承的方法论。</a:t>
            </a:r>
            <a:endParaRPr/>
          </a:p>
        </p:txBody>
      </p:sp>
      <p:sp>
        <p:nvSpPr>
          <p:cNvPr id="18" name="el-178965742121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57421218-4"/>
          <p:cNvSpPr txBox="1"/>
          <p:nvPr/>
        </p:nvSpPr>
        <p:spPr>
          <a:xfrm>
            <a:off x="5197713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0" name="el-17896574212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247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2481-10"/>
          <p:cNvCxnSpPr/>
          <p:nvPr/>
        </p:nvCxnSpPr>
        <p:spPr>
          <a:xfrm>
            <a:off x="685629" y="4020741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47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2480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57422476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一模一样的"宝藏秘境"</a:t>
            </a:r>
            <a:endParaRPr/>
          </a:p>
        </p:txBody>
      </p:sp>
      <p:sp>
        <p:nvSpPr>
          <p:cNvPr id="7" name="el-1789657422479-7"/>
          <p:cNvSpPr txBox="1"/>
          <p:nvPr/>
        </p:nvSpPr>
        <p:spPr>
          <a:xfrm>
            <a:off x="685629" y="1442492"/>
            <a:ext cx="5713571" cy="22497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老板刷到三篇小红书笔记，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三家不同民宿，文案却像一个模子："推开窗就是绝美山景，宝藏民宿不火没天理……"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再一查——全是AI写的。老板把运营叫来：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"咱家也用AI？行，但我要看不出是AI写的。"</a:t>
            </a:r>
            <a:endParaRPr/>
          </a:p>
        </p:txBody>
      </p:sp>
      <p:sp>
        <p:nvSpPr>
          <p:cNvPr id="8" name="el-1789657422486-13"/>
          <p:cNvSpPr txBox="1"/>
          <p:nvPr/>
        </p:nvSpPr>
        <p:spPr>
          <a:xfrm>
            <a:off x="685629" y="4292136"/>
            <a:ext cx="6287404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为什么AI写什么都是一股"AI味"？</a:t>
            </a:r>
            <a:endParaRPr/>
          </a:p>
        </p:txBody>
      </p:sp>
      <p:sp>
        <p:nvSpPr>
          <p:cNvPr id="9" name="el-1789657422486-14"/>
          <p:cNvSpPr txBox="1"/>
          <p:nvPr/>
        </p:nvSpPr>
        <p:spPr>
          <a:xfrm>
            <a:off x="685629" y="4773028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"看不出AI味"到底怎么做到？</a:t>
            </a:r>
            <a:endParaRPr/>
          </a:p>
        </p:txBody>
      </p:sp>
      <p:sp>
        <p:nvSpPr>
          <p:cNvPr id="10" name="el-1789657422486-15"/>
          <p:cNvSpPr txBox="1"/>
          <p:nvPr/>
        </p:nvSpPr>
        <p:spPr>
          <a:xfrm>
            <a:off x="685629" y="5253921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风格能被"训练"出来吗？</a:t>
            </a:r>
            <a:endParaRPr/>
          </a:p>
        </p:txBody>
      </p:sp>
      <p:sp>
        <p:nvSpPr>
          <p:cNvPr id="11" name="el-1789657422480-8"/>
          <p:cNvSpPr txBox="1"/>
          <p:nvPr/>
        </p:nvSpPr>
        <p:spPr>
          <a:xfrm>
            <a:off x="685629" y="5791949"/>
            <a:ext cx="604553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本讲答案：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风格驯化四步法 + 长期记忆配置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422476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57422476-4"/>
          <p:cNvSpPr txBox="1"/>
          <p:nvPr/>
        </p:nvSpPr>
        <p:spPr>
          <a:xfrm>
            <a:off x="5197267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4" name="el-178965742247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57422481-11"/>
          <p:cNvSpPr/>
          <p:nvPr/>
        </p:nvSpPr>
        <p:spPr>
          <a:xfrm>
            <a:off x="6932466" y="1385357"/>
            <a:ext cx="4570857" cy="46922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57422486-12"/>
          <p:cNvPicPr/>
          <p:nvPr/>
        </p:nvPicPr>
        <p:blipFill>
          <a:blip r:embed="rId2"/>
          <a:srcRect l="32413" t="0" r="12605" b="0"/>
          <a:stretch>
            <a:fillRect/>
          </a:stretch>
        </p:blipFill>
        <p:spPr>
          <a:xfrm>
            <a:off x="6932466" y="1385357"/>
            <a:ext cx="4570857" cy="469227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2678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42246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46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246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5742246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5742246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之困</a:t>
            </a:r>
            <a:endParaRPr/>
          </a:p>
        </p:txBody>
      </p:sp>
      <p:sp>
        <p:nvSpPr>
          <p:cNvPr id="8" name="el-178965742246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AI-FLAVOR PROBLEM</a:t>
            </a:r>
            <a:endParaRPr/>
          </a:p>
        </p:txBody>
      </p:sp>
      <p:sp>
        <p:nvSpPr>
          <p:cNvPr id="9" name="el-178965742247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驯化定义</a:t>
            </a:r>
            <a:endParaRPr/>
          </a:p>
        </p:txBody>
      </p:sp>
      <p:sp>
        <p:nvSpPr>
          <p:cNvPr id="10" name="el-178965742247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现状数据</a:t>
            </a:r>
            <a:endParaRPr/>
          </a:p>
        </p:txBody>
      </p:sp>
      <p:sp>
        <p:nvSpPr>
          <p:cNvPr id="11" name="el-1789657422471-11"/>
          <p:cNvSpPr txBox="1"/>
          <p:nvPr/>
        </p:nvSpPr>
        <p:spPr>
          <a:xfrm>
            <a:off x="7123216" y="4575136"/>
            <a:ext cx="133736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AI味来源</a:t>
            </a:r>
            <a:endParaRPr/>
          </a:p>
        </p:txBody>
      </p:sp>
      <p:sp>
        <p:nvSpPr>
          <p:cNvPr id="12" name="el-1789657422471-12"/>
          <p:cNvSpPr txBox="1"/>
          <p:nvPr/>
        </p:nvSpPr>
        <p:spPr>
          <a:xfrm>
            <a:off x="85481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风格三要素</a:t>
            </a:r>
            <a:endParaRPr/>
          </a:p>
        </p:txBody>
      </p:sp>
      <p:sp>
        <p:nvSpPr>
          <p:cNvPr id="13" name="el-178965742246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项目三</a:t>
            </a:r>
            <a:endParaRPr/>
          </a:p>
        </p:txBody>
      </p:sp>
      <p:sp>
        <p:nvSpPr>
          <p:cNvPr id="14" name="el-178965742246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280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2800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803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2804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2798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27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42280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9" name="el-178965742279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风格驯化：把通用AI调成"你的AI"</a:t>
            </a:r>
            <a:endParaRPr/>
          </a:p>
        </p:txBody>
      </p:sp>
      <p:sp>
        <p:nvSpPr>
          <p:cNvPr id="10" name="el-1789657422802-10"/>
          <p:cNvSpPr txBox="1"/>
          <p:nvPr/>
        </p:nvSpPr>
        <p:spPr>
          <a:xfrm>
            <a:off x="723719" y="1959243"/>
            <a:ext cx="11428285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默认状态的AI是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"公共嗓子"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——驯化，就是让它换上你的嗓子、你的词汇、你的分寸。</a:t>
            </a:r>
            <a:endParaRPr/>
          </a:p>
        </p:txBody>
      </p:sp>
      <p:sp>
        <p:nvSpPr>
          <p:cNvPr id="11" name="el-1789657422802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422806-18"/>
          <p:cNvSpPr txBox="1"/>
          <p:nvPr/>
        </p:nvSpPr>
        <p:spPr>
          <a:xfrm>
            <a:off x="685629" y="3141090"/>
            <a:ext cx="372197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AI味</a:t>
            </a:r>
            <a:endParaRPr/>
          </a:p>
        </p:txBody>
      </p:sp>
      <p:sp>
        <p:nvSpPr>
          <p:cNvPr id="13" name="el-1789657422806-19"/>
          <p:cNvSpPr txBox="1"/>
          <p:nvPr/>
        </p:nvSpPr>
        <p:spPr>
          <a:xfrm>
            <a:off x="685629" y="3617221"/>
            <a:ext cx="388462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 FLAVOR</a:t>
            </a:r>
            <a:endParaRPr/>
          </a:p>
        </p:txBody>
      </p:sp>
      <p:sp>
        <p:nvSpPr>
          <p:cNvPr id="14" name="el-1789657422805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套路化开头、滥用排比、空洞形容、万能结尾——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千人一面的机器腔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，读者一眼识破。</a:t>
            </a:r>
            <a:endParaRPr/>
          </a:p>
        </p:txBody>
      </p:sp>
      <p:sp>
        <p:nvSpPr>
          <p:cNvPr id="15" name="el-1789657422807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</p:txBody>
      </p:sp>
      <p:sp>
        <p:nvSpPr>
          <p:cNvPr id="16" name="el-1789657422807-21"/>
          <p:cNvSpPr txBox="1"/>
          <p:nvPr/>
        </p:nvSpPr>
        <p:spPr>
          <a:xfrm>
            <a:off x="4567584" y="3617221"/>
            <a:ext cx="341359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STYLE</a:t>
            </a:r>
            <a:endParaRPr/>
          </a:p>
        </p:txBody>
      </p:sp>
      <p:sp>
        <p:nvSpPr>
          <p:cNvPr id="17" name="el-1789657422805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词汇选择、句式节奏、结构习惯、价值立场的总和——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是你而不是别人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写出来的原因。</a:t>
            </a:r>
            <a:endParaRPr/>
          </a:p>
        </p:txBody>
      </p:sp>
      <p:sp>
        <p:nvSpPr>
          <p:cNvPr id="18" name="el-1789657422807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驯化</a:t>
            </a:r>
            <a:endParaRPr/>
          </a:p>
        </p:txBody>
      </p:sp>
      <p:sp>
        <p:nvSpPr>
          <p:cNvPr id="19" name="el-1789657422807-23"/>
          <p:cNvSpPr txBox="1"/>
          <p:nvPr/>
        </p:nvSpPr>
        <p:spPr>
          <a:xfrm>
            <a:off x="8173531" y="3617221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TUNING</a:t>
            </a:r>
            <a:endParaRPr/>
          </a:p>
        </p:txBody>
      </p:sp>
      <p:sp>
        <p:nvSpPr>
          <p:cNvPr id="20" name="el-1789657422806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通过样本、规则、记忆三类手段，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持续校正AI输出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，直到稳定呈现你要的风格。</a:t>
            </a:r>
            <a:endParaRPr/>
          </a:p>
        </p:txBody>
      </p:sp>
      <p:sp>
        <p:nvSpPr>
          <p:cNvPr id="21" name="el-1789657422798-2"/>
          <p:cNvSpPr txBox="1"/>
          <p:nvPr/>
        </p:nvSpPr>
        <p:spPr>
          <a:xfrm>
            <a:off x="685629" y="5267609"/>
            <a:ext cx="11266782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关键认知：AI不是"没有风格"，是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只有平台默认风格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——驯化就是把默认值改成你的值。</a:t>
            </a:r>
            <a:endParaRPr/>
          </a:p>
        </p:txBody>
      </p:sp>
      <p:sp>
        <p:nvSpPr>
          <p:cNvPr id="22" name="el-178965742279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23" name="el-1789657422799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4" name="el-178965742279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282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2824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828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2828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28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282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8" name="el-178965742282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AI味现状：三组数据</a:t>
            </a:r>
            <a:endParaRPr/>
          </a:p>
        </p:txBody>
      </p:sp>
      <p:sp>
        <p:nvSpPr>
          <p:cNvPr id="9" name="el-1789657422826-10"/>
          <p:cNvSpPr txBox="1"/>
          <p:nvPr/>
        </p:nvSpPr>
        <p:spPr>
          <a:xfrm>
            <a:off x="685629" y="2527029"/>
            <a:ext cx="304533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读者识别AI内容所需时间</a:t>
            </a:r>
            <a:endParaRPr/>
          </a:p>
        </p:txBody>
      </p:sp>
      <p:sp>
        <p:nvSpPr>
          <p:cNvPr id="10" name="el-1789657422826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1" name="el-1789657422825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眼动实验显示：套路化开头+空洞形容词，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读者三秒内判定"AI写的"并降低信任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422829-14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限流</a:t>
            </a:r>
            <a:endParaRPr/>
          </a:p>
        </p:txBody>
      </p:sp>
      <p:sp>
        <p:nvSpPr>
          <p:cNvPr id="13" name="el-1789657422832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平台的隐性惩罚</a:t>
            </a:r>
            <a:endParaRPr/>
          </a:p>
        </p:txBody>
      </p:sp>
      <p:sp>
        <p:nvSpPr>
          <p:cNvPr id="14" name="el-1789657422831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多个内容平台对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高度模板化的AI文本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降权处理——AI味直接影响流量与转化。</a:t>
            </a:r>
            <a:endParaRPr/>
          </a:p>
        </p:txBody>
      </p:sp>
      <p:sp>
        <p:nvSpPr>
          <p:cNvPr id="15" name="el-1789657422829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同质</a:t>
            </a:r>
            <a:endParaRPr/>
          </a:p>
        </p:txBody>
      </p:sp>
      <p:sp>
        <p:nvSpPr>
          <p:cNvPr id="16" name="el-1789657422832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内容通胀加剧</a:t>
            </a:r>
            <a:endParaRPr/>
          </a:p>
        </p:txBody>
      </p:sp>
      <p:sp>
        <p:nvSpPr>
          <p:cNvPr id="17" name="el-1789657422831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AI让产量十倍增长，也让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千文一面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——风格成了稀缺品，稀缺即价值。</a:t>
            </a:r>
            <a:endParaRPr/>
          </a:p>
        </p:txBody>
      </p:sp>
      <p:sp>
        <p:nvSpPr>
          <p:cNvPr id="18" name="el-1789657422829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解药</a:t>
            </a:r>
            <a:endParaRPr/>
          </a:p>
        </p:txBody>
      </p:sp>
      <p:sp>
        <p:nvSpPr>
          <p:cNvPr id="19" name="el-1789657422833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驯化可学</a:t>
            </a:r>
            <a:endParaRPr/>
          </a:p>
        </p:txBody>
      </p:sp>
      <p:sp>
        <p:nvSpPr>
          <p:cNvPr id="20" name="el-1789657422832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好消息：风格驯化是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可复制的方法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，不是玄学——本讲四步法人人能上手。</a:t>
            </a:r>
            <a:endParaRPr/>
          </a:p>
        </p:txBody>
      </p:sp>
      <p:sp>
        <p:nvSpPr>
          <p:cNvPr id="21" name="el-178965742282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22" name="el-1789657422822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3" name="el-178965742282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284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2849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846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28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284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7" name="el-1789657422845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AI味的两副面孔</a:t>
            </a:r>
            <a:endParaRPr/>
          </a:p>
        </p:txBody>
      </p:sp>
      <p:sp>
        <p:nvSpPr>
          <p:cNvPr id="8" name="el-1789657422850-13"/>
          <p:cNvSpPr txBox="1"/>
          <p:nvPr/>
        </p:nvSpPr>
        <p:spPr>
          <a:xfrm>
            <a:off x="685629" y="2485517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表层 · 文字腔</a:t>
            </a:r>
            <a:endParaRPr/>
          </a:p>
        </p:txBody>
      </p:sp>
      <p:sp>
        <p:nvSpPr>
          <p:cNvPr id="9" name="el-1789657422850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一眼假</a:t>
            </a:r>
            <a:endParaRPr/>
          </a:p>
        </p:txBody>
      </p:sp>
      <p:sp>
        <p:nvSpPr>
          <p:cNvPr id="10" name="el-1789657422850-11"/>
          <p:cNvSpPr txBox="1"/>
          <p:nvPr/>
        </p:nvSpPr>
        <p:spPr>
          <a:xfrm>
            <a:off x="685629" y="3377221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"在这个快节奏的时代""不禁让人感叹""总的来说"——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套话连招+万能排比+强行升华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，像人机对话里的机器音。</a:t>
            </a:r>
            <a:endParaRPr/>
          </a:p>
        </p:txBody>
      </p:sp>
      <p:sp>
        <p:nvSpPr>
          <p:cNvPr id="11" name="el-1789657422851-15"/>
          <p:cNvSpPr txBox="1"/>
          <p:nvPr/>
        </p:nvSpPr>
        <p:spPr>
          <a:xfrm>
            <a:off x="6522994" y="2485517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深层 · 结构性</a:t>
            </a:r>
            <a:endParaRPr/>
          </a:p>
        </p:txBody>
      </p:sp>
      <p:sp>
        <p:nvSpPr>
          <p:cNvPr id="12" name="el-1789657422851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细看假</a:t>
            </a:r>
            <a:endParaRPr/>
          </a:p>
        </p:txBody>
      </p:sp>
      <p:sp>
        <p:nvSpPr>
          <p:cNvPr id="13" name="el-1789657422850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观点平庸（永远两面讨好）、细节缺失（没有具体时间地点人物）、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立场暧昧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（不敢说哪家好哪家差）——像一份不敢署名的通稿。</a:t>
            </a:r>
            <a:endParaRPr/>
          </a:p>
        </p:txBody>
      </p:sp>
      <p:sp>
        <p:nvSpPr>
          <p:cNvPr id="14" name="el-1789657422845-2"/>
          <p:cNvSpPr txBox="1"/>
          <p:nvPr/>
        </p:nvSpPr>
        <p:spPr>
          <a:xfrm>
            <a:off x="685629" y="4701311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诊断顺序：先治深层（观点+细节+立场），再修表层（词汇+句式）——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里子不换，腔调白改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42284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16" name="el-1789657422846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7" name="el-178965742284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01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027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027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027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027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3028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3015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3020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423021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423022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423023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423023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423013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4230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42301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17" name="el-178965742301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AI味从哪来：五个源头</a:t>
            </a:r>
            <a:endParaRPr/>
          </a:p>
        </p:txBody>
      </p:sp>
      <p:sp>
        <p:nvSpPr>
          <p:cNvPr id="18" name="el-1789657423030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源头①</a:t>
            </a:r>
            <a:endParaRPr/>
          </a:p>
        </p:txBody>
      </p:sp>
      <p:sp>
        <p:nvSpPr>
          <p:cNvPr id="19" name="el-1789657423030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训练数据</a:t>
            </a:r>
            <a:endParaRPr/>
          </a:p>
        </p:txBody>
      </p:sp>
      <p:sp>
        <p:nvSpPr>
          <p:cNvPr id="20" name="el-1789657423030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均值偏好</a:t>
            </a:r>
            <a:endParaRPr/>
          </a:p>
        </p:txBody>
      </p:sp>
      <p:sp>
        <p:nvSpPr>
          <p:cNvPr id="21" name="el-1789657423028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模型从海量"平均文本"中学语言——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默认输出就是全网均值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，安全但平庸。</a:t>
            </a:r>
            <a:endParaRPr/>
          </a:p>
        </p:txBody>
      </p:sp>
      <p:sp>
        <p:nvSpPr>
          <p:cNvPr id="22" name="el-1789657423031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源头②</a:t>
            </a:r>
            <a:endParaRPr/>
          </a:p>
        </p:txBody>
      </p:sp>
      <p:sp>
        <p:nvSpPr>
          <p:cNvPr id="23" name="el-1789657423031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对齐策略</a:t>
            </a:r>
            <a:endParaRPr/>
          </a:p>
        </p:txBody>
      </p:sp>
      <p:sp>
        <p:nvSpPr>
          <p:cNvPr id="24" name="el-1789657423031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求稳设计</a:t>
            </a:r>
            <a:endParaRPr/>
          </a:p>
        </p:txBody>
      </p:sp>
      <p:sp>
        <p:nvSpPr>
          <p:cNvPr id="25" name="el-1789657423029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为迎合最多人，AI倾向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两面平衡、四平八稳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——这也是"不敢表态"的原因。</a:t>
            </a:r>
            <a:endParaRPr/>
          </a:p>
        </p:txBody>
      </p:sp>
      <p:sp>
        <p:nvSpPr>
          <p:cNvPr id="26" name="el-1789657423031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源头③</a:t>
            </a:r>
            <a:endParaRPr/>
          </a:p>
        </p:txBody>
      </p:sp>
      <p:sp>
        <p:nvSpPr>
          <p:cNvPr id="27" name="el-1789657423032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指令空泛</a:t>
            </a:r>
            <a:endParaRPr/>
          </a:p>
        </p:txBody>
      </p:sp>
      <p:sp>
        <p:nvSpPr>
          <p:cNvPr id="28" name="el-1789657423032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用户责任</a:t>
            </a:r>
            <a:endParaRPr/>
          </a:p>
        </p:txBody>
      </p:sp>
      <p:sp>
        <p:nvSpPr>
          <p:cNvPr id="29" name="el-1789657423029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"写得生动些"——AI只能调用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它理解的"生动"模板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：排比+感叹号。</a:t>
            </a:r>
            <a:endParaRPr/>
          </a:p>
        </p:txBody>
      </p:sp>
      <p:sp>
        <p:nvSpPr>
          <p:cNvPr id="30" name="el-1789657423032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源头④</a:t>
            </a:r>
            <a:endParaRPr/>
          </a:p>
        </p:txBody>
      </p:sp>
      <p:sp>
        <p:nvSpPr>
          <p:cNvPr id="31" name="el-1789657423032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无样本</a:t>
            </a:r>
            <a:endParaRPr/>
          </a:p>
        </p:txBody>
      </p:sp>
      <p:sp>
        <p:nvSpPr>
          <p:cNvPr id="32" name="el-1789657423032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缺锚点</a:t>
            </a:r>
            <a:endParaRPr/>
          </a:p>
        </p:txBody>
      </p:sp>
      <p:sp>
        <p:nvSpPr>
          <p:cNvPr id="33" name="el-1789657423029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没给它看过你写的东西——它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只能猜你的风格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，猜的结果就是默认值。</a:t>
            </a:r>
            <a:endParaRPr/>
          </a:p>
        </p:txBody>
      </p:sp>
      <p:sp>
        <p:nvSpPr>
          <p:cNvPr id="34" name="el-1789657423033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源头⑤</a:t>
            </a:r>
            <a:endParaRPr/>
          </a:p>
        </p:txBody>
      </p:sp>
      <p:sp>
        <p:nvSpPr>
          <p:cNvPr id="35" name="el-1789657423033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无记忆</a:t>
            </a:r>
            <a:endParaRPr/>
          </a:p>
        </p:txBody>
      </p:sp>
      <p:sp>
        <p:nvSpPr>
          <p:cNvPr id="36" name="el-1789657423033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每次归零</a:t>
            </a:r>
            <a:endParaRPr/>
          </a:p>
        </p:txBody>
      </p:sp>
      <p:sp>
        <p:nvSpPr>
          <p:cNvPr id="37" name="el-1789657423030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每次新对话都"失忆"——上轮调好的风格，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这轮从头再来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，驯化成果无法累积。</a:t>
            </a:r>
            <a:endParaRPr/>
          </a:p>
        </p:txBody>
      </p:sp>
      <p:sp>
        <p:nvSpPr>
          <p:cNvPr id="38" name="el-1789657423012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五个源头里，①②是机制问题改不了，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③④⑤全在你的手里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——这正是驯化的着力点。</a:t>
            </a:r>
            <a:endParaRPr/>
          </a:p>
        </p:txBody>
      </p:sp>
      <p:sp>
        <p:nvSpPr>
          <p:cNvPr id="39" name="el-178965742301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40" name="el-1789657423013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41" name="el-17896574230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04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05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05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04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0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0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8" name="el-17896574230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风格三要素：调什么</a:t>
            </a:r>
            <a:endParaRPr/>
          </a:p>
        </p:txBody>
      </p:sp>
      <p:sp>
        <p:nvSpPr>
          <p:cNvPr id="9" name="el-178965742305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要素① · 词汇</a:t>
            </a:r>
            <a:endParaRPr/>
          </a:p>
        </p:txBody>
      </p:sp>
      <p:sp>
        <p:nvSpPr>
          <p:cNvPr id="10" name="el-178965742305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选词偏好</a:t>
            </a:r>
            <a:endParaRPr/>
          </a:p>
        </p:txBody>
      </p:sp>
      <p:sp>
        <p:nvSpPr>
          <p:cNvPr id="11" name="el-1789657423053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最外显</a:t>
            </a:r>
            <a:endParaRPr/>
          </a:p>
        </p:txBody>
      </p:sp>
      <p:sp>
        <p:nvSpPr>
          <p:cNvPr id="12" name="el-1789657423053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要素② · 结构</a:t>
            </a:r>
            <a:endParaRPr/>
          </a:p>
        </p:txBody>
      </p:sp>
      <p:sp>
        <p:nvSpPr>
          <p:cNvPr id="13" name="el-1789657423053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行文骨架</a:t>
            </a:r>
            <a:endParaRPr/>
          </a:p>
        </p:txBody>
      </p:sp>
      <p:sp>
        <p:nvSpPr>
          <p:cNvPr id="14" name="el-178965742305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最稳定</a:t>
            </a:r>
            <a:endParaRPr/>
          </a:p>
        </p:txBody>
      </p:sp>
      <p:sp>
        <p:nvSpPr>
          <p:cNvPr id="15" name="el-178965742305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要素③ · 立场</a:t>
            </a:r>
            <a:endParaRPr/>
          </a:p>
        </p:txBody>
      </p:sp>
      <p:sp>
        <p:nvSpPr>
          <p:cNvPr id="16" name="el-1789657423053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价值取向</a:t>
            </a:r>
            <a:endParaRPr/>
          </a:p>
        </p:txBody>
      </p:sp>
      <p:sp>
        <p:nvSpPr>
          <p:cNvPr id="17" name="el-178965742305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最内核</a:t>
            </a:r>
            <a:endParaRPr/>
          </a:p>
        </p:txBody>
      </p:sp>
      <p:sp>
        <p:nvSpPr>
          <p:cNvPr id="18" name="el-1789657423050-10"/>
          <p:cNvSpPr txBox="1"/>
          <p:nvPr/>
        </p:nvSpPr>
        <p:spPr>
          <a:xfrm>
            <a:off x="685629" y="5017045"/>
            <a:ext cx="117607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驯化优先级</a:t>
            </a:r>
            <a:endParaRPr/>
          </a:p>
        </p:txBody>
      </p:sp>
      <p:sp>
        <p:nvSpPr>
          <p:cNvPr id="19" name="el-1789657423049-8"/>
          <p:cNvSpPr txBox="1"/>
          <p:nvPr/>
        </p:nvSpPr>
        <p:spPr>
          <a:xfrm>
            <a:off x="1963594" y="4959910"/>
            <a:ext cx="88766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先定立场（你要什么样的人），再定结构，最后抠词汇——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内核定了，皮肉自动跟上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5742304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21" name="el-178965742304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2" name="el-17896574230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3" name="el-178965742305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3058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305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423059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42305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423060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423060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423060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423061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423056-22"/>
          <p:cNvSpPr txBox="1"/>
          <p:nvPr/>
        </p:nvSpPr>
        <p:spPr>
          <a:xfrm>
            <a:off x="857036" y="336963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用"值得绕路"不用"宝藏"</a:t>
            </a:r>
            <a:endParaRPr/>
          </a:p>
        </p:txBody>
      </p:sp>
      <p:sp>
        <p:nvSpPr>
          <p:cNvPr id="33" name="el-1789657423057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用短句不用长排比</a:t>
            </a:r>
            <a:endParaRPr/>
          </a:p>
        </p:txBody>
      </p:sp>
      <p:sp>
        <p:nvSpPr>
          <p:cNvPr id="34" name="el-1789657423057-24"/>
          <p:cNvSpPr txBox="1"/>
          <p:nvPr/>
        </p:nvSpPr>
        <p:spPr>
          <a:xfrm>
            <a:off x="857036" y="4093351"/>
            <a:ext cx="347837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禁用词表：绝绝子/天花板/yyds</a:t>
            </a:r>
            <a:endParaRPr/>
          </a:p>
        </p:txBody>
      </p:sp>
      <p:sp>
        <p:nvSpPr>
          <p:cNvPr id="35" name="el-1789657423057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开头先给结论再展开</a:t>
            </a:r>
            <a:endParaRPr/>
          </a:p>
        </p:txBody>
      </p:sp>
      <p:sp>
        <p:nvSpPr>
          <p:cNvPr id="36" name="el-1789657423057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一段一个意思</a:t>
            </a:r>
            <a:endParaRPr/>
          </a:p>
        </p:txBody>
      </p:sp>
      <p:sp>
        <p:nvSpPr>
          <p:cNvPr id="37" name="el-1789657423057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结尾落在具体建议</a:t>
            </a:r>
            <a:endParaRPr/>
          </a:p>
        </p:txBody>
      </p:sp>
      <p:sp>
        <p:nvSpPr>
          <p:cNvPr id="38" name="el-1789657423057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敢说"不适合亲子"</a:t>
            </a:r>
            <a:endParaRPr/>
          </a:p>
        </p:txBody>
      </p:sp>
      <p:sp>
        <p:nvSpPr>
          <p:cNvPr id="39" name="el-1789657423057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明确推荐顺序</a:t>
            </a:r>
            <a:endParaRPr/>
          </a:p>
        </p:txBody>
      </p:sp>
      <p:sp>
        <p:nvSpPr>
          <p:cNvPr id="40" name="el-1789657423058-30"/>
          <p:cNvSpPr txBox="1"/>
          <p:nvPr/>
        </p:nvSpPr>
        <p:spPr>
          <a:xfrm>
            <a:off x="8082471" y="4093351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诚实标注局限——立场即人设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0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074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074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07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4230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07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8" name="el-178965742307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驯化前的三种翻车</a:t>
            </a:r>
            <a:endParaRPr/>
          </a:p>
        </p:txBody>
      </p:sp>
      <p:sp>
        <p:nvSpPr>
          <p:cNvPr id="9" name="el-1789657423076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翻车一</a:t>
            </a:r>
            <a:endParaRPr/>
          </a:p>
        </p:txBody>
      </p:sp>
      <p:sp>
        <p:nvSpPr>
          <p:cNvPr id="10" name="el-1789657423082-21"/>
          <p:cNvSpPr txBox="1"/>
          <p:nvPr/>
        </p:nvSpPr>
        <p:spPr>
          <a:xfrm>
            <a:off x="2228293" y="1719839"/>
            <a:ext cx="68203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学了腔调丢了魂</a:t>
            </a:r>
            <a:endParaRPr/>
          </a:p>
        </p:txBody>
      </p:sp>
      <p:sp>
        <p:nvSpPr>
          <p:cNvPr id="11" name="el-1789657423081-18"/>
          <p:cNvSpPr txBox="1"/>
          <p:nvPr/>
        </p:nvSpPr>
        <p:spPr>
          <a:xfrm>
            <a:off x="2228293" y="2148357"/>
            <a:ext cx="70241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投喂了几篇范文，AI学会了俏皮口吻——但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观点依然平庸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，像油腔滑调的通稿。</a:t>
            </a:r>
            <a:endParaRPr/>
          </a:p>
        </p:txBody>
      </p:sp>
      <p:sp>
        <p:nvSpPr>
          <p:cNvPr id="12" name="el-1789657423076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翻车二</a:t>
            </a:r>
            <a:endParaRPr/>
          </a:p>
        </p:txBody>
      </p:sp>
      <p:sp>
        <p:nvSpPr>
          <p:cNvPr id="13" name="el-1789657423082-22"/>
          <p:cNvSpPr txBox="1"/>
          <p:nvPr/>
        </p:nvSpPr>
        <p:spPr>
          <a:xfrm>
            <a:off x="2228293" y="2881598"/>
            <a:ext cx="66299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风格过拟合</a:t>
            </a:r>
            <a:endParaRPr/>
          </a:p>
        </p:txBody>
      </p:sp>
      <p:sp>
        <p:nvSpPr>
          <p:cNvPr id="14" name="el-1789657423081-19"/>
          <p:cNvSpPr txBox="1"/>
          <p:nvPr/>
        </p:nvSpPr>
        <p:spPr>
          <a:xfrm>
            <a:off x="2228293" y="3310116"/>
            <a:ext cx="68337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样本喂太窄，AI只会那三板斧——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换个题材就失灵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，露营腔写不了商务报告。</a:t>
            </a:r>
            <a:endParaRPr/>
          </a:p>
        </p:txBody>
      </p:sp>
      <p:sp>
        <p:nvSpPr>
          <p:cNvPr id="15" name="el-1789657423076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翻车三</a:t>
            </a:r>
            <a:endParaRPr/>
          </a:p>
        </p:txBody>
      </p:sp>
      <p:sp>
        <p:nvSpPr>
          <p:cNvPr id="16" name="el-1789657423082-23"/>
          <p:cNvSpPr txBox="1"/>
          <p:nvPr/>
        </p:nvSpPr>
        <p:spPr>
          <a:xfrm>
            <a:off x="2228293" y="4043358"/>
            <a:ext cx="645824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驯化成果蒸发</a:t>
            </a:r>
            <a:endParaRPr/>
          </a:p>
        </p:txBody>
      </p:sp>
      <p:sp>
        <p:nvSpPr>
          <p:cNvPr id="17" name="el-1789657423081-20"/>
          <p:cNvSpPr txBox="1"/>
          <p:nvPr/>
        </p:nvSpPr>
        <p:spPr>
          <a:xfrm>
            <a:off x="2228293" y="4471876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这轮调得完美，下轮新对话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全部归零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——没有记忆配置，驯化是西西弗斯。</a:t>
            </a:r>
            <a:endParaRPr/>
          </a:p>
        </p:txBody>
      </p:sp>
      <p:sp>
        <p:nvSpPr>
          <p:cNvPr id="18" name="el-1789657423073-9"/>
          <p:cNvSpPr txBox="1"/>
          <p:nvPr/>
        </p:nvSpPr>
        <p:spPr>
          <a:xfrm>
            <a:off x="971307" y="5452705"/>
            <a:ext cx="7961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预防针</a:t>
            </a:r>
            <a:endParaRPr/>
          </a:p>
        </p:txBody>
      </p:sp>
      <p:sp>
        <p:nvSpPr>
          <p:cNvPr id="19" name="el-1789657423077-15"/>
          <p:cNvSpPr txBox="1"/>
          <p:nvPr/>
        </p:nvSpPr>
        <p:spPr>
          <a:xfrm>
            <a:off x="2015075" y="5462228"/>
            <a:ext cx="1771273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先立场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腔调后置</a:t>
            </a:r>
            <a:endParaRPr/>
          </a:p>
        </p:txBody>
      </p:sp>
      <p:sp>
        <p:nvSpPr>
          <p:cNvPr id="20" name="el-1789657423077-16"/>
          <p:cNvSpPr txBox="1"/>
          <p:nvPr/>
        </p:nvSpPr>
        <p:spPr>
          <a:xfrm>
            <a:off x="3886716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多样本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覆盖多题材</a:t>
            </a:r>
            <a:endParaRPr/>
          </a:p>
        </p:txBody>
      </p:sp>
      <p:sp>
        <p:nvSpPr>
          <p:cNvPr id="21" name="el-1789657423078-17"/>
          <p:cNvSpPr txBox="1"/>
          <p:nvPr/>
        </p:nvSpPr>
        <p:spPr>
          <a:xfrm>
            <a:off x="5939287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配置记忆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驯化成果存档</a:t>
            </a:r>
            <a:endParaRPr/>
          </a:p>
        </p:txBody>
      </p:sp>
      <p:sp>
        <p:nvSpPr>
          <p:cNvPr id="22" name="el-178965742307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23" name="el-1789657423070-4"/>
          <p:cNvSpPr txBox="1"/>
          <p:nvPr/>
        </p:nvSpPr>
        <p:spPr>
          <a:xfrm>
            <a:off x="5000565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4" name="el-1789657423070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23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23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23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23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2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23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574232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风格之困：四问四答</a:t>
            </a:r>
            <a:endParaRPr/>
          </a:p>
        </p:txBody>
      </p:sp>
      <p:sp>
        <p:nvSpPr>
          <p:cNvPr id="9" name="el-178965742323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423239-19"/>
          <p:cNvSpPr txBox="1"/>
          <p:nvPr/>
        </p:nvSpPr>
        <p:spPr>
          <a:xfrm>
            <a:off x="1618845" y="1698413"/>
            <a:ext cx="75561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什么是AI味？</a:t>
            </a:r>
            <a:endParaRPr/>
          </a:p>
        </p:txBody>
      </p:sp>
      <p:sp>
        <p:nvSpPr>
          <p:cNvPr id="11" name="el-1789657423237-15"/>
          <p:cNvSpPr txBox="1"/>
          <p:nvPr/>
        </p:nvSpPr>
        <p:spPr>
          <a:xfrm>
            <a:off x="1618845" y="2117408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表层是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套话连招的机器腔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，深层是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观点平庸、细节缺失、立场暧昧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——读者三秒识破。</a:t>
            </a:r>
            <a:endParaRPr/>
          </a:p>
        </p:txBody>
      </p:sp>
      <p:sp>
        <p:nvSpPr>
          <p:cNvPr id="12" name="el-178965742323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423239-20"/>
          <p:cNvSpPr txBox="1"/>
          <p:nvPr/>
        </p:nvSpPr>
        <p:spPr>
          <a:xfrm>
            <a:off x="1618845" y="2812559"/>
            <a:ext cx="67943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AI味为什么难避免？</a:t>
            </a:r>
            <a:endParaRPr/>
          </a:p>
        </p:txBody>
      </p:sp>
      <p:sp>
        <p:nvSpPr>
          <p:cNvPr id="14" name="el-1789657423238-16"/>
          <p:cNvSpPr txBox="1"/>
          <p:nvPr/>
        </p:nvSpPr>
        <p:spPr>
          <a:xfrm>
            <a:off x="1618845" y="323155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模型默认输出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全网均值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，对齐让它求稳——你不下指令，它就交平均分答案。</a:t>
            </a:r>
            <a:endParaRPr/>
          </a:p>
        </p:txBody>
      </p:sp>
      <p:sp>
        <p:nvSpPr>
          <p:cNvPr id="15" name="el-178965742323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423239-21"/>
          <p:cNvSpPr txBox="1"/>
          <p:nvPr/>
        </p:nvSpPr>
        <p:spPr>
          <a:xfrm>
            <a:off x="1618845" y="3926706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风格驯化驯什么？</a:t>
            </a:r>
            <a:endParaRPr/>
          </a:p>
        </p:txBody>
      </p:sp>
      <p:sp>
        <p:nvSpPr>
          <p:cNvPr id="17" name="el-1789657423238-17"/>
          <p:cNvSpPr txBox="1"/>
          <p:nvPr/>
        </p:nvSpPr>
        <p:spPr>
          <a:xfrm>
            <a:off x="1618845" y="4345701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三要素：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词汇（选词）、结构（骨架）、立场（取向）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——立场最内核，先定。</a:t>
            </a:r>
            <a:endParaRPr/>
          </a:p>
        </p:txBody>
      </p:sp>
      <p:sp>
        <p:nvSpPr>
          <p:cNvPr id="18" name="el-178965742323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423240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驯化最大的坑？</a:t>
            </a:r>
            <a:endParaRPr/>
          </a:p>
        </p:txBody>
      </p:sp>
      <p:sp>
        <p:nvSpPr>
          <p:cNvPr id="20" name="el-1789657423239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没有记忆配置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——每轮归零，调好也白调；先建记忆，再谈驯化。</a:t>
            </a:r>
            <a:endParaRPr/>
          </a:p>
        </p:txBody>
      </p:sp>
      <p:sp>
        <p:nvSpPr>
          <p:cNvPr id="21" name="el-178965742322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5742323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3" name="el-17896574232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3301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42325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25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25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57423253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5742325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驯化</a:t>
            </a:r>
            <a:endParaRPr/>
          </a:p>
        </p:txBody>
      </p:sp>
      <p:sp>
        <p:nvSpPr>
          <p:cNvPr id="8" name="el-1789657423253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STYLE TUNING</a:t>
            </a:r>
            <a:endParaRPr/>
          </a:p>
        </p:txBody>
      </p:sp>
      <p:sp>
        <p:nvSpPr>
          <p:cNvPr id="9" name="el-178965742325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效果对比</a:t>
            </a:r>
            <a:endParaRPr/>
          </a:p>
        </p:txBody>
      </p:sp>
      <p:sp>
        <p:nvSpPr>
          <p:cNvPr id="10" name="el-1789657423256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四步法</a:t>
            </a:r>
            <a:endParaRPr/>
          </a:p>
        </p:txBody>
      </p:sp>
      <p:sp>
        <p:nvSpPr>
          <p:cNvPr id="11" name="el-1789657423256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样本投喂</a:t>
            </a:r>
            <a:endParaRPr/>
          </a:p>
        </p:txBody>
      </p:sp>
      <p:sp>
        <p:nvSpPr>
          <p:cNvPr id="12" name="el-1789657423256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规则设定</a:t>
            </a:r>
            <a:endParaRPr/>
          </a:p>
        </p:txBody>
      </p:sp>
      <p:sp>
        <p:nvSpPr>
          <p:cNvPr id="13" name="el-178965742325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项目三</a:t>
            </a:r>
            <a:endParaRPr/>
          </a:p>
        </p:txBody>
      </p:sp>
      <p:sp>
        <p:nvSpPr>
          <p:cNvPr id="14" name="el-178965742325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2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262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42327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423265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327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5742326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42327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5742326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4232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5742326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2" name="el-17896574232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驯化前后：同一任务的两版输出</a:t>
            </a:r>
            <a:endParaRPr/>
          </a:p>
        </p:txBody>
      </p:sp>
      <p:sp>
        <p:nvSpPr>
          <p:cNvPr id="13" name="el-1789657423267-15"/>
          <p:cNvSpPr txBox="1"/>
          <p:nvPr/>
        </p:nvSpPr>
        <p:spPr>
          <a:xfrm>
            <a:off x="685629" y="2693526"/>
            <a:ext cx="245698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四平八稳的通稿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默认版</a:t>
            </a:r>
            <a:endParaRPr/>
          </a:p>
        </p:txBody>
      </p:sp>
      <p:sp>
        <p:nvSpPr>
          <p:cNvPr id="14" name="el-1789657423269-19"/>
          <p:cNvSpPr txBox="1"/>
          <p:nvPr/>
        </p:nvSpPr>
        <p:spPr>
          <a:xfrm>
            <a:off x="685629" y="3169657"/>
            <a:ext cx="2959779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驯化版</a:t>
            </a:r>
            <a:endParaRPr/>
          </a:p>
        </p:txBody>
      </p:sp>
      <p:sp>
        <p:nvSpPr>
          <p:cNvPr id="15" name="el-1789657423264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同一AI、同一任务——驯化后产出可直接署名发布</a:t>
            </a:r>
            <a:endParaRPr/>
          </a:p>
        </p:txBody>
      </p:sp>
      <p:sp>
        <p:nvSpPr>
          <p:cNvPr id="16" name="el-1789657423264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驯化是持续过程</a:t>
            </a:r>
            <a:endParaRPr/>
          </a:p>
        </p:txBody>
      </p:sp>
      <p:sp>
        <p:nvSpPr>
          <p:cNvPr id="17" name="el-1789657423270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改变①</a:t>
            </a:r>
            <a:endParaRPr/>
          </a:p>
        </p:txBody>
      </p:sp>
      <p:sp>
        <p:nvSpPr>
          <p:cNvPr id="18" name="el-1789657423268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有立场了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敢说"这家不适合带老人"——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明确的取舍建议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替代两面讨好的骑墙话。</a:t>
            </a:r>
            <a:endParaRPr/>
          </a:p>
        </p:txBody>
      </p:sp>
      <p:sp>
        <p:nvSpPr>
          <p:cNvPr id="19" name="el-178965742327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改变②</a:t>
            </a:r>
            <a:endParaRPr/>
          </a:p>
        </p:txBody>
      </p:sp>
      <p:sp>
        <p:nvSpPr>
          <p:cNvPr id="20" name="el-1789657423268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有细节了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"下午四点后旅行团撤离，长廊只剩本地人遛弯"——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具体时间地点场景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回来了。</a:t>
            </a:r>
            <a:endParaRPr/>
          </a:p>
        </p:txBody>
      </p:sp>
      <p:sp>
        <p:nvSpPr>
          <p:cNvPr id="21" name="el-178965742327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改变③</a:t>
            </a:r>
            <a:endParaRPr/>
          </a:p>
        </p:txBody>
      </p:sp>
      <p:sp>
        <p:nvSpPr>
          <p:cNvPr id="22" name="el-1789657423269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像你了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短句、留白、不滥用感叹号——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读起来像你本人写的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，这就是驯化的终点。</a:t>
            </a:r>
            <a:endParaRPr/>
          </a:p>
        </p:txBody>
      </p:sp>
      <p:sp>
        <p:nvSpPr>
          <p:cNvPr id="23" name="el-178965742326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注意：驯化不是一次到位——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样本+规则+迭代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三轮起步，风格才稳定。</a:t>
            </a:r>
            <a:endParaRPr/>
          </a:p>
        </p:txBody>
      </p:sp>
      <p:sp>
        <p:nvSpPr>
          <p:cNvPr id="24" name="el-17896574232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25" name="el-178965742326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6" name="el-17896574232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43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445-16"/>
          <p:cNvCxnSpPr/>
          <p:nvPr/>
        </p:nvCxnSpPr>
        <p:spPr>
          <a:xfrm>
            <a:off x="685629" y="1895412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445-17"/>
          <p:cNvCxnSpPr/>
          <p:nvPr/>
        </p:nvCxnSpPr>
        <p:spPr>
          <a:xfrm>
            <a:off x="2884758" y="1895412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445-18"/>
          <p:cNvCxnSpPr/>
          <p:nvPr/>
        </p:nvCxnSpPr>
        <p:spPr>
          <a:xfrm>
            <a:off x="4855494" y="1895412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445-19"/>
          <p:cNvCxnSpPr/>
          <p:nvPr/>
        </p:nvCxnSpPr>
        <p:spPr>
          <a:xfrm>
            <a:off x="7287333" y="1895412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3445-20"/>
          <p:cNvCxnSpPr/>
          <p:nvPr/>
        </p:nvCxnSpPr>
        <p:spPr>
          <a:xfrm>
            <a:off x="9719172" y="1895412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3436-8"/>
          <p:cNvCxnSpPr/>
          <p:nvPr/>
        </p:nvCxnSpPr>
        <p:spPr>
          <a:xfrm>
            <a:off x="685629" y="4720208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3439-11"/>
          <p:cNvSpPr/>
          <p:nvPr/>
        </p:nvSpPr>
        <p:spPr>
          <a:xfrm>
            <a:off x="685629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423440-12"/>
          <p:cNvSpPr/>
          <p:nvPr/>
        </p:nvSpPr>
        <p:spPr>
          <a:xfrm>
            <a:off x="3361484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423440-13"/>
          <p:cNvSpPr/>
          <p:nvPr/>
        </p:nvSpPr>
        <p:spPr>
          <a:xfrm>
            <a:off x="6037340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423441-14"/>
          <p:cNvSpPr/>
          <p:nvPr/>
        </p:nvSpPr>
        <p:spPr>
          <a:xfrm>
            <a:off x="8713196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423441-15"/>
          <p:cNvSpPr/>
          <p:nvPr/>
        </p:nvSpPr>
        <p:spPr>
          <a:xfrm>
            <a:off x="11389052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423435-4"/>
          <p:cNvCxnSpPr/>
          <p:nvPr/>
        </p:nvCxnSpPr>
        <p:spPr>
          <a:xfrm>
            <a:off x="685629" y="510587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4234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42343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7" name="el-178965742343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驯化四步法：定 · 喂 · 校 · 固</a:t>
            </a:r>
            <a:endParaRPr/>
          </a:p>
        </p:txBody>
      </p:sp>
      <p:sp>
        <p:nvSpPr>
          <p:cNvPr id="18" name="el-1789657423448-26"/>
          <p:cNvSpPr txBox="1"/>
          <p:nvPr/>
        </p:nvSpPr>
        <p:spPr>
          <a:xfrm>
            <a:off x="685629" y="2066819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57423448-27"/>
          <p:cNvSpPr txBox="1"/>
          <p:nvPr/>
        </p:nvSpPr>
        <p:spPr>
          <a:xfrm>
            <a:off x="685629" y="2352498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定风格</a:t>
            </a:r>
            <a:endParaRPr/>
          </a:p>
        </p:txBody>
      </p:sp>
      <p:sp>
        <p:nvSpPr>
          <p:cNvPr id="20" name="el-1789657423448-28"/>
          <p:cNvSpPr txBox="1"/>
          <p:nvPr/>
        </p:nvSpPr>
        <p:spPr>
          <a:xfrm>
            <a:off x="685629" y="2706620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先立内核</a:t>
            </a:r>
            <a:endParaRPr/>
          </a:p>
        </p:txBody>
      </p:sp>
      <p:sp>
        <p:nvSpPr>
          <p:cNvPr id="21" name="el-1789657423446-21"/>
          <p:cNvSpPr txBox="1"/>
          <p:nvPr/>
        </p:nvSpPr>
        <p:spPr>
          <a:xfrm>
            <a:off x="685629" y="3058957"/>
            <a:ext cx="1742044" cy="1327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写一份"风格说明"：立场（帮谁说话）+词汇（用/禁）+结构（怎么开头收尾）——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一页纸说清你的味道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423448-29"/>
          <p:cNvSpPr txBox="1"/>
          <p:nvPr/>
        </p:nvSpPr>
        <p:spPr>
          <a:xfrm>
            <a:off x="2884758" y="2066819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57423448-30"/>
          <p:cNvSpPr txBox="1"/>
          <p:nvPr/>
        </p:nvSpPr>
        <p:spPr>
          <a:xfrm>
            <a:off x="2884758" y="2352498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喂样本</a:t>
            </a:r>
            <a:endParaRPr/>
          </a:p>
        </p:txBody>
      </p:sp>
      <p:sp>
        <p:nvSpPr>
          <p:cNvPr id="24" name="el-1789657423449-31"/>
          <p:cNvSpPr txBox="1"/>
          <p:nvPr/>
        </p:nvSpPr>
        <p:spPr>
          <a:xfrm>
            <a:off x="2884758" y="2706620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给锚点</a:t>
            </a:r>
            <a:endParaRPr/>
          </a:p>
        </p:txBody>
      </p:sp>
      <p:sp>
        <p:nvSpPr>
          <p:cNvPr id="25" name="el-1789657423446-22"/>
          <p:cNvSpPr txBox="1"/>
          <p:nvPr/>
        </p:nvSpPr>
        <p:spPr>
          <a:xfrm>
            <a:off x="2884758" y="3058957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挑3-5篇你写的（或你认可的）代表作投喂——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样本比形容有效十倍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423449-32"/>
          <p:cNvSpPr txBox="1"/>
          <p:nvPr/>
        </p:nvSpPr>
        <p:spPr>
          <a:xfrm>
            <a:off x="4855494" y="2066819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57423449-33"/>
          <p:cNvSpPr txBox="1"/>
          <p:nvPr/>
        </p:nvSpPr>
        <p:spPr>
          <a:xfrm>
            <a:off x="4855494" y="2352498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校输出</a:t>
            </a:r>
            <a:endParaRPr/>
          </a:p>
        </p:txBody>
      </p:sp>
      <p:sp>
        <p:nvSpPr>
          <p:cNvPr id="28" name="el-1789657423449-34"/>
          <p:cNvSpPr txBox="1"/>
          <p:nvPr/>
        </p:nvSpPr>
        <p:spPr>
          <a:xfrm>
            <a:off x="4855494" y="2706620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迭代打磨</a:t>
            </a:r>
            <a:endParaRPr/>
          </a:p>
        </p:txBody>
      </p:sp>
      <p:sp>
        <p:nvSpPr>
          <p:cNvPr id="29" name="el-1789657423447-23"/>
          <p:cNvSpPr txBox="1"/>
          <p:nvPr/>
        </p:nvSpPr>
        <p:spPr>
          <a:xfrm>
            <a:off x="4855494" y="3058957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让它先仿写一段，逐句指出"哪里不像"——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一轮修一类偏差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，三轮基本到位。</a:t>
            </a:r>
            <a:endParaRPr/>
          </a:p>
        </p:txBody>
      </p:sp>
      <p:sp>
        <p:nvSpPr>
          <p:cNvPr id="30" name="el-1789657423450-35"/>
          <p:cNvSpPr txBox="1"/>
          <p:nvPr/>
        </p:nvSpPr>
        <p:spPr>
          <a:xfrm>
            <a:off x="7287333" y="2066819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57423450-36"/>
          <p:cNvSpPr txBox="1"/>
          <p:nvPr/>
        </p:nvSpPr>
        <p:spPr>
          <a:xfrm>
            <a:off x="7287333" y="2352498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固设定</a:t>
            </a:r>
            <a:endParaRPr/>
          </a:p>
        </p:txBody>
      </p:sp>
      <p:sp>
        <p:nvSpPr>
          <p:cNvPr id="32" name="el-1789657423450-37"/>
          <p:cNvSpPr txBox="1"/>
          <p:nvPr/>
        </p:nvSpPr>
        <p:spPr>
          <a:xfrm>
            <a:off x="7287333" y="2706620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成果存档</a:t>
            </a:r>
            <a:endParaRPr/>
          </a:p>
        </p:txBody>
      </p:sp>
      <p:sp>
        <p:nvSpPr>
          <p:cNvPr id="33" name="el-1789657423447-24"/>
          <p:cNvSpPr txBox="1"/>
          <p:nvPr/>
        </p:nvSpPr>
        <p:spPr>
          <a:xfrm>
            <a:off x="7287333" y="3058957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风格说明+样本+校准记录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存为模板或配置到自定义指令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——下轮对话直接继承。</a:t>
            </a:r>
            <a:endParaRPr/>
          </a:p>
        </p:txBody>
      </p:sp>
      <p:sp>
        <p:nvSpPr>
          <p:cNvPr id="34" name="el-1789657423450-38"/>
          <p:cNvSpPr txBox="1"/>
          <p:nvPr/>
        </p:nvSpPr>
        <p:spPr>
          <a:xfrm>
            <a:off x="9719172" y="2066819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循环</a:t>
            </a:r>
            <a:endParaRPr/>
          </a:p>
        </p:txBody>
      </p:sp>
      <p:sp>
        <p:nvSpPr>
          <p:cNvPr id="35" name="el-1789657423450-39"/>
          <p:cNvSpPr txBox="1"/>
          <p:nvPr/>
        </p:nvSpPr>
        <p:spPr>
          <a:xfrm>
            <a:off x="9719172" y="2400111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持续驯</a:t>
            </a:r>
            <a:endParaRPr/>
          </a:p>
        </p:txBody>
      </p:sp>
      <p:sp>
        <p:nvSpPr>
          <p:cNvPr id="36" name="el-1789657423451-40"/>
          <p:cNvSpPr txBox="1"/>
          <p:nvPr/>
        </p:nvSpPr>
        <p:spPr>
          <a:xfrm>
            <a:off x="9719172" y="2754233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月度迭代</a:t>
            </a:r>
            <a:endParaRPr/>
          </a:p>
        </p:txBody>
      </p:sp>
      <p:sp>
        <p:nvSpPr>
          <p:cNvPr id="37" name="el-1789657423447-25"/>
          <p:cNvSpPr txBox="1"/>
          <p:nvPr/>
        </p:nvSpPr>
        <p:spPr>
          <a:xfrm>
            <a:off x="9719172" y="3106570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每月补新样本、修规则——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风格在演化，驯化不停机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57423434-2"/>
          <p:cNvSpPr txBox="1"/>
          <p:nvPr/>
        </p:nvSpPr>
        <p:spPr>
          <a:xfrm>
            <a:off x="685629" y="5301087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四步法的灵魂在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STEP 1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：多数人驯化失败，因为自己都说不清"我的风格是什么"。</a:t>
            </a:r>
            <a:endParaRPr/>
          </a:p>
        </p:txBody>
      </p:sp>
      <p:sp>
        <p:nvSpPr>
          <p:cNvPr id="39" name="el-178965742343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40" name="el-1789657423435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41" name="el-178965742343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46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3471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34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46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6" name="el-17896574234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方法一：样本投喂，给它锚点</a:t>
            </a:r>
            <a:endParaRPr/>
          </a:p>
        </p:txBody>
      </p:sp>
      <p:sp>
        <p:nvSpPr>
          <p:cNvPr id="7" name="el-1789657423469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为什么有效</a:t>
            </a:r>
            <a:endParaRPr/>
          </a:p>
        </p:txBody>
      </p:sp>
      <p:sp>
        <p:nvSpPr>
          <p:cNvPr id="8" name="el-178965742346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风格难以言传——你给形容词，AI理解的是它的模板；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你给样本，AI模仿的是你的实例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。示范胜过一切描述。</a:t>
            </a:r>
            <a:endParaRPr/>
          </a:p>
        </p:txBody>
      </p:sp>
      <p:sp>
        <p:nvSpPr>
          <p:cNvPr id="9" name="el-1789657423469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投喂三步</a:t>
            </a:r>
            <a:endParaRPr/>
          </a:p>
        </p:txBody>
      </p:sp>
      <p:sp>
        <p:nvSpPr>
          <p:cNvPr id="10" name="el-1789657423468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①选样本（3-5篇代表作，覆盖不同题材）→ ②说指令（"模仿以下三篇的语言风格写X，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不要抄内容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"）→ ③对照校准。</a:t>
            </a:r>
            <a:endParaRPr/>
          </a:p>
        </p:txBody>
      </p:sp>
      <p:sp>
        <p:nvSpPr>
          <p:cNvPr id="11" name="el-1789657423469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样本从哪来</a:t>
            </a:r>
            <a:endParaRPr/>
          </a:p>
        </p:txBody>
      </p:sp>
      <p:sp>
        <p:nvSpPr>
          <p:cNvPr id="12" name="el-178965742346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你自己写的历史内容、认可的同行范文、品牌往期推文——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先攒一个"风格样本夹"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，驯化随时取用。</a:t>
            </a:r>
            <a:endParaRPr/>
          </a:p>
        </p:txBody>
      </p:sp>
      <p:sp>
        <p:nvSpPr>
          <p:cNvPr id="13" name="el-1789657423472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投喂口令</a:t>
            </a:r>
            <a:endParaRPr/>
          </a:p>
        </p:txBody>
      </p:sp>
      <p:sp>
        <p:nvSpPr>
          <p:cNvPr id="14" name="el-1789657423473-17"/>
          <p:cNvSpPr txBox="1"/>
          <p:nvPr/>
        </p:nvSpPr>
        <p:spPr>
          <a:xfrm>
            <a:off x="7675231" y="2913737"/>
            <a:ext cx="25236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"下面是我写过的三篇笔记。</a:t>
            </a:r>
            <a:endParaRPr/>
          </a:p>
        </p:txBody>
      </p:sp>
      <p:sp>
        <p:nvSpPr>
          <p:cNvPr id="15" name="el-1789657423473-18"/>
          <p:cNvSpPr txBox="1"/>
          <p:nvPr/>
        </p:nvSpPr>
        <p:spPr>
          <a:xfrm>
            <a:off x="7675231" y="3257444"/>
            <a:ext cx="238485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提取它们的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语言风格特征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：</a:t>
            </a:r>
            <a:endParaRPr/>
          </a:p>
        </p:txBody>
      </p:sp>
      <p:sp>
        <p:nvSpPr>
          <p:cNvPr id="16" name="el-1789657423473-19"/>
          <p:cNvSpPr txBox="1"/>
          <p:nvPr/>
        </p:nvSpPr>
        <p:spPr>
          <a:xfrm>
            <a:off x="7675231" y="3601151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句式、词汇、节奏、立场</a:t>
            </a:r>
            <a:endParaRPr/>
          </a:p>
        </p:txBody>
      </p:sp>
      <p:sp>
        <p:nvSpPr>
          <p:cNvPr id="17" name="el-1789657423473-20"/>
          <p:cNvSpPr txBox="1"/>
          <p:nvPr/>
        </p:nvSpPr>
        <p:spPr>
          <a:xfrm>
            <a:off x="7675231" y="3944858"/>
            <a:ext cx="33922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——然后用这个风格写：夜游拙政园"</a:t>
            </a:r>
            <a:endParaRPr/>
          </a:p>
        </p:txBody>
      </p:sp>
      <p:sp>
        <p:nvSpPr>
          <p:cNvPr id="18" name="el-1789657423468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进阶：先让AI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总结你的风格特征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并确认，再动笔——两步走比一步到位稳得多。</a:t>
            </a:r>
            <a:endParaRPr/>
          </a:p>
        </p:txBody>
      </p:sp>
      <p:sp>
        <p:nvSpPr>
          <p:cNvPr id="19" name="el-17896574234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20" name="el-178965742346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1" name="el-17896574234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48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48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48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4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348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7" name="el-178965742348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好样本 vs 坏样本</a:t>
            </a:r>
            <a:endParaRPr/>
          </a:p>
        </p:txBody>
      </p:sp>
      <p:sp>
        <p:nvSpPr>
          <p:cNvPr id="8" name="el-1789657423489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坏样本</a:t>
            </a:r>
            <a:endParaRPr/>
          </a:p>
        </p:txBody>
      </p:sp>
      <p:sp>
        <p:nvSpPr>
          <p:cNvPr id="9" name="el-178965742348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单一题材</a:t>
            </a:r>
            <a:endParaRPr/>
          </a:p>
        </p:txBody>
      </p:sp>
      <p:sp>
        <p:nvSpPr>
          <p:cNvPr id="10" name="el-178965742348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五篇全是露营文案——AI学成"露营腔"，写酒店就露馅。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样本过窄=风格过拟合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，换个场景就翻车。</a:t>
            </a:r>
            <a:endParaRPr/>
          </a:p>
        </p:txBody>
      </p:sp>
      <p:sp>
        <p:nvSpPr>
          <p:cNvPr id="11" name="el-178965742348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好样本</a:t>
            </a:r>
            <a:endParaRPr/>
          </a:p>
        </p:txBody>
      </p:sp>
      <p:sp>
        <p:nvSpPr>
          <p:cNvPr id="12" name="el-178965742348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多元覆盖</a:t>
            </a:r>
            <a:endParaRPr/>
          </a:p>
        </p:txBody>
      </p:sp>
      <p:sp>
        <p:nvSpPr>
          <p:cNvPr id="13" name="el-178965742348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攻略+点评+故事各取一两篇——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题材不同而味道一致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，AI才能提炼出"你的风格"而非"某个题材的套路"。</a:t>
            </a:r>
            <a:endParaRPr/>
          </a:p>
        </p:txBody>
      </p:sp>
      <p:sp>
        <p:nvSpPr>
          <p:cNvPr id="14" name="el-1789657423483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选样标准一句话：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题材要散，味道要纯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——让AI学的是你的"指纹"，不是某类文的"模板"。</a:t>
            </a:r>
            <a:endParaRPr/>
          </a:p>
        </p:txBody>
      </p:sp>
      <p:sp>
        <p:nvSpPr>
          <p:cNvPr id="15" name="el-178965742348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6" name="el-1789657423484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7" name="el-178965742348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64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3655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364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65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6" name="el-178965742364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方法二：规则设定，立好规矩</a:t>
            </a:r>
            <a:endParaRPr/>
          </a:p>
        </p:txBody>
      </p:sp>
      <p:sp>
        <p:nvSpPr>
          <p:cNvPr id="7" name="el-1789657423653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规则三块</a:t>
            </a:r>
            <a:endParaRPr/>
          </a:p>
        </p:txBody>
      </p:sp>
      <p:sp>
        <p:nvSpPr>
          <p:cNvPr id="8" name="el-1789657423651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禁用清单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（AI味词汇表：绝绝子/天花板/氛围感拉满…）+ 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句式规则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（每段不超三句，禁用排比开头）+ 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立场声明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（敢于给否定性建议）。</a:t>
            </a:r>
            <a:endParaRPr/>
          </a:p>
        </p:txBody>
      </p:sp>
      <p:sp>
        <p:nvSpPr>
          <p:cNvPr id="9" name="el-1789657423653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怎么写规则</a:t>
            </a:r>
            <a:endParaRPr/>
          </a:p>
        </p:txBody>
      </p:sp>
      <p:sp>
        <p:nvSpPr>
          <p:cNvPr id="10" name="el-178965742365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每条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可检验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："别太夸张"✗（不可检验）→"不用感叹号超过一个"✓——规则越能打勾，AI执行越稳。</a:t>
            </a:r>
            <a:endParaRPr/>
          </a:p>
        </p:txBody>
      </p:sp>
      <p:sp>
        <p:nvSpPr>
          <p:cNvPr id="11" name="el-178965742365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样本与规则配合</a:t>
            </a:r>
            <a:endParaRPr/>
          </a:p>
        </p:txBody>
      </p:sp>
      <p:sp>
        <p:nvSpPr>
          <p:cNvPr id="12" name="el-178965742365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样本定"像谁"，规则定"底线"——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先投喂再立规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：AI有了锚点，规则只需管住出格的部分。</a:t>
            </a:r>
            <a:endParaRPr/>
          </a:p>
        </p:txBody>
      </p:sp>
      <p:sp>
        <p:nvSpPr>
          <p:cNvPr id="13" name="el-1789657423656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规则示例</a:t>
            </a:r>
            <a:endParaRPr/>
          </a:p>
        </p:txBody>
      </p:sp>
      <p:sp>
        <p:nvSpPr>
          <p:cNvPr id="14" name="el-1789657423656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禁用词：绝绝子、宝藏、秘境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句式：每段≤3句，开头不用"在这个"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立场：明确说"不推荐谁去"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结尾：落在一条可执行建议</a:t>
            </a:r>
            <a:endParaRPr/>
          </a:p>
        </p:txBody>
      </p:sp>
      <p:sp>
        <p:nvSpPr>
          <p:cNvPr id="15" name="el-178965742365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把规则与样本一起存档——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它们共同构成你的"风格配置文件"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5742364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7" name="el-1789657423647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8" name="el-17896574236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66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3669-10"/>
          <p:cNvSpPr/>
          <p:nvPr/>
        </p:nvSpPr>
        <p:spPr>
          <a:xfrm>
            <a:off x="685629" y="1531767"/>
            <a:ext cx="2133662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3676-20"/>
          <p:cNvCxnSpPr/>
          <p:nvPr/>
        </p:nvCxnSpPr>
        <p:spPr>
          <a:xfrm>
            <a:off x="685629" y="3045863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676-21"/>
          <p:cNvCxnSpPr/>
          <p:nvPr/>
        </p:nvCxnSpPr>
        <p:spPr>
          <a:xfrm>
            <a:off x="3741496" y="3045863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671-12"/>
          <p:cNvCxnSpPr/>
          <p:nvPr/>
        </p:nvCxnSpPr>
        <p:spPr>
          <a:xfrm>
            <a:off x="685629" y="4079068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3668-6"/>
          <p:cNvCxnSpPr/>
          <p:nvPr/>
        </p:nvCxnSpPr>
        <p:spPr>
          <a:xfrm>
            <a:off x="7164134" y="1531767"/>
            <a:ext cx="914" cy="439945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366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366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0" name="el-1789657423666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驯化实录：调出"人间清醒"风</a:t>
            </a:r>
            <a:endParaRPr/>
          </a:p>
        </p:txBody>
      </p:sp>
      <p:sp>
        <p:nvSpPr>
          <p:cNvPr id="11" name="el-1789657423669-9"/>
          <p:cNvSpPr txBox="1"/>
          <p:nvPr/>
        </p:nvSpPr>
        <p:spPr>
          <a:xfrm>
            <a:off x="837990" y="1569857"/>
            <a:ext cx="2485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四步法实操</a:t>
            </a:r>
            <a:endParaRPr/>
          </a:p>
        </p:txBody>
      </p:sp>
      <p:sp>
        <p:nvSpPr>
          <p:cNvPr id="12" name="el-1789657423669-11"/>
          <p:cNvSpPr txBox="1"/>
          <p:nvPr/>
        </p:nvSpPr>
        <p:spPr>
          <a:xfrm>
            <a:off x="685629" y="2007898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任务：把默认AI调成"敢说真话的本地朋友"风格（民宿主理人账号）</a:t>
            </a:r>
            <a:endParaRPr/>
          </a:p>
        </p:txBody>
      </p:sp>
      <p:sp>
        <p:nvSpPr>
          <p:cNvPr id="13" name="el-1789657423672-13"/>
          <p:cNvSpPr txBox="1"/>
          <p:nvPr/>
        </p:nvSpPr>
        <p:spPr>
          <a:xfrm>
            <a:off x="685629" y="3131567"/>
            <a:ext cx="2808280" cy="7903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"宝藏民宿！推开窗就是绝美山景！"——标准AI味，粉丝无感</a:t>
            </a:r>
            <a:endParaRPr/>
          </a:p>
        </p:txBody>
      </p:sp>
      <p:sp>
        <p:nvSpPr>
          <p:cNvPr id="14" name="el-1789657423673-14"/>
          <p:cNvSpPr txBox="1"/>
          <p:nvPr/>
        </p:nvSpPr>
        <p:spPr>
          <a:xfrm>
            <a:off x="3741496" y="3131567"/>
            <a:ext cx="2808429" cy="7903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"山景是真的，但隔音一般，浅眠者慎选"——真实感拉满，评论区活跃三倍</a:t>
            </a:r>
            <a:endParaRPr/>
          </a:p>
        </p:txBody>
      </p:sp>
      <p:sp>
        <p:nvSpPr>
          <p:cNvPr id="15" name="el-178965742367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成果</a:t>
            </a:r>
            <a:endParaRPr/>
          </a:p>
        </p:txBody>
      </p:sp>
      <p:sp>
        <p:nvSpPr>
          <p:cNvPr id="16" name="el-178965742367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文案有了"人味"：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有态度、有细节、有保留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——账号辨识度确立，粉丝开始@朋友来看。</a:t>
            </a:r>
            <a:endParaRPr/>
          </a:p>
        </p:txBody>
      </p:sp>
      <p:sp>
        <p:nvSpPr>
          <p:cNvPr id="17" name="el-1789657423677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洞察</a:t>
            </a:r>
            <a:endParaRPr/>
          </a:p>
        </p:txBody>
      </p:sp>
      <p:sp>
        <p:nvSpPr>
          <p:cNvPr id="18" name="el-1789657423676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驯化的核心不是"学腔调"，是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"搬立场"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——敢说缺点的内容自带信任感。</a:t>
            </a:r>
            <a:endParaRPr/>
          </a:p>
        </p:txBody>
      </p:sp>
      <p:sp>
        <p:nvSpPr>
          <p:cNvPr id="19" name="el-178965742366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20" name="el-178965742366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1" name="el-17896574236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  <p:sp>
        <p:nvSpPr>
          <p:cNvPr id="22" name="el-1789657423676-22"/>
          <p:cNvSpPr/>
          <p:nvPr/>
        </p:nvSpPr>
        <p:spPr>
          <a:xfrm>
            <a:off x="685629" y="434094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423677-23"/>
          <p:cNvSpPr/>
          <p:nvPr/>
        </p:nvSpPr>
        <p:spPr>
          <a:xfrm>
            <a:off x="685629" y="504561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3677-24"/>
          <p:cNvSpPr/>
          <p:nvPr/>
        </p:nvSpPr>
        <p:spPr>
          <a:xfrm>
            <a:off x="685629" y="575028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3673-15"/>
          <p:cNvSpPr txBox="1"/>
          <p:nvPr/>
        </p:nvSpPr>
        <p:spPr>
          <a:xfrm>
            <a:off x="876081" y="421714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STEP 1-2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：风格说明（立场：只帮"对的人"避坑）+ 投喂主理人五条高赞朋友圈。</a:t>
            </a:r>
            <a:endParaRPr/>
          </a:p>
        </p:txBody>
      </p:sp>
      <p:sp>
        <p:nvSpPr>
          <p:cNvPr id="26" name="el-1789657423674-16"/>
          <p:cNvSpPr txBox="1"/>
          <p:nvPr/>
        </p:nvSpPr>
        <p:spPr>
          <a:xfrm>
            <a:off x="876081" y="4921819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STEP 3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：AI仿写后逐句校准——"这句还是太捧了，改成有保留的推荐"；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三轮收敛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423675-17"/>
          <p:cNvSpPr txBox="1"/>
          <p:nvPr/>
        </p:nvSpPr>
        <p:spPr>
          <a:xfrm>
            <a:off x="876081" y="5626493"/>
            <a:ext cx="61728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STEP 4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：全套设定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存为固定模板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，每周更新样本夹。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697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423693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48455"/>
                <a:gridCol w="3326221"/>
                <a:gridCol w="5843019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规则块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写什么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示例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禁用清单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AI味词汇+俗套句式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绝绝子、天花板、"在这个快节奏的时代"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句式规则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长短、段落、标点习惯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每段≤3句；排比≤1处；感叹号≤1个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立场声明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敢不敢说"不推荐"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明确给出不适合人群，结尾一条可执行建议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细节要求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时间/地点/人物颗粒度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每篇至少两个具体场景细节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结构习惯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开头收尾的固定动作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开头直给结论；结尾不升华、落在建议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423695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6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3697-2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7" name="el-1789657423695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风格规则清单（可打印）</a:t>
            </a:r>
            <a:endParaRPr/>
          </a:p>
        </p:txBody>
      </p:sp>
      <p:sp>
        <p:nvSpPr>
          <p:cNvPr id="8" name="el-1789657423694-21"/>
          <p:cNvSpPr txBox="1"/>
          <p:nvPr/>
        </p:nvSpPr>
        <p:spPr>
          <a:xfrm>
            <a:off x="685629" y="5238446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用法：从这份清单起步，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每月按实际产出迭代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——三个月后它就是你的"风格宪法"。</a:t>
            </a:r>
            <a:endParaRPr/>
          </a:p>
        </p:txBody>
      </p:sp>
      <p:sp>
        <p:nvSpPr>
          <p:cNvPr id="9" name="el-1789657423695-2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0" name="el-1789657423695-2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1" name="el-1789657423695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8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849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849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846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8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84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8" name="el-17896574238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旅游人的三类常用风格</a:t>
            </a:r>
            <a:endParaRPr/>
          </a:p>
        </p:txBody>
      </p:sp>
      <p:sp>
        <p:nvSpPr>
          <p:cNvPr id="9" name="el-1789657423850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风格① · 人间清醒</a:t>
            </a:r>
            <a:endParaRPr/>
          </a:p>
        </p:txBody>
      </p:sp>
      <p:sp>
        <p:nvSpPr>
          <p:cNvPr id="10" name="el-1789657423850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敢说真话</a:t>
            </a:r>
            <a:endParaRPr/>
          </a:p>
        </p:txBody>
      </p:sp>
      <p:sp>
        <p:nvSpPr>
          <p:cNvPr id="11" name="el-1789657423851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信任型</a:t>
            </a:r>
            <a:endParaRPr/>
          </a:p>
        </p:txBody>
      </p:sp>
      <p:sp>
        <p:nvSpPr>
          <p:cNvPr id="12" name="el-1789657423851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风格② · 亲切管家</a:t>
            </a:r>
            <a:endParaRPr/>
          </a:p>
        </p:txBody>
      </p:sp>
      <p:sp>
        <p:nvSpPr>
          <p:cNvPr id="13" name="el-1789657423851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贴心周到</a:t>
            </a:r>
            <a:endParaRPr/>
          </a:p>
        </p:txBody>
      </p:sp>
      <p:sp>
        <p:nvSpPr>
          <p:cNvPr id="14" name="el-1789657423851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服务型</a:t>
            </a:r>
            <a:endParaRPr/>
          </a:p>
        </p:txBody>
      </p:sp>
      <p:sp>
        <p:nvSpPr>
          <p:cNvPr id="15" name="el-1789657423851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风格③ · 专业顾问</a:t>
            </a:r>
            <a:endParaRPr/>
          </a:p>
        </p:txBody>
      </p:sp>
      <p:sp>
        <p:nvSpPr>
          <p:cNvPr id="16" name="el-1789657423851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数据说话</a:t>
            </a:r>
            <a:endParaRPr/>
          </a:p>
        </p:txBody>
      </p:sp>
      <p:sp>
        <p:nvSpPr>
          <p:cNvPr id="17" name="el-1789657423851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权威型</a:t>
            </a:r>
            <a:endParaRPr/>
          </a:p>
        </p:txBody>
      </p:sp>
      <p:sp>
        <p:nvSpPr>
          <p:cNvPr id="18" name="el-1789657423848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使用提醒</a:t>
            </a:r>
            <a:endParaRPr/>
          </a:p>
        </p:txBody>
      </p:sp>
      <p:sp>
        <p:nvSpPr>
          <p:cNvPr id="19" name="el-1789657423848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按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账号定位与场景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选风格——种草用清醒、服务用管家、行业报告用顾问；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别一个号混三种人格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574238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21" name="el-178965742384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2" name="el-17896574238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  <p:sp>
        <p:nvSpPr>
          <p:cNvPr id="23" name="el-1789657423856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3856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3856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423856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423857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423857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423857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423857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423857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423854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有保留的推荐</a:t>
            </a:r>
            <a:endParaRPr/>
          </a:p>
        </p:txBody>
      </p:sp>
      <p:sp>
        <p:nvSpPr>
          <p:cNvPr id="33" name="el-1789657423854-23"/>
          <p:cNvSpPr txBox="1"/>
          <p:nvPr/>
        </p:nvSpPr>
        <p:spPr>
          <a:xfrm>
            <a:off x="857036" y="3560085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明确"不适合谁"</a:t>
            </a:r>
            <a:endParaRPr/>
          </a:p>
        </p:txBody>
      </p:sp>
      <p:sp>
        <p:nvSpPr>
          <p:cNvPr id="34" name="el-1789657423854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细节具体到时间段</a:t>
            </a:r>
            <a:endParaRPr/>
          </a:p>
        </p:txBody>
      </p:sp>
      <p:sp>
        <p:nvSpPr>
          <p:cNvPr id="35" name="el-1789657423855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预判需求主动提醒</a:t>
            </a:r>
            <a:endParaRPr/>
          </a:p>
        </p:txBody>
      </p:sp>
      <p:sp>
        <p:nvSpPr>
          <p:cNvPr id="36" name="el-1789657423855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清单化输出</a:t>
            </a:r>
            <a:endParaRPr/>
          </a:p>
        </p:txBody>
      </p:sp>
      <p:sp>
        <p:nvSpPr>
          <p:cNvPr id="37" name="el-1789657423855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语气像老朋友叮嘱</a:t>
            </a:r>
            <a:endParaRPr/>
          </a:p>
        </p:txBody>
      </p:sp>
      <p:sp>
        <p:nvSpPr>
          <p:cNvPr id="38" name="el-1789657423855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结论先行</a:t>
            </a:r>
            <a:endParaRPr/>
          </a:p>
        </p:txBody>
      </p:sp>
      <p:sp>
        <p:nvSpPr>
          <p:cNvPr id="39" name="el-1789657423855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给依据给对比</a:t>
            </a:r>
            <a:endParaRPr/>
          </a:p>
        </p:txBody>
      </p:sp>
      <p:sp>
        <p:nvSpPr>
          <p:cNvPr id="40" name="el-1789657423855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克制形容词，多用数字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87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87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87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87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8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87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574238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风格驯化：四问四答</a:t>
            </a:r>
            <a:endParaRPr/>
          </a:p>
        </p:txBody>
      </p:sp>
      <p:sp>
        <p:nvSpPr>
          <p:cNvPr id="9" name="el-1789657423873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423878-19"/>
          <p:cNvSpPr txBox="1"/>
          <p:nvPr/>
        </p:nvSpPr>
        <p:spPr>
          <a:xfrm>
            <a:off x="1618845" y="1698413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驯化四步法？</a:t>
            </a:r>
            <a:endParaRPr/>
          </a:p>
        </p:txBody>
      </p:sp>
      <p:sp>
        <p:nvSpPr>
          <p:cNvPr id="11" name="el-1789657423876-15"/>
          <p:cNvSpPr txBox="1"/>
          <p:nvPr/>
        </p:nvSpPr>
        <p:spPr>
          <a:xfrm>
            <a:off x="1618845" y="2117408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定风格→喂样本→校输出→固设定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——内核先立，样本给锚，迭代收敛，成果存档。</a:t>
            </a:r>
            <a:endParaRPr/>
          </a:p>
        </p:txBody>
      </p:sp>
      <p:sp>
        <p:nvSpPr>
          <p:cNvPr id="12" name="el-178965742387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423878-20"/>
          <p:cNvSpPr txBox="1"/>
          <p:nvPr/>
        </p:nvSpPr>
        <p:spPr>
          <a:xfrm>
            <a:off x="1618845" y="2812559"/>
            <a:ext cx="73675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样本和规则哪个重要？</a:t>
            </a:r>
            <a:endParaRPr/>
          </a:p>
        </p:txBody>
      </p:sp>
      <p:sp>
        <p:nvSpPr>
          <p:cNvPr id="14" name="el-1789657423877-16"/>
          <p:cNvSpPr txBox="1"/>
          <p:nvPr/>
        </p:nvSpPr>
        <p:spPr>
          <a:xfrm>
            <a:off x="1618845" y="3231554"/>
            <a:ext cx="76998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样本管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"像谁"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（味道），规则管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"底线"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（不越界）——先喂样本再立规矩，配合使用。</a:t>
            </a:r>
            <a:endParaRPr/>
          </a:p>
        </p:txBody>
      </p:sp>
      <p:sp>
        <p:nvSpPr>
          <p:cNvPr id="15" name="el-178965742387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423879-21"/>
          <p:cNvSpPr txBox="1"/>
          <p:nvPr/>
        </p:nvSpPr>
        <p:spPr>
          <a:xfrm>
            <a:off x="1618845" y="3926706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好样本的标准？</a:t>
            </a:r>
            <a:endParaRPr/>
          </a:p>
        </p:txBody>
      </p:sp>
      <p:sp>
        <p:nvSpPr>
          <p:cNvPr id="17" name="el-1789657423877-17"/>
          <p:cNvSpPr txBox="1"/>
          <p:nvPr/>
        </p:nvSpPr>
        <p:spPr>
          <a:xfrm>
            <a:off x="1618845" y="4345701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题材要散，味道要纯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——多元题材中提炼你的指纹，避免过拟合单一套路。</a:t>
            </a:r>
            <a:endParaRPr/>
          </a:p>
        </p:txBody>
      </p:sp>
      <p:sp>
        <p:nvSpPr>
          <p:cNvPr id="18" name="el-178965742387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423879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驯化要多久？</a:t>
            </a:r>
            <a:endParaRPr/>
          </a:p>
        </p:txBody>
      </p:sp>
      <p:sp>
        <p:nvSpPr>
          <p:cNvPr id="20" name="el-1789657423878-18"/>
          <p:cNvSpPr txBox="1"/>
          <p:nvPr/>
        </p:nvSpPr>
        <p:spPr>
          <a:xfrm>
            <a:off x="1618845" y="5459847"/>
            <a:ext cx="622779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首轮四步约一小时，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三轮迭代基本稳定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；此后每月补样本、修规则即可。</a:t>
            </a:r>
            <a:endParaRPr/>
          </a:p>
        </p:txBody>
      </p:sp>
      <p:sp>
        <p:nvSpPr>
          <p:cNvPr id="21" name="el-178965742386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57423868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3" name="el-17896574238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392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42389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88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89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5742389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5742389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长期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记忆</a:t>
            </a:r>
            <a:endParaRPr/>
          </a:p>
        </p:txBody>
      </p:sp>
      <p:sp>
        <p:nvSpPr>
          <p:cNvPr id="8" name="el-178965742389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LONG-TERM MEMORY</a:t>
            </a:r>
            <a:endParaRPr/>
          </a:p>
        </p:txBody>
      </p:sp>
      <p:sp>
        <p:nvSpPr>
          <p:cNvPr id="9" name="el-1789657423893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自定义指令</a:t>
            </a:r>
            <a:endParaRPr/>
          </a:p>
        </p:txBody>
      </p:sp>
      <p:sp>
        <p:nvSpPr>
          <p:cNvPr id="10" name="el-1789657423893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偏好设定</a:t>
            </a:r>
            <a:endParaRPr/>
          </a:p>
        </p:txBody>
      </p:sp>
      <p:sp>
        <p:nvSpPr>
          <p:cNvPr id="11" name="el-1789657423894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知识投喂</a:t>
            </a:r>
            <a:endParaRPr/>
          </a:p>
        </p:txBody>
      </p:sp>
      <p:sp>
        <p:nvSpPr>
          <p:cNvPr id="12" name="el-1789657423894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驯化旅程</a:t>
            </a:r>
            <a:endParaRPr/>
          </a:p>
        </p:txBody>
      </p:sp>
      <p:sp>
        <p:nvSpPr>
          <p:cNvPr id="13" name="el-178965742388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项目三</a:t>
            </a:r>
            <a:endParaRPr/>
          </a:p>
        </p:txBody>
      </p:sp>
      <p:sp>
        <p:nvSpPr>
          <p:cNvPr id="14" name="el-178965742388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04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042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045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045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040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0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42404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9" name="el-178965742404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自定义指令：AI的"入职登记表"</a:t>
            </a:r>
            <a:endParaRPr/>
          </a:p>
        </p:txBody>
      </p:sp>
      <p:sp>
        <p:nvSpPr>
          <p:cNvPr id="10" name="el-1789657424043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自定义指令 = 提前写好的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"我是谁、你怎么答复我"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——每次对话自动加载，驯化成果不再蒸发。</a:t>
            </a:r>
            <a:endParaRPr/>
          </a:p>
        </p:txBody>
      </p:sp>
      <p:sp>
        <p:nvSpPr>
          <p:cNvPr id="11" name="el-1789657424044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424047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是什么</a:t>
            </a:r>
            <a:endParaRPr/>
          </a:p>
        </p:txBody>
      </p:sp>
      <p:sp>
        <p:nvSpPr>
          <p:cNvPr id="13" name="el-1789657424047-19"/>
          <p:cNvSpPr txBox="1"/>
          <p:nvPr/>
        </p:nvSpPr>
        <p:spPr>
          <a:xfrm>
            <a:off x="685629" y="3617221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WHAT</a:t>
            </a:r>
            <a:endParaRPr/>
          </a:p>
        </p:txBody>
      </p:sp>
      <p:sp>
        <p:nvSpPr>
          <p:cNvPr id="14" name="el-1789657424046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工具设置里的固定文本区：你的身份偏好、回复要求、风格规则——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对所有对话全局生效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424047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写什么</a:t>
            </a:r>
            <a:endParaRPr/>
          </a:p>
        </p:txBody>
      </p:sp>
      <p:sp>
        <p:nvSpPr>
          <p:cNvPr id="16" name="el-1789657424047-21"/>
          <p:cNvSpPr txBox="1"/>
          <p:nvPr/>
        </p:nvSpPr>
        <p:spPr>
          <a:xfrm>
            <a:off x="4567584" y="3617221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CONTENT</a:t>
            </a:r>
            <a:endParaRPr/>
          </a:p>
        </p:txBody>
      </p:sp>
      <p:sp>
        <p:nvSpPr>
          <p:cNvPr id="17" name="el-1789657424046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身份（旅游管理学生/民宿主理人）+ 偏好（表格优先、中文回复）+ 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风格规则清单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直接粘贴进去。</a:t>
            </a:r>
            <a:endParaRPr/>
          </a:p>
        </p:txBody>
      </p:sp>
      <p:sp>
        <p:nvSpPr>
          <p:cNvPr id="18" name="el-1789657424048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边界</a:t>
            </a:r>
            <a:endParaRPr/>
          </a:p>
        </p:txBody>
      </p:sp>
      <p:sp>
        <p:nvSpPr>
          <p:cNvPr id="19" name="el-1789657424048-23"/>
          <p:cNvSpPr txBox="1"/>
          <p:nvPr/>
        </p:nvSpPr>
        <p:spPr>
          <a:xfrm>
            <a:off x="8173531" y="3617221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LIMIT</a:t>
            </a:r>
            <a:endParaRPr/>
          </a:p>
        </p:txBody>
      </p:sp>
      <p:sp>
        <p:nvSpPr>
          <p:cNvPr id="20" name="el-1789657424047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各工具容量与生效范围不同——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重要规则放前面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；换工具要重新配置，配置文本记得备份。</a:t>
            </a:r>
            <a:endParaRPr/>
          </a:p>
        </p:txBody>
      </p:sp>
      <p:sp>
        <p:nvSpPr>
          <p:cNvPr id="21" name="el-1789657424040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行动点：今天就打开你常用工具的设置页——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把上节的风格规则清单填进去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，五分钟完成一次驯化。</a:t>
            </a:r>
            <a:endParaRPr/>
          </a:p>
        </p:txBody>
      </p:sp>
      <p:sp>
        <p:nvSpPr>
          <p:cNvPr id="22" name="el-178965742404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23" name="el-1789657424041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4" name="el-178965742404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06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066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0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406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6" name="el-178965742405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偏好设定：让AI记住你的习惯</a:t>
            </a:r>
            <a:endParaRPr/>
          </a:p>
        </p:txBody>
      </p:sp>
      <p:sp>
        <p:nvSpPr>
          <p:cNvPr id="7" name="el-178965742406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常见配置项</a:t>
            </a:r>
            <a:endParaRPr/>
          </a:p>
        </p:txBody>
      </p:sp>
      <p:sp>
        <p:nvSpPr>
          <p:cNvPr id="8" name="el-178965742406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默认语言与口吻、回复长度（简短/标准/详尽）、格式偏好（表格/清单/分段）、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称呼与身份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——这些"小事"每轮都影响体验。</a:t>
            </a:r>
            <a:endParaRPr/>
          </a:p>
        </p:txBody>
      </p:sp>
      <p:sp>
        <p:nvSpPr>
          <p:cNvPr id="9" name="el-1789657424064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进阶玩法</a:t>
            </a:r>
            <a:endParaRPr/>
          </a:p>
        </p:txBody>
      </p:sp>
      <p:sp>
        <p:nvSpPr>
          <p:cNvPr id="10" name="el-178965742406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部分工具支持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多套人设切换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：学习模式（苏格拉底式追问）、工作模式（直接给结论）——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按场景预置，一键切换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42406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记忆功能</a:t>
            </a:r>
            <a:endParaRPr/>
          </a:p>
        </p:txBody>
      </p:sp>
      <p:sp>
        <p:nvSpPr>
          <p:cNvPr id="12" name="el-178965742406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新工具带"记忆"选项：AI会记住你纠正过的偏好——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主动用"记住：以后……"句式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，把纠偏转化为长期记忆。</a:t>
            </a:r>
            <a:endParaRPr/>
          </a:p>
        </p:txBody>
      </p:sp>
      <p:sp>
        <p:nvSpPr>
          <p:cNvPr id="13" name="el-1789657424067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实用句式</a:t>
            </a:r>
            <a:endParaRPr/>
          </a:p>
        </p:txBody>
      </p:sp>
      <p:sp>
        <p:nvSpPr>
          <p:cNvPr id="14" name="el-1789657424068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"记住：给我的行程都用表格"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"记住：别用「绝绝子」这类词"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"记住：我是旅游管理学生，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解释时多用行业案例"</a:t>
            </a:r>
            <a:endParaRPr/>
          </a:p>
        </p:txBody>
      </p:sp>
      <p:sp>
        <p:nvSpPr>
          <p:cNvPr id="15" name="el-1789657424063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偏好设定是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驯化的"低配版"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——五分钟配置，次次受益；进阶驯化仍靠样本+规则。</a:t>
            </a:r>
            <a:endParaRPr/>
          </a:p>
        </p:txBody>
      </p:sp>
      <p:sp>
        <p:nvSpPr>
          <p:cNvPr id="16" name="el-178965742405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7" name="el-1789657424058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8" name="el-17896574240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08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08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424086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424088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088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088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408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08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0" name="el-178965742408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知识投喂：让它懂你的业务</a:t>
            </a:r>
            <a:endParaRPr/>
          </a:p>
        </p:txBody>
      </p:sp>
      <p:sp>
        <p:nvSpPr>
          <p:cNvPr id="11" name="el-1789657424086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投喂方法</a:t>
            </a:r>
            <a:endParaRPr/>
          </a:p>
        </p:txBody>
      </p:sp>
      <p:sp>
        <p:nvSpPr>
          <p:cNvPr id="12" name="el-1789657424086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四条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喂食通道</a:t>
            </a:r>
            <a:endParaRPr/>
          </a:p>
        </p:txBody>
      </p:sp>
      <p:sp>
        <p:nvSpPr>
          <p:cNvPr id="13" name="el-1789657424085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通用AI不懂你的民宿、你的客源、你的城市——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喂，才有专属答案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57424087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四条通道按"颗粒度"从粗到细排列。</a:t>
            </a:r>
            <a:endParaRPr/>
          </a:p>
        </p:txBody>
      </p:sp>
      <p:sp>
        <p:nvSpPr>
          <p:cNvPr id="15" name="el-1789657424089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57424094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文件上传</a:t>
            </a:r>
            <a:endParaRPr/>
          </a:p>
        </p:txBody>
      </p:sp>
      <p:sp>
        <p:nvSpPr>
          <p:cNvPr id="17" name="el-1789657424092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把产品手册、历史推文喂进去——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最直接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：基于我的资料回答。</a:t>
            </a:r>
            <a:endParaRPr/>
          </a:p>
        </p:txBody>
      </p:sp>
      <p:sp>
        <p:nvSpPr>
          <p:cNvPr id="18" name="el-1789657424089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57424094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对话内投喂</a:t>
            </a:r>
            <a:endParaRPr/>
          </a:p>
        </p:txBody>
      </p:sp>
      <p:sp>
        <p:nvSpPr>
          <p:cNvPr id="20" name="el-1789657424093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长对话中粘贴关键信息——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即用即喂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，注意上下文窗口上限。</a:t>
            </a:r>
            <a:endParaRPr/>
          </a:p>
        </p:txBody>
      </p:sp>
      <p:sp>
        <p:nvSpPr>
          <p:cNvPr id="21" name="el-178965742408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57424095-27"/>
          <p:cNvSpPr txBox="1"/>
          <p:nvPr/>
        </p:nvSpPr>
        <p:spPr>
          <a:xfrm>
            <a:off x="5218395" y="3888615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知识库功能</a:t>
            </a:r>
            <a:endParaRPr/>
          </a:p>
        </p:txBody>
      </p:sp>
      <p:sp>
        <p:nvSpPr>
          <p:cNvPr id="23" name="el-1789657424093-23"/>
          <p:cNvSpPr txBox="1"/>
          <p:nvPr/>
        </p:nvSpPr>
        <p:spPr>
          <a:xfrm>
            <a:off x="5218395" y="4250475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部分工具支持建知识库——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资料常驻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，每次问答自动检索。</a:t>
            </a:r>
            <a:endParaRPr/>
          </a:p>
        </p:txBody>
      </p:sp>
      <p:sp>
        <p:nvSpPr>
          <p:cNvPr id="24" name="el-1789657424090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57424095-28"/>
          <p:cNvSpPr txBox="1"/>
          <p:nvPr/>
        </p:nvSpPr>
        <p:spPr>
          <a:xfrm>
            <a:off x="5218395" y="4850548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项目空间</a:t>
            </a:r>
            <a:endParaRPr/>
          </a:p>
        </p:txBody>
      </p:sp>
      <p:sp>
        <p:nvSpPr>
          <p:cNvPr id="26" name="el-1789657424094-24"/>
          <p:cNvSpPr txBox="1"/>
          <p:nvPr/>
        </p:nvSpPr>
        <p:spPr>
          <a:xfrm>
            <a:off x="5218395" y="5212408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把一个项目的资料整体托管——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团队共享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，驯化成果变成组织资产。</a:t>
            </a:r>
            <a:endParaRPr/>
          </a:p>
        </p:txBody>
      </p:sp>
      <p:sp>
        <p:nvSpPr>
          <p:cNvPr id="27" name="el-178965742408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28" name="el-1789657424083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9" name="el-178965742408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24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245-10"/>
          <p:cNvCxnSpPr/>
          <p:nvPr/>
        </p:nvCxnSpPr>
        <p:spPr>
          <a:xfrm>
            <a:off x="704674" y="179482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248-15"/>
          <p:cNvCxnSpPr/>
          <p:nvPr/>
        </p:nvCxnSpPr>
        <p:spPr>
          <a:xfrm>
            <a:off x="685629" y="31178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248-16"/>
          <p:cNvCxnSpPr/>
          <p:nvPr/>
        </p:nvCxnSpPr>
        <p:spPr>
          <a:xfrm>
            <a:off x="685629" y="39695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248-17"/>
          <p:cNvCxnSpPr/>
          <p:nvPr/>
        </p:nvCxnSpPr>
        <p:spPr>
          <a:xfrm>
            <a:off x="685629" y="482123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4243-6"/>
          <p:cNvSpPr/>
          <p:nvPr/>
        </p:nvSpPr>
        <p:spPr>
          <a:xfrm>
            <a:off x="8075181" y="1794829"/>
            <a:ext cx="3428143" cy="387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4242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24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0" name="el-17896574242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一位民宿主的驯化旅程</a:t>
            </a:r>
            <a:endParaRPr/>
          </a:p>
        </p:txBody>
      </p:sp>
      <p:sp>
        <p:nvSpPr>
          <p:cNvPr id="11" name="el-1789657424245-8"/>
          <p:cNvSpPr txBox="1"/>
          <p:nvPr/>
        </p:nvSpPr>
        <p:spPr>
          <a:xfrm>
            <a:off x="914171" y="1794829"/>
            <a:ext cx="71503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从"每轮重新调"到"开机即巅峰"——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三个月，四个阶段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57424249-18"/>
          <p:cNvSpPr txBox="1"/>
          <p:nvPr/>
        </p:nvSpPr>
        <p:spPr>
          <a:xfrm>
            <a:off x="685629" y="2375709"/>
            <a:ext cx="1426488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第1-2周</a:t>
            </a:r>
            <a:endParaRPr/>
          </a:p>
        </p:txBody>
      </p:sp>
      <p:sp>
        <p:nvSpPr>
          <p:cNvPr id="13" name="el-1789657424253-26"/>
          <p:cNvSpPr txBox="1"/>
          <p:nvPr/>
        </p:nvSpPr>
        <p:spPr>
          <a:xfrm>
            <a:off x="1866433" y="2375709"/>
            <a:ext cx="51324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手工期</a:t>
            </a:r>
            <a:endParaRPr/>
          </a:p>
        </p:txBody>
      </p:sp>
      <p:sp>
        <p:nvSpPr>
          <p:cNvPr id="14" name="el-1789657424252-22"/>
          <p:cNvSpPr txBox="1"/>
          <p:nvPr/>
        </p:nvSpPr>
        <p:spPr>
          <a:xfrm>
            <a:off x="1866433" y="2728046"/>
            <a:ext cx="528617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每次对话粘贴风格说明+样本——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麻烦但有效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，顺便验证规则。</a:t>
            </a:r>
            <a:endParaRPr/>
          </a:p>
        </p:txBody>
      </p:sp>
      <p:sp>
        <p:nvSpPr>
          <p:cNvPr id="15" name="el-1789657424249-19"/>
          <p:cNvSpPr txBox="1"/>
          <p:nvPr/>
        </p:nvSpPr>
        <p:spPr>
          <a:xfrm>
            <a:off x="685629" y="3227388"/>
            <a:ext cx="1291267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第1个月</a:t>
            </a:r>
            <a:endParaRPr/>
          </a:p>
        </p:txBody>
      </p:sp>
      <p:sp>
        <p:nvSpPr>
          <p:cNvPr id="16" name="el-1789657424253-27"/>
          <p:cNvSpPr txBox="1"/>
          <p:nvPr/>
        </p:nvSpPr>
        <p:spPr>
          <a:xfrm>
            <a:off x="1914046" y="3227388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配置期</a:t>
            </a:r>
            <a:endParaRPr/>
          </a:p>
        </p:txBody>
      </p:sp>
      <p:sp>
        <p:nvSpPr>
          <p:cNvPr id="17" name="el-1789657424252-23"/>
          <p:cNvSpPr txBox="1"/>
          <p:nvPr/>
        </p:nvSpPr>
        <p:spPr>
          <a:xfrm>
            <a:off x="1914046" y="3579725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规则进自定义指令，样本存成模板——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三步变一步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，效率起飞。</a:t>
            </a:r>
            <a:endParaRPr/>
          </a:p>
        </p:txBody>
      </p:sp>
      <p:sp>
        <p:nvSpPr>
          <p:cNvPr id="18" name="el-1789657424249-20"/>
          <p:cNvSpPr txBox="1"/>
          <p:nvPr/>
        </p:nvSpPr>
        <p:spPr>
          <a:xfrm>
            <a:off x="685629" y="4079068"/>
            <a:ext cx="1291267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第2个月</a:t>
            </a:r>
            <a:endParaRPr/>
          </a:p>
        </p:txBody>
      </p:sp>
      <p:sp>
        <p:nvSpPr>
          <p:cNvPr id="19" name="el-1789657424254-28"/>
          <p:cNvSpPr txBox="1"/>
          <p:nvPr/>
        </p:nvSpPr>
        <p:spPr>
          <a:xfrm>
            <a:off x="1914046" y="4079068"/>
            <a:ext cx="51951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知识期</a:t>
            </a:r>
            <a:endParaRPr/>
          </a:p>
        </p:txBody>
      </p:sp>
      <p:sp>
        <p:nvSpPr>
          <p:cNvPr id="20" name="el-1789657424252-24"/>
          <p:cNvSpPr txBox="1"/>
          <p:nvPr/>
        </p:nvSpPr>
        <p:spPr>
          <a:xfrm>
            <a:off x="1914046" y="4431404"/>
            <a:ext cx="54067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民宿资料建成知识库——AI回答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自带店里细节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，不再张冠李戴。</a:t>
            </a:r>
            <a:endParaRPr/>
          </a:p>
        </p:txBody>
      </p:sp>
      <p:sp>
        <p:nvSpPr>
          <p:cNvPr id="21" name="el-1789657424250-21"/>
          <p:cNvSpPr txBox="1"/>
          <p:nvPr/>
        </p:nvSpPr>
        <p:spPr>
          <a:xfrm>
            <a:off x="685629" y="4930747"/>
            <a:ext cx="1291267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第3个月</a:t>
            </a:r>
            <a:endParaRPr/>
          </a:p>
        </p:txBody>
      </p:sp>
      <p:sp>
        <p:nvSpPr>
          <p:cNvPr id="22" name="el-1789657424254-29"/>
          <p:cNvSpPr txBox="1"/>
          <p:nvPr/>
        </p:nvSpPr>
        <p:spPr>
          <a:xfrm>
            <a:off x="1914046" y="4930747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资产期</a:t>
            </a:r>
            <a:endParaRPr/>
          </a:p>
        </p:txBody>
      </p:sp>
      <p:sp>
        <p:nvSpPr>
          <p:cNvPr id="23" name="el-1789657424253-25"/>
          <p:cNvSpPr txBox="1"/>
          <p:nvPr/>
        </p:nvSpPr>
        <p:spPr>
          <a:xfrm>
            <a:off x="1914046" y="5283084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全套配置打包，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教给新员工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——驯化成果从个人技能变组织资产。</a:t>
            </a:r>
            <a:endParaRPr/>
          </a:p>
        </p:txBody>
      </p:sp>
      <p:sp>
        <p:nvSpPr>
          <p:cNvPr id="24" name="el-1789657424246-12"/>
          <p:cNvSpPr txBox="1"/>
          <p:nvPr/>
        </p:nvSpPr>
        <p:spPr>
          <a:xfrm>
            <a:off x="8417995" y="2779379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旅程启示</a:t>
            </a:r>
            <a:endParaRPr/>
          </a:p>
        </p:txBody>
      </p:sp>
      <p:sp>
        <p:nvSpPr>
          <p:cNvPr id="25" name="el-1789657424246-13"/>
          <p:cNvSpPr txBox="1"/>
          <p:nvPr/>
        </p:nvSpPr>
        <p:spPr>
          <a:xfrm>
            <a:off x="8417995" y="3179329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复利曲线</a:t>
            </a:r>
            <a:endParaRPr/>
          </a:p>
        </p:txBody>
      </p:sp>
      <p:sp>
        <p:nvSpPr>
          <p:cNvPr id="26" name="el-1789657424247-14"/>
          <p:cNvSpPr txBox="1"/>
          <p:nvPr/>
        </p:nvSpPr>
        <p:spPr>
          <a:xfrm>
            <a:off x="8417995" y="3657840"/>
            <a:ext cx="2869165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驯化投入集中在第一个月；</a:t>
            </a:r>
            <a:endParaRPr/>
          </a:p>
        </p:txBody>
      </p:sp>
      <p:sp>
        <p:nvSpPr>
          <p:cNvPr id="27" name="el-1789657424246-11"/>
          <p:cNvSpPr txBox="1"/>
          <p:nvPr/>
        </p:nvSpPr>
        <p:spPr>
          <a:xfrm>
            <a:off x="8417995" y="4075943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此后每次使用都在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享受复利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——早驯化，早受益。</a:t>
            </a:r>
            <a:endParaRPr/>
          </a:p>
        </p:txBody>
      </p:sp>
      <p:sp>
        <p:nvSpPr>
          <p:cNvPr id="28" name="el-17896574242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29" name="el-1789657424242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30" name="el-17896574242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26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269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276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276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270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26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426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26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0" name="el-178965742426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记忆实战：客服助手的养成</a:t>
            </a:r>
            <a:endParaRPr/>
          </a:p>
        </p:txBody>
      </p:sp>
      <p:sp>
        <p:nvSpPr>
          <p:cNvPr id="11" name="el-178965742426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记忆配置</a:t>
            </a:r>
            <a:endParaRPr/>
          </a:p>
        </p:txBody>
      </p:sp>
      <p:sp>
        <p:nvSpPr>
          <p:cNvPr id="12" name="el-1789657424269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任务：为民宿前台配置"懂店情"的AI客服助手</a:t>
            </a:r>
            <a:endParaRPr/>
          </a:p>
        </p:txBody>
      </p:sp>
      <p:sp>
        <p:nvSpPr>
          <p:cNvPr id="13" name="el-178965742427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AI泛泛而答："以酒店实际为准"——客人体验差</a:t>
            </a:r>
            <a:endParaRPr/>
          </a:p>
        </p:txBody>
      </p:sp>
      <p:sp>
        <p:nvSpPr>
          <p:cNvPr id="14" name="el-1789657424273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答得出"带狗能住，需付清洁费200元"——前台减负</a:t>
            </a:r>
            <a:endParaRPr/>
          </a:p>
        </p:txBody>
      </p:sp>
      <p:sp>
        <p:nvSpPr>
          <p:cNvPr id="15" name="el-178965742427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边界</a:t>
            </a:r>
            <a:endParaRPr/>
          </a:p>
        </p:txBody>
      </p:sp>
      <p:sp>
        <p:nvSpPr>
          <p:cNvPr id="16" name="el-178965742427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敏感数据（客人信息）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不入知识库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——店情可喂，隐私不上云，红线不变。</a:t>
            </a:r>
            <a:endParaRPr/>
          </a:p>
        </p:txBody>
      </p:sp>
      <p:sp>
        <p:nvSpPr>
          <p:cNvPr id="17" name="el-1789657424277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成效</a:t>
            </a:r>
            <a:endParaRPr/>
          </a:p>
        </p:txBody>
      </p:sp>
      <p:sp>
        <p:nvSpPr>
          <p:cNvPr id="18" name="el-1789657424275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常规咨询自助率约七成——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前台腾出手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处理真正需要人的事。</a:t>
            </a:r>
            <a:endParaRPr/>
          </a:p>
        </p:txBody>
      </p:sp>
      <p:sp>
        <p:nvSpPr>
          <p:cNvPr id="19" name="el-178965742426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20" name="el-178965742426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1" name="el-17896574242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2" name="el-1789657424276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424277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4277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4273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投喂店情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：房型价目、入住规则、宠物政策、周边攻略——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建成知识库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，问答自动引用。</a:t>
            </a:r>
            <a:endParaRPr/>
          </a:p>
        </p:txBody>
      </p:sp>
      <p:sp>
        <p:nvSpPr>
          <p:cNvPr id="26" name="el-178965742427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：亲切管家风+禁用承诺性表述（"保证""一定"）——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礼貌但不当家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42427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持续喂养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：每月把新客诉、新政策补进知识库——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助手与门店同步进化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93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57429309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57429304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93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931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7" name="el-17896574293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驯化投入与产出（示意）</a:t>
            </a:r>
            <a:endParaRPr/>
          </a:p>
        </p:txBody>
      </p:sp>
      <p:sp>
        <p:nvSpPr>
          <p:cNvPr id="8" name="el-1789657429311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示意评分（满分100）综合课堂实验与用户访谈，仅作教学参考。</a:t>
            </a:r>
            <a:endParaRPr/>
          </a:p>
        </p:txBody>
      </p:sp>
      <p:sp>
        <p:nvSpPr>
          <p:cNvPr id="9" name="el-1789657429314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429312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手工投喂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起步最快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，但每轮重复劳动——适合验证期。</a:t>
            </a:r>
            <a:endParaRPr/>
          </a:p>
        </p:txBody>
      </p:sp>
      <p:sp>
        <p:nvSpPr>
          <p:cNvPr id="11" name="el-1789657429314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5742931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自定义指令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一次配置全局生效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——性价比拐点在此。</a:t>
            </a:r>
            <a:endParaRPr/>
          </a:p>
        </p:txBody>
      </p:sp>
      <p:sp>
        <p:nvSpPr>
          <p:cNvPr id="13" name="el-1789657429314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57429313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知识库+全套配置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投入最大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，产出封顶——业务重度用户之选。</a:t>
            </a:r>
            <a:endParaRPr/>
          </a:p>
        </p:txBody>
      </p:sp>
      <p:sp>
        <p:nvSpPr>
          <p:cNvPr id="15" name="el-178965742930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6" name="el-1789657429302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7" name="el-17896574293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42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426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424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4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442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7" name="el-178965742442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课堂辩论：风格统一还是各有腔调</a:t>
            </a:r>
            <a:endParaRPr/>
          </a:p>
        </p:txBody>
      </p:sp>
      <p:sp>
        <p:nvSpPr>
          <p:cNvPr id="8" name="el-1789657424427-11"/>
          <p:cNvSpPr txBox="1"/>
          <p:nvPr/>
        </p:nvSpPr>
        <p:spPr>
          <a:xfrm>
            <a:off x="952262" y="1988406"/>
            <a:ext cx="11124895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民宿集团的营销例会：运营主张全集团统一"品牌腔"，各店主打"保持门店的本地味"——你支持谁？</a:t>
            </a:r>
            <a:endParaRPr/>
          </a:p>
        </p:txBody>
      </p:sp>
      <p:sp>
        <p:nvSpPr>
          <p:cNvPr id="9" name="el-1789657424427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57424432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统一派 · 品牌资产</a:t>
            </a:r>
            <a:endParaRPr/>
          </a:p>
        </p:txBody>
      </p:sp>
      <p:sp>
        <p:nvSpPr>
          <p:cNvPr id="11" name="el-178965742443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57424433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个性派 · 在地价值</a:t>
            </a:r>
            <a:endParaRPr/>
          </a:p>
        </p:txBody>
      </p:sp>
      <p:sp>
        <p:nvSpPr>
          <p:cNvPr id="13" name="el-1789657424424-2"/>
          <p:cNvSpPr txBox="1"/>
          <p:nvPr/>
        </p:nvSpPr>
        <p:spPr>
          <a:xfrm>
            <a:off x="685629" y="519842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讨论规则：给出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"哪些该统一、哪些该保留"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的具体清单。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提示：或许答案不在二选一。</a:t>
            </a:r>
            <a:endParaRPr/>
          </a:p>
        </p:txBody>
      </p:sp>
      <p:sp>
        <p:nvSpPr>
          <p:cNvPr id="14" name="el-178965742442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5" name="el-1789657424424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6" name="el-178965742442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  <p:sp>
        <p:nvSpPr>
          <p:cNvPr id="17" name="el-1789657424432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57424432-21"/>
          <p:cNvSpPr/>
          <p:nvPr/>
        </p:nvSpPr>
        <p:spPr>
          <a:xfrm>
            <a:off x="685629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57424433-22"/>
          <p:cNvSpPr/>
          <p:nvPr/>
        </p:nvSpPr>
        <p:spPr>
          <a:xfrm>
            <a:off x="685629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57424433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57424434-26"/>
          <p:cNvSpPr/>
          <p:nvPr/>
        </p:nvSpPr>
        <p:spPr>
          <a:xfrm>
            <a:off x="6522994" y="41699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424434-27"/>
          <p:cNvSpPr/>
          <p:nvPr/>
        </p:nvSpPr>
        <p:spPr>
          <a:xfrm>
            <a:off x="6522994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424430-13"/>
          <p:cNvSpPr txBox="1"/>
          <p:nvPr/>
        </p:nvSpPr>
        <p:spPr>
          <a:xfrm>
            <a:off x="857036" y="3360556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风格统一是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品牌识别度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的基础——看到文字就想到品牌</a:t>
            </a:r>
            <a:endParaRPr/>
          </a:p>
        </p:txBody>
      </p:sp>
      <p:sp>
        <p:nvSpPr>
          <p:cNvPr id="24" name="el-1789657424430-14"/>
          <p:cNvSpPr txBox="1"/>
          <p:nvPr/>
        </p:nvSpPr>
        <p:spPr>
          <a:xfrm>
            <a:off x="857036" y="37509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统一模板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降低管理成本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：新人快速上手，质量可控</a:t>
            </a:r>
            <a:endParaRPr/>
          </a:p>
        </p:txBody>
      </p:sp>
      <p:sp>
        <p:nvSpPr>
          <p:cNvPr id="25" name="el-1789657424430-15"/>
          <p:cNvSpPr txBox="1"/>
          <p:nvPr/>
        </p:nvSpPr>
        <p:spPr>
          <a:xfrm>
            <a:off x="857036" y="4141411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驯化一次全局复用——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规模效应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显而易见</a:t>
            </a:r>
            <a:endParaRPr/>
          </a:p>
        </p:txBody>
      </p:sp>
      <p:sp>
        <p:nvSpPr>
          <p:cNvPr id="26" name="el-1789657424431-16"/>
          <p:cNvSpPr txBox="1"/>
          <p:nvPr/>
        </p:nvSpPr>
        <p:spPr>
          <a:xfrm>
            <a:off x="6694401" y="3360556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旅游的核心卖点是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在地性与真实感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——统一腔调恰恰抹掉它</a:t>
            </a:r>
            <a:endParaRPr/>
          </a:p>
        </p:txBody>
      </p:sp>
      <p:sp>
        <p:nvSpPr>
          <p:cNvPr id="27" name="el-1789657424431-17"/>
          <p:cNvSpPr txBox="1"/>
          <p:nvPr/>
        </p:nvSpPr>
        <p:spPr>
          <a:xfrm>
            <a:off x="6694401" y="4046185"/>
            <a:ext cx="530790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过度模板化正是"AI味"重灾区——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统一即平庸</a:t>
            </a:r>
            <a:endParaRPr/>
          </a:p>
        </p:txBody>
      </p:sp>
      <p:sp>
        <p:nvSpPr>
          <p:cNvPr id="28" name="el-1789657424432-18"/>
          <p:cNvSpPr txBox="1"/>
          <p:nvPr/>
        </p:nvSpPr>
        <p:spPr>
          <a:xfrm>
            <a:off x="6694401" y="44366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各店主理人有自己的故事——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人设差异化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才是内容护城河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4470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42444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44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444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57424447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5742444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资产</a:t>
            </a:r>
            <a:endParaRPr/>
          </a:p>
        </p:txBody>
      </p:sp>
      <p:sp>
        <p:nvSpPr>
          <p:cNvPr id="8" name="el-178965742444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STYLE AS ASSET</a:t>
            </a:r>
            <a:endParaRPr/>
          </a:p>
        </p:txBody>
      </p:sp>
      <p:sp>
        <p:nvSpPr>
          <p:cNvPr id="9" name="el-1789657424449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资产化三层</a:t>
            </a:r>
            <a:endParaRPr/>
          </a:p>
        </p:txBody>
      </p:sp>
      <p:sp>
        <p:nvSpPr>
          <p:cNvPr id="10" name="el-1789657424450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模板沉淀</a:t>
            </a:r>
            <a:endParaRPr/>
          </a:p>
        </p:txBody>
      </p:sp>
      <p:sp>
        <p:nvSpPr>
          <p:cNvPr id="11" name="el-1789657424450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团队共享</a:t>
            </a:r>
            <a:endParaRPr/>
          </a:p>
        </p:txBody>
      </p:sp>
      <p:sp>
        <p:nvSpPr>
          <p:cNvPr id="12" name="el-1789657424450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使用守则</a:t>
            </a:r>
            <a:endParaRPr/>
          </a:p>
        </p:txBody>
      </p:sp>
      <p:sp>
        <p:nvSpPr>
          <p:cNvPr id="13" name="el-178965742444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项目三</a:t>
            </a:r>
            <a:endParaRPr/>
          </a:p>
        </p:txBody>
      </p:sp>
      <p:sp>
        <p:nvSpPr>
          <p:cNvPr id="14" name="el-178965742444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6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611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611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612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6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460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8" name="el-17896574246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风格资产化：三个层级</a:t>
            </a:r>
            <a:endParaRPr/>
          </a:p>
        </p:txBody>
      </p:sp>
      <p:sp>
        <p:nvSpPr>
          <p:cNvPr id="9" name="el-1789657424613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L1</a:t>
            </a:r>
            <a:endParaRPr/>
          </a:p>
        </p:txBody>
      </p:sp>
      <p:sp>
        <p:nvSpPr>
          <p:cNvPr id="10" name="el-1789657424618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个人层</a:t>
            </a:r>
            <a:endParaRPr/>
          </a:p>
        </p:txBody>
      </p:sp>
      <p:sp>
        <p:nvSpPr>
          <p:cNvPr id="11" name="el-1789657424618-20"/>
          <p:cNvSpPr txBox="1"/>
          <p:nvPr/>
        </p:nvSpPr>
        <p:spPr>
          <a:xfrm>
            <a:off x="2904399" y="1989894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提示词库</a:t>
            </a:r>
            <a:endParaRPr/>
          </a:p>
        </p:txBody>
      </p:sp>
      <p:sp>
        <p:nvSpPr>
          <p:cNvPr id="12" name="el-1789657424616-16"/>
          <p:cNvSpPr txBox="1"/>
          <p:nvPr/>
        </p:nvSpPr>
        <p:spPr>
          <a:xfrm>
            <a:off x="1961659" y="2332709"/>
            <a:ext cx="668300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风格说明+样本夹+规则清单——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存在自己备忘录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，随取随用，个人生产力。</a:t>
            </a:r>
            <a:endParaRPr/>
          </a:p>
        </p:txBody>
      </p:sp>
      <p:sp>
        <p:nvSpPr>
          <p:cNvPr id="13" name="el-1789657424613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L2</a:t>
            </a:r>
            <a:endParaRPr/>
          </a:p>
        </p:txBody>
      </p:sp>
      <p:sp>
        <p:nvSpPr>
          <p:cNvPr id="14" name="el-1789657424619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账号层</a:t>
            </a:r>
            <a:endParaRPr/>
          </a:p>
        </p:txBody>
      </p:sp>
      <p:sp>
        <p:nvSpPr>
          <p:cNvPr id="15" name="el-1789657424619-22"/>
          <p:cNvSpPr txBox="1"/>
          <p:nvPr/>
        </p:nvSpPr>
        <p:spPr>
          <a:xfrm>
            <a:off x="3666208" y="3128740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配置文件</a:t>
            </a:r>
            <a:endParaRPr/>
          </a:p>
        </p:txBody>
      </p:sp>
      <p:sp>
        <p:nvSpPr>
          <p:cNvPr id="16" name="el-1789657424616-17"/>
          <p:cNvSpPr txBox="1"/>
          <p:nvPr/>
        </p:nvSpPr>
        <p:spPr>
          <a:xfrm>
            <a:off x="2723469" y="3471554"/>
            <a:ext cx="7578219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把L1配置到工具的自定义指令/知识库——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账号即人设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，团队接手账号无需从零驯化。</a:t>
            </a:r>
            <a:endParaRPr/>
          </a:p>
        </p:txBody>
      </p:sp>
      <p:sp>
        <p:nvSpPr>
          <p:cNvPr id="17" name="el-1789657424613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L3</a:t>
            </a:r>
            <a:endParaRPr/>
          </a:p>
        </p:txBody>
      </p:sp>
      <p:sp>
        <p:nvSpPr>
          <p:cNvPr id="18" name="el-1789657424619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组织层</a:t>
            </a:r>
            <a:endParaRPr/>
          </a:p>
        </p:txBody>
      </p:sp>
      <p:sp>
        <p:nvSpPr>
          <p:cNvPr id="19" name="el-1789657424619-24"/>
          <p:cNvSpPr txBox="1"/>
          <p:nvPr/>
        </p:nvSpPr>
        <p:spPr>
          <a:xfrm>
            <a:off x="4428018" y="4267586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共享资产</a:t>
            </a:r>
            <a:endParaRPr/>
          </a:p>
        </p:txBody>
      </p:sp>
      <p:sp>
        <p:nvSpPr>
          <p:cNvPr id="20" name="el-1789657424616-18"/>
          <p:cNvSpPr txBox="1"/>
          <p:nvPr/>
        </p:nvSpPr>
        <p:spPr>
          <a:xfrm>
            <a:off x="3485278" y="4610400"/>
            <a:ext cx="7063908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全公司风格规范+模板库+知识库——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新人入职即继承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，驯化成本摊薄到接近零。</a:t>
            </a:r>
            <a:endParaRPr/>
          </a:p>
        </p:txBody>
      </p:sp>
      <p:sp>
        <p:nvSpPr>
          <p:cNvPr id="21" name="el-1789657424610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跃迁时机</a:t>
            </a:r>
            <a:endParaRPr/>
          </a:p>
        </p:txBody>
      </p:sp>
      <p:sp>
        <p:nvSpPr>
          <p:cNvPr id="22" name="el-1789657424609-7"/>
          <p:cNvSpPr txBox="1"/>
          <p:nvPr/>
        </p:nvSpPr>
        <p:spPr>
          <a:xfrm>
            <a:off x="1715708" y="5520703"/>
            <a:ext cx="801393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个人用熟→账号沉淀→组织共享——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每上一层，价值放大一个量级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；多数人卡在L1，可惜。</a:t>
            </a:r>
            <a:endParaRPr/>
          </a:p>
        </p:txBody>
      </p:sp>
      <p:sp>
        <p:nvSpPr>
          <p:cNvPr id="23" name="el-178965742460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24" name="el-178965742460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5" name="el-17896574246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63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638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4636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6" name="el-17896574246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模板沉淀：把好交互存起来</a:t>
            </a:r>
            <a:endParaRPr/>
          </a:p>
        </p:txBody>
      </p:sp>
      <p:sp>
        <p:nvSpPr>
          <p:cNvPr id="7" name="el-1789657424636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存什么</a:t>
            </a:r>
            <a:endParaRPr/>
          </a:p>
        </p:txBody>
      </p:sp>
      <p:sp>
        <p:nvSpPr>
          <p:cNvPr id="8" name="el-178965742463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验证过的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提示词模板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（按任务分类）、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风格配置文件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（规则+样本索引）、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驯化日志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（哪轮改了什么、为什么）。</a:t>
            </a:r>
            <a:endParaRPr/>
          </a:p>
        </p:txBody>
      </p:sp>
      <p:sp>
        <p:nvSpPr>
          <p:cNvPr id="9" name="el-1789657424636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怎么存</a:t>
            </a:r>
            <a:endParaRPr/>
          </a:p>
        </p:txBody>
      </p:sp>
      <p:sp>
        <p:nvSpPr>
          <p:cNvPr id="10" name="el-178965742463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一个文件夹三层结构：01模板（按任务）/ 02样本夹 / 03日志——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命名带日期版本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，能回溯。</a:t>
            </a:r>
            <a:endParaRPr/>
          </a:p>
        </p:txBody>
      </p:sp>
      <p:sp>
        <p:nvSpPr>
          <p:cNvPr id="11" name="el-1789657424636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怎么用</a:t>
            </a:r>
            <a:endParaRPr/>
          </a:p>
        </p:txBody>
      </p:sp>
      <p:sp>
        <p:nvSpPr>
          <p:cNvPr id="12" name="el-178965742463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新任务先查模板库——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改参数不写全文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；每月复盘一次：哪些模板用得最多、哪些该淘汰。</a:t>
            </a:r>
            <a:endParaRPr/>
          </a:p>
        </p:txBody>
      </p:sp>
      <p:sp>
        <p:nvSpPr>
          <p:cNvPr id="13" name="el-1789657424639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模板卡结构</a:t>
            </a:r>
            <a:endParaRPr/>
          </a:p>
        </p:txBody>
      </p:sp>
      <p:sp>
        <p:nvSpPr>
          <p:cNvPr id="14" name="el-1789657424639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【任务】小红书标题生成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【提示词】五要素全文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【验证】2026-03 采用率70%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【适用】亲子/民宿/周边游</a:t>
            </a:r>
            <a:endParaRPr/>
          </a:p>
        </p:txBody>
      </p:sp>
      <p:sp>
        <p:nvSpPr>
          <p:cNvPr id="15" name="el-1789657424635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模板库的终极价值：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离职带得走、入职接得上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——个人能力变可迁移资产。</a:t>
            </a:r>
            <a:endParaRPr/>
          </a:p>
        </p:txBody>
      </p:sp>
      <p:sp>
        <p:nvSpPr>
          <p:cNvPr id="16" name="el-17896574246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17" name="el-1789657424631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8" name="el-17896574246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7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788-10"/>
          <p:cNvSpPr/>
          <p:nvPr/>
        </p:nvSpPr>
        <p:spPr>
          <a:xfrm>
            <a:off x="685629" y="1879343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795-20"/>
          <p:cNvCxnSpPr/>
          <p:nvPr/>
        </p:nvCxnSpPr>
        <p:spPr>
          <a:xfrm>
            <a:off x="685629" y="2955399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795-21"/>
          <p:cNvCxnSpPr/>
          <p:nvPr/>
        </p:nvCxnSpPr>
        <p:spPr>
          <a:xfrm>
            <a:off x="3741496" y="2955399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789-12"/>
          <p:cNvCxnSpPr/>
          <p:nvPr/>
        </p:nvCxnSpPr>
        <p:spPr>
          <a:xfrm>
            <a:off x="685629" y="3731492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786-6"/>
          <p:cNvCxnSpPr/>
          <p:nvPr/>
        </p:nvCxnSpPr>
        <p:spPr>
          <a:xfrm>
            <a:off x="7164134" y="1879343"/>
            <a:ext cx="914" cy="370429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47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78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10" name="el-17896574247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实战：小团队建共享模板库</a:t>
            </a:r>
            <a:endParaRPr/>
          </a:p>
        </p:txBody>
      </p:sp>
      <p:sp>
        <p:nvSpPr>
          <p:cNvPr id="11" name="el-1789657424788-9"/>
          <p:cNvSpPr txBox="1"/>
          <p:nvPr/>
        </p:nvSpPr>
        <p:spPr>
          <a:xfrm>
            <a:off x="837990" y="1917433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组织落地</a:t>
            </a:r>
            <a:endParaRPr/>
          </a:p>
        </p:txBody>
      </p:sp>
      <p:sp>
        <p:nvSpPr>
          <p:cNvPr id="12" name="el-1789657424788-11"/>
          <p:cNvSpPr txBox="1"/>
          <p:nvPr/>
        </p:nvSpPr>
        <p:spPr>
          <a:xfrm>
            <a:off x="685629" y="2355474"/>
            <a:ext cx="6175115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对象：一家5人的乡村文旅运营公司</a:t>
            </a:r>
            <a:endParaRPr/>
          </a:p>
        </p:txBody>
      </p:sp>
      <p:sp>
        <p:nvSpPr>
          <p:cNvPr id="13" name="el-1789657424791-13"/>
          <p:cNvSpPr txBox="1"/>
          <p:nvPr/>
        </p:nvSpPr>
        <p:spPr>
          <a:xfrm>
            <a:off x="685629" y="3041102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建库前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每人自研提示词，产出风格五杂——甲方问"到底谁在写"</a:t>
            </a:r>
            <a:endParaRPr/>
          </a:p>
        </p:txBody>
      </p:sp>
      <p:sp>
        <p:nvSpPr>
          <p:cNvPr id="14" name="el-1789657424792-14"/>
          <p:cNvSpPr txBox="1"/>
          <p:nvPr/>
        </p:nvSpPr>
        <p:spPr>
          <a:xfrm>
            <a:off x="3741496" y="3041102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建库后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共享模板库+统一风格说明——产出稳定，新人一周上手</a:t>
            </a:r>
            <a:endParaRPr/>
          </a:p>
        </p:txBody>
      </p:sp>
      <p:sp>
        <p:nvSpPr>
          <p:cNvPr id="15" name="el-1789657424796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成效</a:t>
            </a:r>
            <a:endParaRPr/>
          </a:p>
        </p:txBody>
      </p:sp>
      <p:sp>
        <p:nvSpPr>
          <p:cNvPr id="16" name="el-1789657424794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内容产出效率提升约四成，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风格一致性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让甲方感知到"专业团队"。</a:t>
            </a:r>
            <a:endParaRPr/>
          </a:p>
        </p:txBody>
      </p:sp>
      <p:sp>
        <p:nvSpPr>
          <p:cNvPr id="17" name="el-1789657424797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关键</a:t>
            </a:r>
            <a:endParaRPr/>
          </a:p>
        </p:txBody>
      </p:sp>
      <p:sp>
        <p:nvSpPr>
          <p:cNvPr id="18" name="el-1789657424795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模板库活不活，看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运营机制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不看工具——例会制度比共享文件夹重要。</a:t>
            </a:r>
            <a:endParaRPr/>
          </a:p>
        </p:txBody>
      </p:sp>
      <p:sp>
        <p:nvSpPr>
          <p:cNvPr id="19" name="el-17896574247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20" name="el-178965742478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1" name="el-17896574247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2" name="el-1789657424796-22"/>
          <p:cNvSpPr/>
          <p:nvPr/>
        </p:nvSpPr>
        <p:spPr>
          <a:xfrm>
            <a:off x="685629" y="399336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424796-23"/>
          <p:cNvSpPr/>
          <p:nvPr/>
        </p:nvSpPr>
        <p:spPr>
          <a:xfrm>
            <a:off x="685629" y="439331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4796-24"/>
          <p:cNvSpPr/>
          <p:nvPr/>
        </p:nvSpPr>
        <p:spPr>
          <a:xfrm>
            <a:off x="685629" y="50979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4793-15"/>
          <p:cNvSpPr txBox="1"/>
          <p:nvPr/>
        </p:nvSpPr>
        <p:spPr>
          <a:xfrm>
            <a:off x="876081" y="3869570"/>
            <a:ext cx="59290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：每人贡献三个最顺手的模板——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众筹起步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，避免一家之言。</a:t>
            </a:r>
            <a:endParaRPr/>
          </a:p>
        </p:txBody>
      </p:sp>
      <p:sp>
        <p:nvSpPr>
          <p:cNvPr id="26" name="el-1789657424793-16"/>
          <p:cNvSpPr txBox="1"/>
          <p:nvPr/>
        </p:nvSpPr>
        <p:spPr>
          <a:xfrm>
            <a:off x="876081" y="4269520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立规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：模板入库需附"验证记录"（用在哪、效果如何）——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没验证的不入库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424794-17"/>
          <p:cNvSpPr txBox="1"/>
          <p:nvPr/>
        </p:nvSpPr>
        <p:spPr>
          <a:xfrm>
            <a:off x="876081" y="4974194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：每周五"模板例会"15分钟——晒新模板、淘汰失效款，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库是活的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81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809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8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481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6" name="el-178965742480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风格资产使用守则</a:t>
            </a:r>
            <a:endParaRPr/>
          </a:p>
        </p:txBody>
      </p:sp>
      <p:sp>
        <p:nvSpPr>
          <p:cNvPr id="7" name="el-1789657424812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一句话</a:t>
            </a:r>
            <a:endParaRPr/>
          </a:p>
        </p:txBody>
      </p:sp>
      <p:sp>
        <p:nvSpPr>
          <p:cNvPr id="8" name="el-1789657424812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库是活的</a:t>
            </a:r>
            <a:endParaRPr/>
          </a:p>
        </p:txBody>
      </p:sp>
      <p:sp>
        <p:nvSpPr>
          <p:cNvPr id="9" name="el-1789657424812-13"/>
          <p:cNvSpPr txBox="1"/>
          <p:nvPr/>
        </p:nvSpPr>
        <p:spPr>
          <a:xfrm>
            <a:off x="8227543" y="3651889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模板库不是档案柜，是健身房——</a:t>
            </a:r>
            <a:endParaRPr/>
          </a:p>
        </p:txBody>
      </p:sp>
      <p:sp>
        <p:nvSpPr>
          <p:cNvPr id="10" name="el-1789657424812-10"/>
          <p:cNvSpPr txBox="1"/>
          <p:nvPr/>
        </p:nvSpPr>
        <p:spPr>
          <a:xfrm>
            <a:off x="8227543" y="4069991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常来常新的库才有生命力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，落灰的库只是硬盘垃圾。</a:t>
            </a:r>
            <a:endParaRPr/>
          </a:p>
        </p:txBody>
      </p:sp>
      <p:sp>
        <p:nvSpPr>
          <p:cNvPr id="11" name="el-17896574248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12" name="el-1789657424808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3" name="el-17896574248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57424810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57424814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57424814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57424814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57424814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57424814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57424815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57424815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424818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57424818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验证才入库</a:t>
            </a:r>
            <a:endParaRPr/>
          </a:p>
        </p:txBody>
      </p:sp>
      <p:sp>
        <p:nvSpPr>
          <p:cNvPr id="24" name="el-1789657424816-21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模板须附真实使用记录——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没被市场验证的只是猜想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57424818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57424818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定期断舍离</a:t>
            </a:r>
            <a:endParaRPr/>
          </a:p>
        </p:txBody>
      </p:sp>
      <p:sp>
        <p:nvSpPr>
          <p:cNvPr id="27" name="el-1789657424817-22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每月淘汰失效模板——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库的信任度比数量重要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57424819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57424819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署名与致谢</a:t>
            </a:r>
            <a:endParaRPr/>
          </a:p>
        </p:txBody>
      </p:sp>
      <p:sp>
        <p:nvSpPr>
          <p:cNvPr id="30" name="el-1789657424817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模板标注贡献者——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认可激发共建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，共享才可持续。</a:t>
            </a:r>
            <a:endParaRPr/>
          </a:p>
        </p:txBody>
      </p:sp>
      <p:sp>
        <p:nvSpPr>
          <p:cNvPr id="31" name="el-1789657424819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57424819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隐私不入库</a:t>
            </a:r>
            <a:endParaRPr/>
          </a:p>
        </p:txBody>
      </p:sp>
      <p:sp>
        <p:nvSpPr>
          <p:cNvPr id="33" name="el-1789657424818-24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含客人信息、商业机密的对话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脱敏后再沉淀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——资产不能踩红线。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97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968-7"/>
          <p:cNvCxnSpPr/>
          <p:nvPr/>
        </p:nvCxnSpPr>
        <p:spPr>
          <a:xfrm>
            <a:off x="704674" y="2378387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972-10"/>
          <p:cNvCxnSpPr/>
          <p:nvPr/>
        </p:nvCxnSpPr>
        <p:spPr>
          <a:xfrm>
            <a:off x="685629" y="385141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973-11"/>
          <p:cNvCxnSpPr/>
          <p:nvPr/>
        </p:nvCxnSpPr>
        <p:spPr>
          <a:xfrm>
            <a:off x="685629" y="4470388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973-12"/>
          <p:cNvCxnSpPr/>
          <p:nvPr/>
        </p:nvCxnSpPr>
        <p:spPr>
          <a:xfrm>
            <a:off x="6437290" y="359430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973-13"/>
          <p:cNvCxnSpPr/>
          <p:nvPr/>
        </p:nvCxnSpPr>
        <p:spPr>
          <a:xfrm>
            <a:off x="6437290" y="42132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49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97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10" name="el-17896574249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57424967-3"/>
          <p:cNvSpPr txBox="1"/>
          <p:nvPr/>
        </p:nvSpPr>
        <p:spPr>
          <a:xfrm>
            <a:off x="914171" y="2378387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风格驯化是练出来的——本周完成：</a:t>
            </a:r>
            <a:endParaRPr/>
          </a:p>
        </p:txBody>
      </p:sp>
      <p:sp>
        <p:nvSpPr>
          <p:cNvPr id="12" name="el-1789657424976-15"/>
          <p:cNvSpPr txBox="1"/>
          <p:nvPr/>
        </p:nvSpPr>
        <p:spPr>
          <a:xfrm>
            <a:off x="685629" y="316102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57424975-14"/>
          <p:cNvSpPr txBox="1"/>
          <p:nvPr/>
        </p:nvSpPr>
        <p:spPr>
          <a:xfrm>
            <a:off x="1256986" y="312293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风格自画像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写一页纸"我的风格说明"：立场+词汇+结构</a:t>
            </a:r>
            <a:endParaRPr/>
          </a:p>
        </p:txBody>
      </p:sp>
      <p:sp>
        <p:nvSpPr>
          <p:cNvPr id="14" name="el-1789657424976-16"/>
          <p:cNvSpPr txBox="1"/>
          <p:nvPr/>
        </p:nvSpPr>
        <p:spPr>
          <a:xfrm>
            <a:off x="685629" y="403710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424979-21"/>
          <p:cNvSpPr txBox="1"/>
          <p:nvPr/>
        </p:nvSpPr>
        <p:spPr>
          <a:xfrm>
            <a:off x="1256986" y="399901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攒样本夹</a:t>
            </a:r>
            <a:endParaRPr/>
          </a:p>
        </p:txBody>
      </p:sp>
      <p:sp>
        <p:nvSpPr>
          <p:cNvPr id="16" name="el-1789657424980-22"/>
          <p:cNvSpPr txBox="1"/>
          <p:nvPr/>
        </p:nvSpPr>
        <p:spPr>
          <a:xfrm>
            <a:off x="2228293" y="4046631"/>
            <a:ext cx="3277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收集3-5篇你认可的代表作，存为样本</a:t>
            </a:r>
            <a:endParaRPr/>
          </a:p>
        </p:txBody>
      </p:sp>
      <p:sp>
        <p:nvSpPr>
          <p:cNvPr id="17" name="el-1789657424976-17"/>
          <p:cNvSpPr txBox="1"/>
          <p:nvPr/>
        </p:nvSpPr>
        <p:spPr>
          <a:xfrm>
            <a:off x="685629" y="4656079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424980-23"/>
          <p:cNvSpPr txBox="1"/>
          <p:nvPr/>
        </p:nvSpPr>
        <p:spPr>
          <a:xfrm>
            <a:off x="1256986" y="461798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四步驯化</a:t>
            </a:r>
            <a:endParaRPr/>
          </a:p>
        </p:txBody>
      </p:sp>
      <p:sp>
        <p:nvSpPr>
          <p:cNvPr id="19" name="el-1789657424980-24"/>
          <p:cNvSpPr txBox="1"/>
          <p:nvPr/>
        </p:nvSpPr>
        <p:spPr>
          <a:xfrm>
            <a:off x="2228293" y="4665601"/>
            <a:ext cx="296946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对一个账号/任务跑完四步法全流程</a:t>
            </a:r>
            <a:endParaRPr/>
          </a:p>
        </p:txBody>
      </p:sp>
      <p:sp>
        <p:nvSpPr>
          <p:cNvPr id="20" name="el-1789657424976-18"/>
          <p:cNvSpPr txBox="1"/>
          <p:nvPr/>
        </p:nvSpPr>
        <p:spPr>
          <a:xfrm>
            <a:off x="6437290" y="316102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424980-25"/>
          <p:cNvSpPr txBox="1"/>
          <p:nvPr/>
        </p:nvSpPr>
        <p:spPr>
          <a:xfrm>
            <a:off x="7008647" y="312293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配置记忆</a:t>
            </a:r>
            <a:endParaRPr/>
          </a:p>
        </p:txBody>
      </p:sp>
      <p:sp>
        <p:nvSpPr>
          <p:cNvPr id="22" name="el-1789657424980-26"/>
          <p:cNvSpPr txBox="1"/>
          <p:nvPr/>
        </p:nvSpPr>
        <p:spPr>
          <a:xfrm>
            <a:off x="7979955" y="3170550"/>
            <a:ext cx="32026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把规则清单填入常用工具的自定义指令</a:t>
            </a:r>
            <a:endParaRPr/>
          </a:p>
        </p:txBody>
      </p:sp>
      <p:sp>
        <p:nvSpPr>
          <p:cNvPr id="23" name="el-1789657424976-19"/>
          <p:cNvSpPr txBox="1"/>
          <p:nvPr/>
        </p:nvSpPr>
        <p:spPr>
          <a:xfrm>
            <a:off x="6437290" y="37799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4" name="el-1789657424980-27"/>
          <p:cNvSpPr txBox="1"/>
          <p:nvPr/>
        </p:nvSpPr>
        <p:spPr>
          <a:xfrm>
            <a:off x="7008647" y="374190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建模板库</a:t>
            </a:r>
            <a:endParaRPr/>
          </a:p>
        </p:txBody>
      </p:sp>
      <p:sp>
        <p:nvSpPr>
          <p:cNvPr id="25" name="el-1789657424980-28"/>
          <p:cNvSpPr txBox="1"/>
          <p:nvPr/>
        </p:nvSpPr>
        <p:spPr>
          <a:xfrm>
            <a:off x="7979955" y="3789520"/>
            <a:ext cx="336078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创建个人模板文件夹，存入首批3个模板</a:t>
            </a:r>
            <a:endParaRPr/>
          </a:p>
        </p:txBody>
      </p:sp>
      <p:sp>
        <p:nvSpPr>
          <p:cNvPr id="26" name="el-1789657424977-20"/>
          <p:cNvSpPr txBox="1"/>
          <p:nvPr/>
        </p:nvSpPr>
        <p:spPr>
          <a:xfrm>
            <a:off x="6437290" y="43989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7" name="el-1789657424981-29"/>
          <p:cNvSpPr txBox="1"/>
          <p:nvPr/>
        </p:nvSpPr>
        <p:spPr>
          <a:xfrm>
            <a:off x="7008647" y="4360878"/>
            <a:ext cx="116331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AI味狩猎</a:t>
            </a:r>
            <a:endParaRPr/>
          </a:p>
        </p:txBody>
      </p:sp>
      <p:sp>
        <p:nvSpPr>
          <p:cNvPr id="28" name="el-1789657424981-30"/>
          <p:cNvSpPr txBox="1"/>
          <p:nvPr/>
        </p:nvSpPr>
        <p:spPr>
          <a:xfrm>
            <a:off x="7973705" y="4408491"/>
            <a:ext cx="34813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找三篇AI味浓的推文，标注属于哪个来源</a:t>
            </a:r>
            <a:endParaRPr/>
          </a:p>
        </p:txBody>
      </p:sp>
      <p:sp>
        <p:nvSpPr>
          <p:cNvPr id="29" name="el-1789657424967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30" name="el-1789657424967-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31" name="el-178965742496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99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99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99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99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9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4995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574249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5742499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425002-19"/>
          <p:cNvSpPr txBox="1"/>
          <p:nvPr/>
        </p:nvSpPr>
        <p:spPr>
          <a:xfrm>
            <a:off x="1618845" y="1698413"/>
            <a:ext cx="70878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AI味的根源？</a:t>
            </a:r>
            <a:endParaRPr/>
          </a:p>
        </p:txBody>
      </p:sp>
      <p:sp>
        <p:nvSpPr>
          <p:cNvPr id="11" name="el-1789657425000-15"/>
          <p:cNvSpPr txBox="1"/>
          <p:nvPr/>
        </p:nvSpPr>
        <p:spPr>
          <a:xfrm>
            <a:off x="1618845" y="2117408"/>
            <a:ext cx="72068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模型默认输出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全网均值+求稳策略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——无样本无记忆时，它只能给"平均分答案"。</a:t>
            </a:r>
            <a:endParaRPr/>
          </a:p>
        </p:txBody>
      </p:sp>
      <p:sp>
        <p:nvSpPr>
          <p:cNvPr id="12" name="el-178965742499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425002-20"/>
          <p:cNvSpPr txBox="1"/>
          <p:nvPr/>
        </p:nvSpPr>
        <p:spPr>
          <a:xfrm>
            <a:off x="1618845" y="2812559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驯化四步法？</a:t>
            </a:r>
            <a:endParaRPr/>
          </a:p>
        </p:txBody>
      </p:sp>
      <p:sp>
        <p:nvSpPr>
          <p:cNvPr id="14" name="el-1789657425001-16"/>
          <p:cNvSpPr txBox="1"/>
          <p:nvPr/>
        </p:nvSpPr>
        <p:spPr>
          <a:xfrm>
            <a:off x="1618845" y="3231554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定风格→喂样本→校输出→固设定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——立场先行，样本做锚，三轮收敛，成果存档。</a:t>
            </a:r>
            <a:endParaRPr/>
          </a:p>
        </p:txBody>
      </p:sp>
      <p:sp>
        <p:nvSpPr>
          <p:cNvPr id="15" name="el-178965742499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425002-21"/>
          <p:cNvSpPr txBox="1"/>
          <p:nvPr/>
        </p:nvSpPr>
        <p:spPr>
          <a:xfrm>
            <a:off x="1618845" y="3926706"/>
            <a:ext cx="63736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如何让驯化成果不蒸发？</a:t>
            </a:r>
            <a:endParaRPr/>
          </a:p>
        </p:txBody>
      </p:sp>
      <p:sp>
        <p:nvSpPr>
          <p:cNvPr id="17" name="el-1789657425001-17"/>
          <p:cNvSpPr txBox="1"/>
          <p:nvPr/>
        </p:nvSpPr>
        <p:spPr>
          <a:xfrm>
            <a:off x="1618845" y="4345701"/>
            <a:ext cx="65231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配置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自定义指令+知识库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——规则全局生效，店情随时可查，开机即巅峰。</a:t>
            </a:r>
            <a:endParaRPr/>
          </a:p>
        </p:txBody>
      </p:sp>
      <p:sp>
        <p:nvSpPr>
          <p:cNvPr id="18" name="el-178965742499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425003-22"/>
          <p:cNvSpPr txBox="1"/>
          <p:nvPr/>
        </p:nvSpPr>
        <p:spPr>
          <a:xfrm>
            <a:off x="1618845" y="5040852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风格资产化的路径？</a:t>
            </a:r>
            <a:endParaRPr/>
          </a:p>
        </p:txBody>
      </p:sp>
      <p:sp>
        <p:nvSpPr>
          <p:cNvPr id="20" name="el-1789657425001-18"/>
          <p:cNvSpPr txBox="1"/>
          <p:nvPr/>
        </p:nvSpPr>
        <p:spPr>
          <a:xfrm>
            <a:off x="1618845" y="5459847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个人提示词库→账号配置→组织共享模板库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——每上一层，价值放大一个量级。</a:t>
            </a:r>
            <a:endParaRPr/>
          </a:p>
        </p:txBody>
      </p:sp>
      <p:sp>
        <p:nvSpPr>
          <p:cNvPr id="21" name="el-1789657424993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57424993-4"/>
          <p:cNvSpPr txBox="1"/>
          <p:nvPr/>
        </p:nvSpPr>
        <p:spPr>
          <a:xfrm>
            <a:off x="508121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3" name="el-17896574249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515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5154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5150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5157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425154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5157-22"/>
          <p:cNvSpPr/>
          <p:nvPr/>
        </p:nvSpPr>
        <p:spPr>
          <a:xfrm>
            <a:off x="685629" y="4660840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425153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574251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57425152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574251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作业：一次完整的风格驯化</a:t>
            </a:r>
            <a:endParaRPr/>
          </a:p>
        </p:txBody>
      </p:sp>
      <p:sp>
        <p:nvSpPr>
          <p:cNvPr id="12" name="el-1789657425152-10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57425156-17"/>
          <p:cNvSpPr txBox="1"/>
          <p:nvPr/>
        </p:nvSpPr>
        <p:spPr>
          <a:xfrm>
            <a:off x="685629" y="22022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57425155-15"/>
          <p:cNvSpPr txBox="1"/>
          <p:nvPr/>
        </p:nvSpPr>
        <p:spPr>
          <a:xfrm>
            <a:off x="1371257" y="2173651"/>
            <a:ext cx="568171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你的目标账号/岗位，最适合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三类风格中的哪种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？依据是什么？</a:t>
            </a:r>
            <a:endParaRPr/>
          </a:p>
        </p:txBody>
      </p:sp>
      <p:sp>
        <p:nvSpPr>
          <p:cNvPr id="15" name="el-1789657425156-18"/>
          <p:cNvSpPr txBox="1"/>
          <p:nvPr/>
        </p:nvSpPr>
        <p:spPr>
          <a:xfrm>
            <a:off x="685629" y="270304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57425156-16"/>
          <p:cNvSpPr txBox="1"/>
          <p:nvPr/>
        </p:nvSpPr>
        <p:spPr>
          <a:xfrm>
            <a:off x="1371257" y="2674481"/>
            <a:ext cx="596549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驯化过程中，AI哪个"不像你"的细节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最难纠正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？你用了什么招？</a:t>
            </a:r>
            <a:endParaRPr/>
          </a:p>
        </p:txBody>
      </p:sp>
      <p:sp>
        <p:nvSpPr>
          <p:cNvPr id="17" name="el-1789657425152-11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57425157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57425159-23"/>
          <p:cNvSpPr txBox="1"/>
          <p:nvPr/>
        </p:nvSpPr>
        <p:spPr>
          <a:xfrm>
            <a:off x="1704698" y="3899031"/>
            <a:ext cx="82038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选定一个真实账号（你的或观察对象），跑完四步驯化法，提交驯化前后各一篇对照+风格说明。</a:t>
            </a:r>
            <a:endParaRPr/>
          </a:p>
        </p:txBody>
      </p:sp>
      <p:sp>
        <p:nvSpPr>
          <p:cNvPr id="20" name="el-1789657425159-24"/>
          <p:cNvSpPr txBox="1"/>
          <p:nvPr/>
        </p:nvSpPr>
        <p:spPr>
          <a:xfrm>
            <a:off x="1704698" y="4241845"/>
            <a:ext cx="827829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两篇并排，附200字复盘：最难改的是什么、怎么突破的。</a:t>
            </a:r>
            <a:endParaRPr/>
          </a:p>
        </p:txBody>
      </p:sp>
      <p:sp>
        <p:nvSpPr>
          <p:cNvPr id="21" name="el-1789657425157-21"/>
          <p:cNvSpPr txBox="1"/>
          <p:nvPr/>
        </p:nvSpPr>
        <p:spPr>
          <a:xfrm>
            <a:off x="818945" y="4689408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57425159-25"/>
          <p:cNvSpPr txBox="1"/>
          <p:nvPr/>
        </p:nvSpPr>
        <p:spPr>
          <a:xfrm>
            <a:off x="1704698" y="4670363"/>
            <a:ext cx="5775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搭建个人模板库初版：至少3个验证过的模板+样本夹+规则清单。</a:t>
            </a:r>
            <a:endParaRPr/>
          </a:p>
        </p:txBody>
      </p:sp>
      <p:sp>
        <p:nvSpPr>
          <p:cNvPr id="23" name="el-1789657425160-26"/>
          <p:cNvSpPr txBox="1"/>
          <p:nvPr/>
        </p:nvSpPr>
        <p:spPr>
          <a:xfrm>
            <a:off x="1704698" y="5013177"/>
            <a:ext cx="567636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检查文件夹结构与命名规范——这是要用四年的资产，起点要好。</a:t>
            </a:r>
            <a:endParaRPr/>
          </a:p>
        </p:txBody>
      </p:sp>
      <p:sp>
        <p:nvSpPr>
          <p:cNvPr id="24" name="el-1789657425152-8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上传课程平台；优秀驯化案例将进入课程共享模板库。</a:t>
            </a:r>
            <a:endParaRPr/>
          </a:p>
        </p:txBody>
      </p:sp>
      <p:sp>
        <p:nvSpPr>
          <p:cNvPr id="25" name="el-1789657425149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57425149-4"/>
          <p:cNvSpPr txBox="1"/>
          <p:nvPr/>
        </p:nvSpPr>
        <p:spPr>
          <a:xfrm>
            <a:off x="499119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7" name="el-17896574251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517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5176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5174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5176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425174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5177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425174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5177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57425171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4251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425173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5742517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57425175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功 能</a:t>
            </a:r>
            <a:endParaRPr/>
          </a:p>
        </p:txBody>
      </p:sp>
      <p:sp>
        <p:nvSpPr>
          <p:cNvPr id="15" name="el-1789657425181-25"/>
          <p:cNvSpPr txBox="1"/>
          <p:nvPr/>
        </p:nvSpPr>
        <p:spPr>
          <a:xfrm>
            <a:off x="1980705" y="1661513"/>
            <a:ext cx="42616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你常用工具的"自定义指令"帮助文档</a:t>
            </a:r>
            <a:endParaRPr/>
          </a:p>
        </p:txBody>
      </p:sp>
      <p:sp>
        <p:nvSpPr>
          <p:cNvPr id="16" name="el-1789657425179-21"/>
          <p:cNvSpPr txBox="1"/>
          <p:nvPr/>
        </p:nvSpPr>
        <p:spPr>
          <a:xfrm>
            <a:off x="1980705" y="2023372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各平台文档比教程准确——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今晚就花十分钟配置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57425176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案 例</a:t>
            </a:r>
            <a:endParaRPr/>
          </a:p>
        </p:txBody>
      </p:sp>
      <p:sp>
        <p:nvSpPr>
          <p:cNvPr id="18" name="el-1789657425181-26"/>
          <p:cNvSpPr txBox="1"/>
          <p:nvPr/>
        </p:nvSpPr>
        <p:spPr>
          <a:xfrm>
            <a:off x="1980705" y="2675076"/>
            <a:ext cx="46981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品牌文案风格指南（公开版）</a:t>
            </a:r>
            <a:endParaRPr/>
          </a:p>
        </p:txBody>
      </p:sp>
      <p:sp>
        <p:nvSpPr>
          <p:cNvPr id="19" name="el-1789657425180-22"/>
          <p:cNvSpPr txBox="1"/>
          <p:nvPr/>
        </p:nvSpPr>
        <p:spPr>
          <a:xfrm>
            <a:off x="1980705" y="3036936"/>
            <a:ext cx="49097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看大品牌如何定义自己语气——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偷师"风格说明"的写法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57425176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图 书</a:t>
            </a:r>
            <a:endParaRPr/>
          </a:p>
        </p:txBody>
      </p:sp>
      <p:sp>
        <p:nvSpPr>
          <p:cNvPr id="21" name="el-1789657425181-27"/>
          <p:cNvSpPr txBox="1"/>
          <p:nvPr/>
        </p:nvSpPr>
        <p:spPr>
          <a:xfrm>
            <a:off x="1980705" y="3688640"/>
            <a:ext cx="44840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《风格感觉》等写作经典</a:t>
            </a:r>
            <a:endParaRPr/>
          </a:p>
        </p:txBody>
      </p:sp>
      <p:sp>
        <p:nvSpPr>
          <p:cNvPr id="22" name="el-1789657425180-23"/>
          <p:cNvSpPr txBox="1"/>
          <p:nvPr/>
        </p:nvSpPr>
        <p:spPr>
          <a:xfrm>
            <a:off x="1980705" y="4050500"/>
            <a:ext cx="469564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讲人的写作风格——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驯化AI之前，先驯化自己的审美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425177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社 群</a:t>
            </a:r>
            <a:endParaRPr/>
          </a:p>
        </p:txBody>
      </p:sp>
      <p:sp>
        <p:nvSpPr>
          <p:cNvPr id="24" name="el-1789657425182-28"/>
          <p:cNvSpPr txBox="1"/>
          <p:nvPr/>
        </p:nvSpPr>
        <p:spPr>
          <a:xfrm>
            <a:off x="1980705" y="4702204"/>
            <a:ext cx="47373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提示词/工作流分享社区</a:t>
            </a:r>
            <a:endParaRPr/>
          </a:p>
        </p:txBody>
      </p:sp>
      <p:sp>
        <p:nvSpPr>
          <p:cNvPr id="25" name="el-1789657425181-24"/>
          <p:cNvSpPr txBox="1"/>
          <p:nvPr/>
        </p:nvSpPr>
        <p:spPr>
          <a:xfrm>
            <a:off x="1980705" y="5064063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看别人的模板库长什么样——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先模仿结构，再谈自己的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425170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下一讲转向冷静面：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生成式AI的应用挑战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——隐私、版权、幻觉与治理。</a:t>
            </a:r>
            <a:endParaRPr/>
          </a:p>
        </p:txBody>
      </p:sp>
      <p:sp>
        <p:nvSpPr>
          <p:cNvPr id="27" name="el-1789657425171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57425171-6"/>
          <p:cNvSpPr txBox="1"/>
          <p:nvPr/>
        </p:nvSpPr>
        <p:spPr>
          <a:xfrm>
            <a:off x="5167509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9" name="el-178965742517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531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5313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425316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57425314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项目四：关注生成式AI工具的应用挑战</a:t>
            </a:r>
            <a:endParaRPr/>
          </a:p>
        </p:txBody>
      </p:sp>
      <p:sp>
        <p:nvSpPr>
          <p:cNvPr id="6" name="el-1789657425314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57425314-5"/>
          <p:cNvSpPr txBox="1"/>
          <p:nvPr/>
        </p:nvSpPr>
        <p:spPr>
          <a:xfrm>
            <a:off x="541346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8" name="el-1789657425314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57425315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425318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425318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425312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5B4D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57425317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02 · PROJECT 04</a:t>
            </a:r>
            <a:endParaRPr/>
          </a:p>
        </p:txBody>
      </p:sp>
      <p:sp>
        <p:nvSpPr>
          <p:cNvPr id="14" name="el-1789657425317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会用，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更要慎用</a:t>
            </a:r>
            <a:endParaRPr/>
          </a:p>
        </p:txBody>
      </p:sp>
      <p:sp>
        <p:nvSpPr>
          <p:cNvPr id="15" name="el-1789657425317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能力越大，边界越清</a:t>
            </a:r>
            <a:endParaRPr/>
          </a:p>
        </p:txBody>
      </p:sp>
      <p:sp>
        <p:nvSpPr>
          <p:cNvPr id="16" name="el-1789657425319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57425323-21"/>
          <p:cNvSpPr txBox="1"/>
          <p:nvPr/>
        </p:nvSpPr>
        <p:spPr>
          <a:xfrm>
            <a:off x="6951512" y="2415883"/>
            <a:ext cx="44705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三大风险</a:t>
            </a:r>
            <a:endParaRPr/>
          </a:p>
        </p:txBody>
      </p:sp>
      <p:sp>
        <p:nvSpPr>
          <p:cNvPr id="18" name="el-1789657425322-18"/>
          <p:cNvSpPr txBox="1"/>
          <p:nvPr/>
        </p:nvSpPr>
        <p:spPr>
          <a:xfrm>
            <a:off x="6951512" y="2777742"/>
            <a:ext cx="491369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幻觉 · 隐私 · 版权——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旅游场景的典型事故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与预防。</a:t>
            </a:r>
            <a:endParaRPr/>
          </a:p>
        </p:txBody>
      </p:sp>
      <p:sp>
        <p:nvSpPr>
          <p:cNvPr id="19" name="el-1789657425319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57425323-22"/>
          <p:cNvSpPr txBox="1"/>
          <p:nvPr/>
        </p:nvSpPr>
        <p:spPr>
          <a:xfrm>
            <a:off x="6951512" y="3410401"/>
            <a:ext cx="35658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治理规则</a:t>
            </a:r>
            <a:endParaRPr/>
          </a:p>
        </p:txBody>
      </p:sp>
      <p:sp>
        <p:nvSpPr>
          <p:cNvPr id="21" name="el-1789657425322-19"/>
          <p:cNvSpPr txBox="1"/>
          <p:nvPr/>
        </p:nvSpPr>
        <p:spPr>
          <a:xfrm>
            <a:off x="6951512" y="3772261"/>
            <a:ext cx="389325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国内外监管动态 · 平台规则 · 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标识义务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425320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57425323-23"/>
          <p:cNvSpPr txBox="1"/>
          <p:nvPr/>
        </p:nvSpPr>
        <p:spPr>
          <a:xfrm>
            <a:off x="6951512" y="4404920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应对框架</a:t>
            </a:r>
            <a:endParaRPr/>
          </a:p>
        </p:txBody>
      </p:sp>
      <p:sp>
        <p:nvSpPr>
          <p:cNvPr id="24" name="el-1789657425322-20"/>
          <p:cNvSpPr txBox="1"/>
          <p:nvPr/>
        </p:nvSpPr>
        <p:spPr>
          <a:xfrm>
            <a:off x="6951512" y="4766779"/>
            <a:ext cx="374569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一套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风险自查流程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，让大胆用与不越界并行。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2026-09-17T15:03:49.849Z</dcterms:created>
  <dcterms:modified xsi:type="dcterms:W3CDTF">2026-09-17T15:03:49.849Z</dcterms:modified>
</cp:coreProperties>
</file>