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AI客服替代真人</c:v>
                </c:pt>
              </c:strCache>
            </c:strRef>
          </c:tx>
          <c:spPr>
            <a:solidFill>
              <a:srgbClr val="1F4B3F">
                <a:alpha val="18000"/>
              </a:srgbClr>
            </a:solidFill>
            <a:ln w="17855">
              <a:solidFill>
                <a:srgbClr val="1F4B3F"/>
              </a:solidFill>
            </a:ln>
          </c:spPr>
          <c:cat>
            <c:strRef>
              <c:f>Sheet1!$A$2:$A$6</c:f>
              <c:strCache>
                <c:ptCount val="5"/>
                <c:pt idx="0">
                  <c:v>效率</c:v>
                </c:pt>
                <c:pt idx="1">
                  <c:v>客人信任</c:v>
                </c:pt>
                <c:pt idx="2">
                  <c:v>员工感受</c:v>
                </c:pt>
                <c:pt idx="3">
                  <c:v>伦理可控</c:v>
                </c:pt>
                <c:pt idx="4">
                  <c:v>体验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</c:v>
                </c:pt>
                <c:pt idx="1">
                  <c:v>62</c:v>
                </c:pt>
                <c:pt idx="2">
                  <c:v>45</c:v>
                </c:pt>
                <c:pt idx="3">
                  <c:v>75</c:v>
                </c:pt>
                <c:pt idx="4">
                  <c:v>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AI处理常见问题+真人兜底</c:v>
                </c:pt>
              </c:strCache>
            </c:strRef>
          </c:tx>
          <c:spPr>
            <a:solidFill>
              <a:srgbClr val="C05621">
                <a:alpha val="14000"/>
              </a:srgbClr>
            </a:solidFill>
            <a:ln w="17855">
              <a:solidFill>
                <a:srgbClr val="C05621"/>
              </a:solidFill>
            </a:ln>
          </c:spPr>
          <c:cat>
            <c:strRef>
              <c:f>Sheet1!$A$2:$A$6</c:f>
              <c:strCache>
                <c:ptCount val="5"/>
                <c:pt idx="0">
                  <c:v>效率</c:v>
                </c:pt>
                <c:pt idx="1">
                  <c:v>客人信任</c:v>
                </c:pt>
                <c:pt idx="2">
                  <c:v>员工感受</c:v>
                </c:pt>
                <c:pt idx="3">
                  <c:v>伦理可控</c:v>
                </c:pt>
                <c:pt idx="4">
                  <c:v>体验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</c:v>
                </c:pt>
                <c:pt idx="1">
                  <c:v>88</c:v>
                </c:pt>
                <c:pt idx="2">
                  <c:v>78</c:v>
                </c:pt>
                <c:pt idx="3">
                  <c:v>82</c:v>
                </c:pt>
                <c:pt idx="4">
                  <c:v>85</c:v>
                </c:pt>
              </c:numCache>
            </c:numRef>
          </c:val>
        </c:ser>
        <c:axId val="777777777"/>
        <c:axId val="888888888"/>
      </c:radarChart>
      <c:catAx>
        <c:axId val="777777777"/>
        <c:scaling>
          <c:orientation val="minMax"/>
        </c:scaling>
        <c:delete val="0"/>
        <c:axPos val="b"/>
        <c:majorGridlines>
          <c:spPr>
            <a:ln w="9523" cap="flat">
              <a:solidFill>
                <a:srgbClr val="D6CDB8"/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low"/>
        <c:spPr>
          <a:ln w="9523" cap="flat">
            <a:solidFill>
              <a:srgbClr val="D6CDB8"/>
            </a:solidFill>
            <a:prstDash val="solid"/>
            <a:round/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888888888"/>
        <c:crosses val="autoZero"/>
        <c:auto val="1"/>
        <c:lblAlgn val="ctr"/>
        <c:noMultiLvlLbl val="1"/>
      </c:catAx>
      <c:valAx>
        <c:axId val="888888888"/>
        <c:scaling>
          <c:orientation val="minMax"/>
          <c:min val="0"/>
          <c:max val="100"/>
        </c:scaling>
        <c:delete val="0"/>
        <c:axPos val="l"/>
        <c:majorGridlines>
          <c:spPr>
            <a:ln w="9523" cap="flat">
              <a:solidFill>
                <a:srgbClr val="EBE6D9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one"/>
        <c:spPr>
          <a:ln w="9523" cap="flat">
            <a:solidFill>
              <a:srgbClr val="D6CDB8"/>
            </a:solidFill>
            <a:prstDash val="solid"/>
            <a:round/>
          </a:ln>
        </c:spPr>
        <c:crossAx val="777777777"/>
        <c:crosses val="autoZero"/>
        <c:crossBetween val="between"/>
        <c:majorUnit val="2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661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4595765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558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5588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558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558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4459558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4595585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生成式人工智能</a:t>
            </a:r>
            <a:endParaRPr/>
          </a:p>
        </p:txBody>
      </p:sp>
      <p:sp>
        <p:nvSpPr>
          <p:cNvPr id="10" name="el-1789644595586-6"/>
          <p:cNvSpPr txBox="1"/>
          <p:nvPr/>
        </p:nvSpPr>
        <p:spPr>
          <a:xfrm>
            <a:off x="685629" y="3045268"/>
            <a:ext cx="3491290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研判</a:t>
            </a:r>
            <a:endParaRPr/>
          </a:p>
        </p:txBody>
      </p:sp>
      <p:sp>
        <p:nvSpPr>
          <p:cNvPr id="11" name="el-178964459558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44595588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4459558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459558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547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5481-12"/>
          <p:cNvCxnSpPr/>
          <p:nvPr/>
        </p:nvCxnSpPr>
        <p:spPr>
          <a:xfrm>
            <a:off x="685629" y="1480732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5479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5480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5480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54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95477-6"/>
          <p:cNvSpPr txBox="1"/>
          <p:nvPr/>
        </p:nvSpPr>
        <p:spPr>
          <a:xfrm>
            <a:off x="685629" y="1542629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4595477-7"/>
          <p:cNvSpPr txBox="1"/>
          <p:nvPr/>
        </p:nvSpPr>
        <p:spPr>
          <a:xfrm>
            <a:off x="685629" y="2209212"/>
            <a:ext cx="2504449" cy="21939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不吹不黑，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理性研判</a:t>
            </a:r>
            <a:endParaRPr/>
          </a:p>
        </p:txBody>
      </p:sp>
      <p:sp>
        <p:nvSpPr>
          <p:cNvPr id="10" name="el-1789644595478-8"/>
          <p:cNvSpPr txBox="1"/>
          <p:nvPr/>
        </p:nvSpPr>
        <p:spPr>
          <a:xfrm>
            <a:off x="685629" y="461263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VALUE · ETHICS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IMPACT · JUDGMENT</a:t>
            </a:r>
            <a:endParaRPr/>
          </a:p>
        </p:txBody>
      </p:sp>
      <p:sp>
        <p:nvSpPr>
          <p:cNvPr id="11" name="el-1789644595482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4595485-17"/>
          <p:cNvSpPr txBox="1"/>
          <p:nvPr/>
        </p:nvSpPr>
        <p:spPr>
          <a:xfrm>
            <a:off x="5218395" y="1134049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价值维度</a:t>
            </a:r>
            <a:endParaRPr/>
          </a:p>
        </p:txBody>
      </p:sp>
      <p:sp>
        <p:nvSpPr>
          <p:cNvPr id="13" name="el-1789644595485-18"/>
          <p:cNvSpPr txBox="1"/>
          <p:nvPr/>
        </p:nvSpPr>
        <p:spPr>
          <a:xfrm>
            <a:off x="5218395" y="1591135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宏观图景 · 效率革命 · 体验重塑 · 创新催生 · 两种路径</a:t>
            </a:r>
            <a:endParaRPr/>
          </a:p>
        </p:txBody>
      </p:sp>
      <p:sp>
        <p:nvSpPr>
          <p:cNvPr id="14" name="el-1789644595482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95485-19"/>
          <p:cNvSpPr txBox="1"/>
          <p:nvPr/>
        </p:nvSpPr>
        <p:spPr>
          <a:xfrm>
            <a:off x="5218395" y="2324376"/>
            <a:ext cx="524196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就业与伦理</a:t>
            </a:r>
            <a:endParaRPr/>
          </a:p>
        </p:txBody>
      </p:sp>
      <p:sp>
        <p:nvSpPr>
          <p:cNvPr id="16" name="el-1789644595485-20"/>
          <p:cNvSpPr txBox="1"/>
          <p:nvPr/>
        </p:nvSpPr>
        <p:spPr>
          <a:xfrm>
            <a:off x="5218395" y="2781462"/>
            <a:ext cx="6050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岗位变迁 · 冲击史 · 数据隐私 · 版权 · 虚假内容 · 监管</a:t>
            </a:r>
            <a:endParaRPr/>
          </a:p>
        </p:txBody>
      </p:sp>
      <p:sp>
        <p:nvSpPr>
          <p:cNvPr id="17" name="el-1789644595482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4595486-21"/>
          <p:cNvSpPr txBox="1"/>
          <p:nvPr/>
        </p:nvSpPr>
        <p:spPr>
          <a:xfrm>
            <a:off x="5218395" y="3514704"/>
            <a:ext cx="44736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旅游业的课题</a:t>
            </a:r>
            <a:endParaRPr/>
          </a:p>
        </p:txBody>
      </p:sp>
      <p:sp>
        <p:nvSpPr>
          <p:cNvPr id="19" name="el-1789644595486-22"/>
          <p:cNvSpPr txBox="1"/>
          <p:nvPr/>
        </p:nvSpPr>
        <p:spPr>
          <a:xfrm>
            <a:off x="5218395" y="3971789"/>
            <a:ext cx="49346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行业转型 · 实践样本 · 游客端数据 · 挑战与应对</a:t>
            </a:r>
            <a:endParaRPr/>
          </a:p>
        </p:txBody>
      </p:sp>
      <p:sp>
        <p:nvSpPr>
          <p:cNvPr id="20" name="el-1789644595482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4595487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研判框架</a:t>
            </a:r>
            <a:endParaRPr/>
          </a:p>
        </p:txBody>
      </p:sp>
      <p:sp>
        <p:nvSpPr>
          <p:cNvPr id="22" name="el-1789644595487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三维标尺 · 决策四问 · 使用公约 · 模块小结</a:t>
            </a:r>
            <a:endParaRPr/>
          </a:p>
        </p:txBody>
      </p:sp>
      <p:sp>
        <p:nvSpPr>
          <p:cNvPr id="23" name="el-1789644595472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44595472-3"/>
          <p:cNvSpPr txBox="1"/>
          <p:nvPr/>
        </p:nvSpPr>
        <p:spPr>
          <a:xfrm>
            <a:off x="681313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5" name="el-1789644595473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55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5507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551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5510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55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550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45955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459550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4595508-10"/>
          <p:cNvSpPr txBox="1"/>
          <p:nvPr/>
        </p:nvSpPr>
        <p:spPr>
          <a:xfrm>
            <a:off x="685629" y="2993489"/>
            <a:ext cx="2352087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价值判断力</a:t>
            </a:r>
            <a:endParaRPr/>
          </a:p>
        </p:txBody>
      </p:sp>
      <p:sp>
        <p:nvSpPr>
          <p:cNvPr id="11" name="el-1789644595509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CRITICAL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JUDGMENT</a:t>
            </a:r>
            <a:endParaRPr/>
          </a:p>
        </p:txBody>
      </p:sp>
      <p:sp>
        <p:nvSpPr>
          <p:cNvPr id="12" name="el-1789644595511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4595514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能从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效率、体验、创新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三个维度分析生成式AI的价值创造，说出就业与伦理层面的主要争议与监管动向。</a:t>
            </a:r>
            <a:endParaRPr/>
          </a:p>
        </p:txBody>
      </p:sp>
      <p:sp>
        <p:nvSpPr>
          <p:cNvPr id="14" name="el-1789644595511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4595515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能运用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"三维标尺+决策四问"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评估一个具体"AI+旅游"应用，形成有数据、有案例、有回应的立场。</a:t>
            </a:r>
            <a:endParaRPr/>
          </a:p>
        </p:txBody>
      </p:sp>
      <p:sp>
        <p:nvSpPr>
          <p:cNvPr id="16" name="el-1789644595512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459551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培养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不吹不黑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的技术价值观：警惕"AI万能论"与"AI无用论"，让判断先于情绪。</a:t>
            </a:r>
            <a:endParaRPr/>
          </a:p>
        </p:txBody>
      </p:sp>
      <p:sp>
        <p:nvSpPr>
          <p:cNvPr id="18" name="el-178964459550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4595505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0" name="el-17896445955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86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864-10"/>
          <p:cNvCxnSpPr/>
          <p:nvPr/>
        </p:nvCxnSpPr>
        <p:spPr>
          <a:xfrm>
            <a:off x="685629" y="3757679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8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6863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445968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同一种工具，两种命运</a:t>
            </a:r>
            <a:endParaRPr/>
          </a:p>
        </p:txBody>
      </p:sp>
      <p:sp>
        <p:nvSpPr>
          <p:cNvPr id="7" name="el-1789644596863-7"/>
          <p:cNvSpPr txBox="1"/>
          <p:nvPr/>
        </p:nvSpPr>
        <p:spPr>
          <a:xfrm>
            <a:off x="685629" y="162937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2024年，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民宿主老陈用AI写文案、做配图、回评价，订单翻倍，人手没加一个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；隔壁村的老周把AI生成的虚假"绝美海景"图挂上平台，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到店游客当场要求退款，店铺被平台下架整改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44596868-14"/>
          <p:cNvSpPr txBox="1"/>
          <p:nvPr/>
        </p:nvSpPr>
        <p:spPr>
          <a:xfrm>
            <a:off x="685629" y="402907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同样用AI，为什么结局天差地别？</a:t>
            </a:r>
            <a:endParaRPr/>
          </a:p>
        </p:txBody>
      </p:sp>
      <p:sp>
        <p:nvSpPr>
          <p:cNvPr id="9" name="el-1789644596868-13"/>
          <p:cNvSpPr txBox="1"/>
          <p:nvPr/>
        </p:nvSpPr>
        <p:spPr>
          <a:xfrm>
            <a:off x="685629" y="450996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AI的价值，究竟由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技术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决定，还是由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用法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决定？</a:t>
            </a:r>
            <a:endParaRPr/>
          </a:p>
        </p:txBody>
      </p:sp>
      <p:sp>
        <p:nvSpPr>
          <p:cNvPr id="10" name="el-1789644596868-15"/>
          <p:cNvSpPr txBox="1"/>
          <p:nvPr/>
        </p:nvSpPr>
        <p:spPr>
          <a:xfrm>
            <a:off x="685629" y="4990858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什么该用、什么不该用——判断的标尺在哪里？</a:t>
            </a:r>
            <a:endParaRPr/>
          </a:p>
        </p:txBody>
      </p:sp>
      <p:sp>
        <p:nvSpPr>
          <p:cNvPr id="11" name="el-1789644596863-8"/>
          <p:cNvSpPr txBox="1"/>
          <p:nvPr/>
        </p:nvSpPr>
        <p:spPr>
          <a:xfrm>
            <a:off x="685629" y="5605067"/>
            <a:ext cx="585355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本讲目标：建立属于你自己的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价值研判框架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596859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44596859-4"/>
          <p:cNvSpPr txBox="1"/>
          <p:nvPr/>
        </p:nvSpPr>
        <p:spPr>
          <a:xfrm>
            <a:off x="538593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4" name="el-17896445968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44596865-11"/>
          <p:cNvSpPr/>
          <p:nvPr/>
        </p:nvSpPr>
        <p:spPr>
          <a:xfrm>
            <a:off x="6932466" y="1572238"/>
            <a:ext cx="4570857" cy="4318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44596867-12"/>
          <p:cNvPicPr/>
          <p:nvPr/>
        </p:nvPicPr>
        <p:blipFill>
          <a:blip r:embed="rId2"/>
          <a:srcRect l="29013" t="0" r="11283" b="0"/>
          <a:stretch>
            <a:fillRect/>
          </a:stretch>
        </p:blipFill>
        <p:spPr>
          <a:xfrm>
            <a:off x="6932466" y="1572238"/>
            <a:ext cx="4570857" cy="431850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6656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646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45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646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459646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459646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价值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维度</a:t>
            </a:r>
            <a:endParaRPr/>
          </a:p>
        </p:txBody>
      </p:sp>
      <p:sp>
        <p:nvSpPr>
          <p:cNvPr id="8" name="el-178964459646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DIMENSIONS OF VALUE</a:t>
            </a:r>
            <a:endParaRPr/>
          </a:p>
        </p:txBody>
      </p:sp>
      <p:sp>
        <p:nvSpPr>
          <p:cNvPr id="9" name="el-178964459646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宏观图景</a:t>
            </a:r>
            <a:endParaRPr/>
          </a:p>
        </p:txBody>
      </p:sp>
      <p:sp>
        <p:nvSpPr>
          <p:cNvPr id="10" name="el-178964459646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效率革命</a:t>
            </a:r>
            <a:endParaRPr/>
          </a:p>
        </p:txBody>
      </p:sp>
      <p:sp>
        <p:nvSpPr>
          <p:cNvPr id="11" name="el-178964459646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体验重塑</a:t>
            </a:r>
            <a:endParaRPr/>
          </a:p>
        </p:txBody>
      </p:sp>
      <p:sp>
        <p:nvSpPr>
          <p:cNvPr id="12" name="el-1789644596465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创新与路径</a:t>
            </a:r>
            <a:endParaRPr/>
          </a:p>
        </p:txBody>
      </p:sp>
      <p:sp>
        <p:nvSpPr>
          <p:cNvPr id="13" name="el-178964459645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645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7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798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802-13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6802-14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67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68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8" name="el-17896445967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宏观图景：三组数字</a:t>
            </a:r>
            <a:endParaRPr/>
          </a:p>
        </p:txBody>
      </p:sp>
      <p:sp>
        <p:nvSpPr>
          <p:cNvPr id="9" name="el-1789644596800-10"/>
          <p:cNvSpPr txBox="1"/>
          <p:nvPr/>
        </p:nvSpPr>
        <p:spPr>
          <a:xfrm>
            <a:off x="685629" y="2336577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麦肯锡年度预测</a:t>
            </a:r>
            <a:endParaRPr/>
          </a:p>
        </p:txBody>
      </p:sp>
      <p:sp>
        <p:nvSpPr>
          <p:cNvPr id="10" name="el-1789644596800-11"/>
          <p:cNvSpPr txBox="1"/>
          <p:nvPr/>
        </p:nvSpPr>
        <p:spPr>
          <a:xfrm>
            <a:off x="685629" y="2707959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2.6</a:t>
            </a:r>
            <a:endParaRPr/>
          </a:p>
        </p:txBody>
      </p:sp>
      <p:sp>
        <p:nvSpPr>
          <p:cNvPr id="11" name="el-1789644596801-12"/>
          <p:cNvSpPr txBox="1"/>
          <p:nvPr/>
        </p:nvSpPr>
        <p:spPr>
          <a:xfrm>
            <a:off x="685629" y="3724945"/>
            <a:ext cx="297677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万亿美元</a:t>
            </a:r>
            <a:endParaRPr/>
          </a:p>
        </p:txBody>
      </p:sp>
      <p:sp>
        <p:nvSpPr>
          <p:cNvPr id="12" name="el-1789644596800-8"/>
          <p:cNvSpPr txBox="1"/>
          <p:nvPr/>
        </p:nvSpPr>
        <p:spPr>
          <a:xfrm>
            <a:off x="685629" y="4258212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生成式AI每年可为全球经济贡献的增量价值——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相当于一个法国的经济总量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96803-15"/>
          <p:cNvSpPr txBox="1"/>
          <p:nvPr/>
        </p:nvSpPr>
        <p:spPr>
          <a:xfrm>
            <a:off x="4627993" y="2085864"/>
            <a:ext cx="1788348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4000亿+</a:t>
            </a:r>
            <a:endParaRPr/>
          </a:p>
        </p:txBody>
      </p:sp>
      <p:sp>
        <p:nvSpPr>
          <p:cNvPr id="14" name="el-1789644596807-21"/>
          <p:cNvSpPr txBox="1"/>
          <p:nvPr/>
        </p:nvSpPr>
        <p:spPr>
          <a:xfrm>
            <a:off x="6075431" y="2047774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美元——旅游业关联</a:t>
            </a:r>
            <a:endParaRPr/>
          </a:p>
        </p:txBody>
      </p:sp>
      <p:sp>
        <p:nvSpPr>
          <p:cNvPr id="15" name="el-1789644596806-18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多家机构测算AI在旅游出行领域的年价值空间：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营销、客服、运营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是三大主要释放区。</a:t>
            </a:r>
            <a:endParaRPr/>
          </a:p>
        </p:txBody>
      </p:sp>
      <p:sp>
        <p:nvSpPr>
          <p:cNvPr id="16" name="el-1789644596803-16"/>
          <p:cNvSpPr txBox="1"/>
          <p:nvPr/>
        </p:nvSpPr>
        <p:spPr>
          <a:xfrm>
            <a:off x="4627993" y="3313092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60%</a:t>
            </a:r>
            <a:endParaRPr/>
          </a:p>
        </p:txBody>
      </p:sp>
      <p:sp>
        <p:nvSpPr>
          <p:cNvPr id="17" name="el-1789644596807-22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岗位将受影响</a:t>
            </a:r>
            <a:endParaRPr/>
          </a:p>
        </p:txBody>
      </p:sp>
      <p:sp>
        <p:nvSpPr>
          <p:cNvPr id="18" name="el-1789644596806-19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研究估算：全球约六成职业的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至少部分任务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可被AI自动化——注意：是任务，不是整岗。</a:t>
            </a:r>
            <a:endParaRPr/>
          </a:p>
        </p:txBody>
      </p:sp>
      <p:sp>
        <p:nvSpPr>
          <p:cNvPr id="19" name="el-1789644596804-17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3年</a:t>
            </a:r>
            <a:endParaRPr/>
          </a:p>
        </p:txBody>
      </p:sp>
      <p:sp>
        <p:nvSpPr>
          <p:cNvPr id="20" name="el-1789644596807-23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行业渗透周期</a:t>
            </a:r>
            <a:endParaRPr/>
          </a:p>
        </p:txBody>
      </p:sp>
      <p:sp>
        <p:nvSpPr>
          <p:cNvPr id="21" name="el-1789644596807-20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从ChatGPT发布到旅游企业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规模化试点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只用了三年——技术扩散速度史无前例。</a:t>
            </a:r>
            <a:endParaRPr/>
          </a:p>
        </p:txBody>
      </p:sp>
      <p:sp>
        <p:nvSpPr>
          <p:cNvPr id="22" name="el-17896445967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3" name="el-178964459679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67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88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87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689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9688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689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44596884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9689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4459688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968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4459688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12" name="el-17896445968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效率革命：省下的时间去了哪</a:t>
            </a:r>
            <a:endParaRPr/>
          </a:p>
        </p:txBody>
      </p:sp>
      <p:sp>
        <p:nvSpPr>
          <p:cNvPr id="13" name="el-1789644596885-15"/>
          <p:cNvSpPr txBox="1"/>
          <p:nvPr/>
        </p:nvSpPr>
        <p:spPr>
          <a:xfrm>
            <a:off x="685629" y="2693526"/>
            <a:ext cx="271210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传统流程：写文案做图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5天</a:t>
            </a:r>
            <a:endParaRPr/>
          </a:p>
        </p:txBody>
      </p:sp>
      <p:sp>
        <p:nvSpPr>
          <p:cNvPr id="14" name="el-1789644596888-19"/>
          <p:cNvSpPr txBox="1"/>
          <p:nvPr/>
        </p:nvSpPr>
        <p:spPr>
          <a:xfrm>
            <a:off x="685629" y="3169657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3小时</a:t>
            </a:r>
            <a:endParaRPr/>
          </a:p>
        </p:txBody>
      </p:sp>
      <p:sp>
        <p:nvSpPr>
          <p:cNvPr id="15" name="el-1789644596882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同一家小旅游公司，内容制作周期从五天到三小时</a:t>
            </a:r>
            <a:endParaRPr/>
          </a:p>
        </p:txBody>
      </p:sp>
      <p:sp>
        <p:nvSpPr>
          <p:cNvPr id="16" name="el-1789644596882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效率是价值的第一层</a:t>
            </a:r>
            <a:endParaRPr/>
          </a:p>
        </p:txBody>
      </p:sp>
      <p:sp>
        <p:nvSpPr>
          <p:cNvPr id="17" name="el-178964459688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变化①</a:t>
            </a:r>
            <a:endParaRPr/>
          </a:p>
        </p:txBody>
      </p:sp>
      <p:sp>
        <p:nvSpPr>
          <p:cNvPr id="18" name="el-178964459688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初稿成本趋零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文案、海报、脚本从"排期等创意"变成"随取随用"。</a:t>
            </a:r>
            <a:endParaRPr/>
          </a:p>
        </p:txBody>
      </p:sp>
      <p:sp>
        <p:nvSpPr>
          <p:cNvPr id="19" name="el-178964459689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变化②</a:t>
            </a:r>
            <a:endParaRPr/>
          </a:p>
        </p:txBody>
      </p:sp>
      <p:sp>
        <p:nvSpPr>
          <p:cNvPr id="20" name="el-1789644596886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人力转向高价值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省下的时间投向选品、服务、客户关系——人做人的事。</a:t>
            </a:r>
            <a:endParaRPr/>
          </a:p>
        </p:txBody>
      </p:sp>
      <p:sp>
        <p:nvSpPr>
          <p:cNvPr id="21" name="el-178964459689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变化③</a:t>
            </a:r>
            <a:endParaRPr/>
          </a:p>
        </p:txBody>
      </p:sp>
      <p:sp>
        <p:nvSpPr>
          <p:cNvPr id="22" name="el-1789644596887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小团队变大玩家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过去只有大机构玩得起的内容矩阵，小民宿也能日更。</a:t>
            </a:r>
            <a:endParaRPr/>
          </a:p>
        </p:txBody>
      </p:sp>
      <p:sp>
        <p:nvSpPr>
          <p:cNvPr id="23" name="el-1789644596882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警惕：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省下的时间若只是用来发更多同质内容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，效率红利会在内卷中耗尽。</a:t>
            </a:r>
            <a:endParaRPr/>
          </a:p>
        </p:txBody>
      </p:sp>
      <p:sp>
        <p:nvSpPr>
          <p:cNvPr id="24" name="el-178964459687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5" name="el-178964459687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6" name="el-17896445968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694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695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694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69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69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7" name="el-178964459694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体验重塑：从千人一面到一人千面</a:t>
            </a:r>
            <a:endParaRPr/>
          </a:p>
        </p:txBody>
      </p:sp>
      <p:sp>
        <p:nvSpPr>
          <p:cNvPr id="8" name="el-178964459695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过去 · 标准化</a:t>
            </a:r>
            <a:endParaRPr/>
          </a:p>
        </p:txBody>
      </p:sp>
      <p:sp>
        <p:nvSpPr>
          <p:cNvPr id="9" name="el-1789644596951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一套菜单走天下</a:t>
            </a:r>
            <a:endParaRPr/>
          </a:p>
        </p:txBody>
      </p:sp>
      <p:sp>
        <p:nvSpPr>
          <p:cNvPr id="10" name="el-178964459695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同一本宣传册、同一条线路、同一段讲解——规模化的必然代价是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体验的均质化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，个性需求被" Sorry，做不到"挡回。</a:t>
            </a:r>
            <a:endParaRPr/>
          </a:p>
        </p:txBody>
      </p:sp>
      <p:sp>
        <p:nvSpPr>
          <p:cNvPr id="11" name="el-178964459695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现在 · 个性化</a:t>
            </a:r>
            <a:endParaRPr/>
          </a:p>
        </p:txBody>
      </p:sp>
      <p:sp>
        <p:nvSpPr>
          <p:cNvPr id="12" name="el-1789644596952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千人千面成可能</a:t>
            </a:r>
            <a:endParaRPr/>
          </a:p>
        </p:txBody>
      </p:sp>
      <p:sp>
        <p:nvSpPr>
          <p:cNvPr id="13" name="el-178964459695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AI按需生成：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亲子版攻略、银发版行程、发烧友版讲解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——长尾需求第一次被低成本满足，服务半径指数级扩大。</a:t>
            </a:r>
            <a:endParaRPr/>
          </a:p>
        </p:txBody>
      </p:sp>
      <p:sp>
        <p:nvSpPr>
          <p:cNvPr id="14" name="el-1789644596946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价值本质：个性化不是"多了几个版本"，是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从"以产品为中心"转向"以人为中心"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的服务哲学。</a:t>
            </a:r>
            <a:endParaRPr/>
          </a:p>
        </p:txBody>
      </p:sp>
      <p:sp>
        <p:nvSpPr>
          <p:cNvPr id="15" name="el-178964459694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16" name="el-1789644596947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7" name="el-178964459694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04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048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048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045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0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04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8" name="el-17896445970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创新催生：以前做不了的生意</a:t>
            </a:r>
            <a:endParaRPr/>
          </a:p>
        </p:txBody>
      </p:sp>
      <p:sp>
        <p:nvSpPr>
          <p:cNvPr id="9" name="el-1789644597051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597051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新体验</a:t>
            </a:r>
            <a:endParaRPr/>
          </a:p>
        </p:txBody>
      </p:sp>
      <p:sp>
        <p:nvSpPr>
          <p:cNvPr id="11" name="el-1789644597052-18"/>
          <p:cNvSpPr txBox="1"/>
          <p:nvPr/>
        </p:nvSpPr>
        <p:spPr>
          <a:xfrm>
            <a:off x="685629" y="3041400"/>
            <a:ext cx="410935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EXPERIENCE</a:t>
            </a:r>
            <a:endParaRPr/>
          </a:p>
        </p:txBody>
      </p:sp>
      <p:sp>
        <p:nvSpPr>
          <p:cNvPr id="12" name="el-1789644597052-19"/>
          <p:cNvSpPr txBox="1"/>
          <p:nvPr/>
        </p:nvSpPr>
        <p:spPr>
          <a:xfrm>
            <a:off x="685629" y="3384214"/>
            <a:ext cx="380196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AI导览 · 数字讲解</a:t>
            </a:r>
            <a:endParaRPr/>
          </a:p>
        </p:txBody>
      </p:sp>
      <p:sp>
        <p:nvSpPr>
          <p:cNvPr id="13" name="el-1789644597050-13"/>
          <p:cNvSpPr txBox="1"/>
          <p:nvPr/>
        </p:nvSpPr>
        <p:spPr>
          <a:xfrm>
            <a:off x="685629" y="3802168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深夜闭馆的博物馆有了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7×24数字讲解员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；方言区游客听得懂的多语种服务。</a:t>
            </a:r>
            <a:endParaRPr/>
          </a:p>
        </p:txBody>
      </p:sp>
      <p:sp>
        <p:nvSpPr>
          <p:cNvPr id="14" name="el-1789644597052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97052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新产品</a:t>
            </a:r>
            <a:endParaRPr/>
          </a:p>
        </p:txBody>
      </p:sp>
      <p:sp>
        <p:nvSpPr>
          <p:cNvPr id="16" name="el-1789644597052-22"/>
          <p:cNvSpPr txBox="1"/>
          <p:nvPr/>
        </p:nvSpPr>
        <p:spPr>
          <a:xfrm>
            <a:off x="4586629" y="3041400"/>
            <a:ext cx="395371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PRODUCT</a:t>
            </a:r>
            <a:endParaRPr/>
          </a:p>
        </p:txBody>
      </p:sp>
      <p:sp>
        <p:nvSpPr>
          <p:cNvPr id="17" name="el-1789644597053-23"/>
          <p:cNvSpPr txBox="1"/>
          <p:nvPr/>
        </p:nvSpPr>
        <p:spPr>
          <a:xfrm>
            <a:off x="4586629" y="3384214"/>
            <a:ext cx="3658513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一键定制 · 秒级行程</a:t>
            </a:r>
            <a:endParaRPr/>
          </a:p>
        </p:txBody>
      </p:sp>
      <p:sp>
        <p:nvSpPr>
          <p:cNvPr id="18" name="el-1789644597051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"当天下午出发"的极限定制需求，过去无利可图，现在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AI接得住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——动态打包成为新品类。</a:t>
            </a:r>
            <a:endParaRPr/>
          </a:p>
        </p:txBody>
      </p:sp>
      <p:sp>
        <p:nvSpPr>
          <p:cNvPr id="19" name="el-1789644597053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597053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新职业</a:t>
            </a:r>
            <a:endParaRPr/>
          </a:p>
        </p:txBody>
      </p:sp>
      <p:sp>
        <p:nvSpPr>
          <p:cNvPr id="21" name="el-1789644597053-26"/>
          <p:cNvSpPr txBox="1"/>
          <p:nvPr/>
        </p:nvSpPr>
        <p:spPr>
          <a:xfrm>
            <a:off x="8192577" y="3041400"/>
            <a:ext cx="39048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CAREER</a:t>
            </a:r>
            <a:endParaRPr/>
          </a:p>
        </p:txBody>
      </p:sp>
      <p:sp>
        <p:nvSpPr>
          <p:cNvPr id="22" name="el-1789644597053-27"/>
          <p:cNvSpPr txBox="1"/>
          <p:nvPr/>
        </p:nvSpPr>
        <p:spPr>
          <a:xfrm>
            <a:off x="8192577" y="3384214"/>
            <a:ext cx="3792442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提示词工程 · AI运营</a:t>
            </a:r>
            <a:endParaRPr/>
          </a:p>
        </p:txBody>
      </p:sp>
      <p:sp>
        <p:nvSpPr>
          <p:cNvPr id="23" name="el-1789644597051-15"/>
          <p:cNvSpPr txBox="1"/>
          <p:nvPr/>
        </p:nvSpPr>
        <p:spPr>
          <a:xfrm>
            <a:off x="8192577" y="3802168"/>
            <a:ext cx="3310598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AI内容运营、智能体搭建师、AI行程设计师——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岗位清单每季更新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，这是你要对表的就业市场。</a:t>
            </a:r>
            <a:endParaRPr/>
          </a:p>
        </p:txBody>
      </p:sp>
      <p:sp>
        <p:nvSpPr>
          <p:cNvPr id="24" name="el-1789644597047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研判要点</a:t>
            </a:r>
            <a:endParaRPr/>
          </a:p>
        </p:txBody>
      </p:sp>
      <p:sp>
        <p:nvSpPr>
          <p:cNvPr id="25" name="el-1789644597047-8"/>
          <p:cNvSpPr txBox="1"/>
          <p:nvPr/>
        </p:nvSpPr>
        <p:spPr>
          <a:xfrm>
            <a:off x="1759899" y="5221484"/>
            <a:ext cx="958737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真创新看两点：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是否降低了某类服务的门槛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是否创造了全新的需求场景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——两者都不沾的，多半是新瓶旧酒。</a:t>
            </a:r>
            <a:endParaRPr/>
          </a:p>
        </p:txBody>
      </p:sp>
      <p:sp>
        <p:nvSpPr>
          <p:cNvPr id="26" name="el-178964459704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7" name="el-178964459704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8" name="el-17896445970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0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069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076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076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071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067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0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06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10" name="el-178964459706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算一笔账：地接社的AI改造</a:t>
            </a:r>
            <a:endParaRPr/>
          </a:p>
        </p:txBody>
      </p:sp>
      <p:sp>
        <p:nvSpPr>
          <p:cNvPr id="11" name="el-1789644597069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成本收益</a:t>
            </a:r>
            <a:endParaRPr/>
          </a:p>
        </p:txBody>
      </p:sp>
      <p:sp>
        <p:nvSpPr>
          <p:cNvPr id="12" name="el-1789644597069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对象：一家20人的目的地地接社，主营周边定制游</a:t>
            </a:r>
            <a:endParaRPr/>
          </a:p>
        </p:txBody>
      </p:sp>
      <p:sp>
        <p:nvSpPr>
          <p:cNvPr id="13" name="el-1789644597072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工具订阅约800元/月 + 全员培训2天 + 2周磨合期</a:t>
            </a:r>
            <a:endParaRPr/>
          </a:p>
        </p:txBody>
      </p:sp>
      <p:sp>
        <p:nvSpPr>
          <p:cNvPr id="14" name="el-1789644597073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方案工时降60% · 人均承接客户数翻倍 · 定制毛利率+8个点</a:t>
            </a:r>
            <a:endParaRPr/>
          </a:p>
        </p:txBody>
      </p:sp>
      <p:sp>
        <p:nvSpPr>
          <p:cNvPr id="15" name="el-178964459707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前提</a:t>
            </a:r>
            <a:endParaRPr/>
          </a:p>
        </p:txBody>
      </p:sp>
      <p:sp>
        <p:nvSpPr>
          <p:cNvPr id="16" name="el-178964459707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价值兑现发生在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"人把省下的时间投到对的地方"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——工具只提供可能性。</a:t>
            </a:r>
            <a:endParaRPr/>
          </a:p>
        </p:txBody>
      </p:sp>
      <p:sp>
        <p:nvSpPr>
          <p:cNvPr id="17" name="el-178964459707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边界</a:t>
            </a:r>
            <a:endParaRPr/>
          </a:p>
        </p:txBody>
      </p:sp>
      <p:sp>
        <p:nvSpPr>
          <p:cNvPr id="18" name="el-178964459707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财务、法律等高风险环节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未引入AI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——审慎本身就是价值判断的一部分。</a:t>
            </a:r>
            <a:endParaRPr/>
          </a:p>
        </p:txBody>
      </p:sp>
      <p:sp>
        <p:nvSpPr>
          <p:cNvPr id="19" name="el-178964459706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0" name="el-178964459706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70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2" name="el-1789644597077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7077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7077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7073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：计调写方案从4小时/份到1.5小时/份——AI出框架，人填实时库存与价格。</a:t>
            </a:r>
            <a:endParaRPr/>
          </a:p>
        </p:txBody>
      </p:sp>
      <p:sp>
        <p:nvSpPr>
          <p:cNvPr id="26" name="el-1789644597074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增收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：承接能力翻倍后，第一次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敢接10人以下小单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——过去不划算的市场打开了。</a:t>
            </a:r>
            <a:endParaRPr/>
          </a:p>
        </p:txBody>
      </p:sp>
      <p:sp>
        <p:nvSpPr>
          <p:cNvPr id="27" name="el-1789644597075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隐性收益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：新人上手从3个月缩到1个月——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老员工的经验被AI"带"进了组织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10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105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0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10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6" name="el-17896445970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价值创造的两种路径</a:t>
            </a:r>
            <a:endParaRPr/>
          </a:p>
        </p:txBody>
      </p:sp>
      <p:sp>
        <p:nvSpPr>
          <p:cNvPr id="7" name="el-1789644597103-12"/>
          <p:cNvSpPr txBox="1"/>
          <p:nvPr/>
        </p:nvSpPr>
        <p:spPr>
          <a:xfrm>
            <a:off x="685629" y="2112052"/>
            <a:ext cx="652832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路径A · 降本型</a:t>
            </a:r>
            <a:endParaRPr/>
          </a:p>
        </p:txBody>
      </p:sp>
      <p:sp>
        <p:nvSpPr>
          <p:cNvPr id="8" name="el-178964459710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用AI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替代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既有环节：AI客服、AI初稿——省的是钱。天花板明显：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省到头就没了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，且容易滑向体验降级。</a:t>
            </a:r>
            <a:endParaRPr/>
          </a:p>
        </p:txBody>
      </p:sp>
      <p:sp>
        <p:nvSpPr>
          <p:cNvPr id="9" name="el-1789644597103-13"/>
          <p:cNvSpPr txBox="1"/>
          <p:nvPr/>
        </p:nvSpPr>
        <p:spPr>
          <a:xfrm>
            <a:off x="685629" y="3191678"/>
            <a:ext cx="652832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路径B · 增值型</a:t>
            </a:r>
            <a:endParaRPr/>
          </a:p>
        </p:txBody>
      </p:sp>
      <p:sp>
        <p:nvSpPr>
          <p:cNvPr id="10" name="el-178964459710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用AI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创造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新可能：新服务、新产品、新体验——赚的是钱。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天花板高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，但需要产品思维与试错投入。</a:t>
            </a:r>
            <a:endParaRPr/>
          </a:p>
        </p:txBody>
      </p:sp>
      <p:sp>
        <p:nvSpPr>
          <p:cNvPr id="11" name="el-178964459710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研判口径</a:t>
            </a:r>
            <a:endParaRPr/>
          </a:p>
        </p:txBody>
      </p:sp>
      <p:sp>
        <p:nvSpPr>
          <p:cNvPr id="12" name="el-178964459710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看一个"AI+旅游"项目，先问它是A还是B：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纯A型故事讲不长，纯B型风险不低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——多数成功者走的是"以A养B"。</a:t>
            </a:r>
            <a:endParaRPr/>
          </a:p>
        </p:txBody>
      </p:sp>
      <p:sp>
        <p:nvSpPr>
          <p:cNvPr id="13" name="el-178964459710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快速判别</a:t>
            </a:r>
            <a:endParaRPr/>
          </a:p>
        </p:txBody>
      </p:sp>
      <p:sp>
        <p:nvSpPr>
          <p:cNvPr id="14" name="el-1789644597107-17"/>
          <p:cNvSpPr txBox="1"/>
          <p:nvPr/>
        </p:nvSpPr>
        <p:spPr>
          <a:xfrm>
            <a:off x="7675231" y="2913737"/>
            <a:ext cx="206903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这家企业用AI后——</a:t>
            </a:r>
            <a:endParaRPr/>
          </a:p>
        </p:txBody>
      </p:sp>
      <p:sp>
        <p:nvSpPr>
          <p:cNvPr id="15" name="el-1789644597107-18"/>
          <p:cNvSpPr txBox="1"/>
          <p:nvPr/>
        </p:nvSpPr>
        <p:spPr>
          <a:xfrm>
            <a:off x="7675231" y="3257444"/>
            <a:ext cx="163972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裁员了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？多半A型</a:t>
            </a:r>
            <a:endParaRPr/>
          </a:p>
        </p:txBody>
      </p:sp>
      <p:sp>
        <p:nvSpPr>
          <p:cNvPr id="16" name="el-1789644597107-19"/>
          <p:cNvSpPr txBox="1"/>
          <p:nvPr/>
        </p:nvSpPr>
        <p:spPr>
          <a:xfrm>
            <a:off x="7675231" y="3601151"/>
            <a:ext cx="200619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上新服务了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？B型信号</a:t>
            </a:r>
            <a:endParaRPr/>
          </a:p>
        </p:txBody>
      </p:sp>
      <p:sp>
        <p:nvSpPr>
          <p:cNvPr id="17" name="el-1789644597108-20"/>
          <p:cNvSpPr txBox="1"/>
          <p:nvPr/>
        </p:nvSpPr>
        <p:spPr>
          <a:xfrm>
            <a:off x="7675231" y="3944858"/>
            <a:ext cx="276889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价格降了体验没降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？A做扎实了</a:t>
            </a:r>
            <a:endParaRPr/>
          </a:p>
        </p:txBody>
      </p:sp>
      <p:sp>
        <p:nvSpPr>
          <p:cNvPr id="18" name="el-178964459710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对个人的启示同理：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只会用AI省时间，是把自己活成成本项；用省下的时间造新价值，才是资产项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970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价值维度</a:t>
            </a:r>
            <a:endParaRPr/>
          </a:p>
        </p:txBody>
      </p:sp>
      <p:sp>
        <p:nvSpPr>
          <p:cNvPr id="20" name="el-1789644597098-4"/>
          <p:cNvSpPr txBox="1"/>
          <p:nvPr/>
        </p:nvSpPr>
        <p:spPr>
          <a:xfrm>
            <a:off x="518923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7098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7287-4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724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24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24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459724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459724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就业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与伦理</a:t>
            </a:r>
            <a:endParaRPr/>
          </a:p>
        </p:txBody>
      </p:sp>
      <p:sp>
        <p:nvSpPr>
          <p:cNvPr id="8" name="el-178964459724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JOBS &amp; ETHICS</a:t>
            </a:r>
            <a:endParaRPr/>
          </a:p>
        </p:txBody>
      </p:sp>
      <p:sp>
        <p:nvSpPr>
          <p:cNvPr id="9" name="el-178964459724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岗位变迁</a:t>
            </a:r>
            <a:endParaRPr/>
          </a:p>
        </p:txBody>
      </p:sp>
      <p:sp>
        <p:nvSpPr>
          <p:cNvPr id="10" name="el-1789644597246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冲击史</a:t>
            </a:r>
            <a:endParaRPr/>
          </a:p>
        </p:txBody>
      </p:sp>
      <p:sp>
        <p:nvSpPr>
          <p:cNvPr id="11" name="el-1789644597246-11"/>
          <p:cNvSpPr txBox="1"/>
          <p:nvPr/>
        </p:nvSpPr>
        <p:spPr>
          <a:xfrm>
            <a:off x="69175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隐私与版权</a:t>
            </a:r>
            <a:endParaRPr/>
          </a:p>
        </p:txBody>
      </p:sp>
      <p:sp>
        <p:nvSpPr>
          <p:cNvPr id="12" name="el-1789644597247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虚假与监管</a:t>
            </a:r>
            <a:endParaRPr/>
          </a:p>
        </p:txBody>
      </p:sp>
      <p:sp>
        <p:nvSpPr>
          <p:cNvPr id="13" name="el-178964459724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724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26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267-11"/>
          <p:cNvCxnSpPr/>
          <p:nvPr/>
        </p:nvCxnSpPr>
        <p:spPr>
          <a:xfrm>
            <a:off x="4145910" y="1807923"/>
            <a:ext cx="914" cy="267585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268-12"/>
          <p:cNvCxnSpPr/>
          <p:nvPr/>
        </p:nvCxnSpPr>
        <p:spPr>
          <a:xfrm>
            <a:off x="7601579" y="1807923"/>
            <a:ext cx="914" cy="267585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265-6"/>
          <p:cNvCxnSpPr/>
          <p:nvPr/>
        </p:nvCxnSpPr>
        <p:spPr>
          <a:xfrm>
            <a:off x="685629" y="477421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2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26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8" name="el-178964459726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岗位变迁：冷 · 暖 · 热</a:t>
            </a:r>
            <a:endParaRPr/>
          </a:p>
        </p:txBody>
      </p:sp>
      <p:sp>
        <p:nvSpPr>
          <p:cNvPr id="9" name="el-1789644597269-13"/>
          <p:cNvSpPr txBox="1"/>
          <p:nvPr/>
        </p:nvSpPr>
        <p:spPr>
          <a:xfrm>
            <a:off x="685629" y="1903149"/>
            <a:ext cx="36267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COOL · 收缩中</a:t>
            </a:r>
            <a:endParaRPr/>
          </a:p>
        </p:txBody>
      </p:sp>
      <p:sp>
        <p:nvSpPr>
          <p:cNvPr id="10" name="el-1789644597269-14"/>
          <p:cNvSpPr txBox="1"/>
          <p:nvPr/>
        </p:nvSpPr>
        <p:spPr>
          <a:xfrm>
            <a:off x="685629" y="2217396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纯执行岗位</a:t>
            </a:r>
            <a:endParaRPr/>
          </a:p>
        </p:txBody>
      </p:sp>
      <p:sp>
        <p:nvSpPr>
          <p:cNvPr id="11" name="el-1789644597269-15"/>
          <p:cNvSpPr txBox="1"/>
          <p:nvPr/>
        </p:nvSpPr>
        <p:spPr>
          <a:xfrm>
            <a:off x="685629" y="262686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替代压力最大</a:t>
            </a:r>
            <a:endParaRPr/>
          </a:p>
        </p:txBody>
      </p:sp>
      <p:sp>
        <p:nvSpPr>
          <p:cNvPr id="12" name="el-1789644597269-16"/>
          <p:cNvSpPr txBox="1"/>
          <p:nvPr/>
        </p:nvSpPr>
        <p:spPr>
          <a:xfrm>
            <a:off x="4455395" y="1903149"/>
            <a:ext cx="3617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WARM · 转型中</a:t>
            </a:r>
            <a:endParaRPr/>
          </a:p>
        </p:txBody>
      </p:sp>
      <p:sp>
        <p:nvSpPr>
          <p:cNvPr id="13" name="el-1789644597269-17"/>
          <p:cNvSpPr txBox="1"/>
          <p:nvPr/>
        </p:nvSpPr>
        <p:spPr>
          <a:xfrm>
            <a:off x="4455395" y="2217396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人机协作岗位</a:t>
            </a:r>
            <a:endParaRPr/>
          </a:p>
        </p:txBody>
      </p:sp>
      <p:sp>
        <p:nvSpPr>
          <p:cNvPr id="14" name="el-1789644597270-18"/>
          <p:cNvSpPr txBox="1"/>
          <p:nvPr/>
        </p:nvSpPr>
        <p:spPr>
          <a:xfrm>
            <a:off x="4455395" y="262686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工具重塑流程</a:t>
            </a:r>
            <a:endParaRPr/>
          </a:p>
        </p:txBody>
      </p:sp>
      <p:sp>
        <p:nvSpPr>
          <p:cNvPr id="15" name="el-1789644597270-19"/>
          <p:cNvSpPr txBox="1"/>
          <p:nvPr/>
        </p:nvSpPr>
        <p:spPr>
          <a:xfrm>
            <a:off x="7911064" y="1903149"/>
            <a:ext cx="401639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HOT · 增长中</a:t>
            </a:r>
            <a:endParaRPr/>
          </a:p>
        </p:txBody>
      </p:sp>
      <p:sp>
        <p:nvSpPr>
          <p:cNvPr id="16" name="el-1789644597270-20"/>
          <p:cNvSpPr txBox="1"/>
          <p:nvPr/>
        </p:nvSpPr>
        <p:spPr>
          <a:xfrm>
            <a:off x="7911064" y="2217396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新能力岗位</a:t>
            </a:r>
            <a:endParaRPr/>
          </a:p>
        </p:txBody>
      </p:sp>
      <p:sp>
        <p:nvSpPr>
          <p:cNvPr id="17" name="el-1789644597270-21"/>
          <p:cNvSpPr txBox="1"/>
          <p:nvPr/>
        </p:nvSpPr>
        <p:spPr>
          <a:xfrm>
            <a:off x="7911064" y="262686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需求正在显现</a:t>
            </a:r>
            <a:endParaRPr/>
          </a:p>
        </p:txBody>
      </p:sp>
      <p:sp>
        <p:nvSpPr>
          <p:cNvPr id="18" name="el-1789644597266-10"/>
          <p:cNvSpPr txBox="1"/>
          <p:nvPr/>
        </p:nvSpPr>
        <p:spPr>
          <a:xfrm>
            <a:off x="685629" y="5026568"/>
            <a:ext cx="1595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给在校生的启示</a:t>
            </a:r>
            <a:endParaRPr/>
          </a:p>
        </p:txBody>
      </p:sp>
      <p:sp>
        <p:nvSpPr>
          <p:cNvPr id="19" name="el-1789644597266-8"/>
          <p:cNvSpPr txBox="1"/>
          <p:nvPr/>
        </p:nvSpPr>
        <p:spPr>
          <a:xfrm>
            <a:off x="2383333" y="4969432"/>
            <a:ext cx="9119991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别急着站队"替代派"或"安全派"——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盯住你目标岗位的任务构成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：可标准化任务占比越高，越要提前补人机协作能力。</a:t>
            </a:r>
            <a:endParaRPr/>
          </a:p>
        </p:txBody>
      </p:sp>
      <p:sp>
        <p:nvSpPr>
          <p:cNvPr id="20" name="el-178964459726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1" name="el-178964459726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2" name="el-17896445972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  <p:sp>
        <p:nvSpPr>
          <p:cNvPr id="23" name="el-1789644597275-34"/>
          <p:cNvSpPr/>
          <p:nvPr/>
        </p:nvSpPr>
        <p:spPr>
          <a:xfrm>
            <a:off x="685629" y="31410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7276-35"/>
          <p:cNvSpPr/>
          <p:nvPr/>
        </p:nvSpPr>
        <p:spPr>
          <a:xfrm>
            <a:off x="685629" y="35029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7276-36"/>
          <p:cNvSpPr/>
          <p:nvPr/>
        </p:nvSpPr>
        <p:spPr>
          <a:xfrm>
            <a:off x="685629" y="38648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597276-37"/>
          <p:cNvSpPr/>
          <p:nvPr/>
        </p:nvSpPr>
        <p:spPr>
          <a:xfrm>
            <a:off x="685629" y="42266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597277-38"/>
          <p:cNvSpPr/>
          <p:nvPr/>
        </p:nvSpPr>
        <p:spPr>
          <a:xfrm>
            <a:off x="4455395" y="31410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597277-39"/>
          <p:cNvSpPr/>
          <p:nvPr/>
        </p:nvSpPr>
        <p:spPr>
          <a:xfrm>
            <a:off x="4455395" y="35029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597277-40"/>
          <p:cNvSpPr/>
          <p:nvPr/>
        </p:nvSpPr>
        <p:spPr>
          <a:xfrm>
            <a:off x="4455395" y="38648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597278-41"/>
          <p:cNvSpPr/>
          <p:nvPr/>
        </p:nvSpPr>
        <p:spPr>
          <a:xfrm>
            <a:off x="4455395" y="42266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597278-42"/>
          <p:cNvSpPr/>
          <p:nvPr/>
        </p:nvSpPr>
        <p:spPr>
          <a:xfrm>
            <a:off x="7911064" y="31410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597278-43"/>
          <p:cNvSpPr/>
          <p:nvPr/>
        </p:nvSpPr>
        <p:spPr>
          <a:xfrm>
            <a:off x="7911064" y="35029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644597278-44"/>
          <p:cNvSpPr/>
          <p:nvPr/>
        </p:nvSpPr>
        <p:spPr>
          <a:xfrm>
            <a:off x="7911064" y="38648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644597279-45"/>
          <p:cNvSpPr/>
          <p:nvPr/>
        </p:nvSpPr>
        <p:spPr>
          <a:xfrm>
            <a:off x="7911064" y="42266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644597273-22"/>
          <p:cNvSpPr txBox="1"/>
          <p:nvPr/>
        </p:nvSpPr>
        <p:spPr>
          <a:xfrm>
            <a:off x="857036" y="3017296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模板化文案初稿</a:t>
            </a:r>
            <a:endParaRPr/>
          </a:p>
        </p:txBody>
      </p:sp>
      <p:sp>
        <p:nvSpPr>
          <p:cNvPr id="36" name="el-1789644597274-23"/>
          <p:cNvSpPr txBox="1"/>
          <p:nvPr/>
        </p:nvSpPr>
        <p:spPr>
          <a:xfrm>
            <a:off x="857036" y="337915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简单行程录入</a:t>
            </a:r>
            <a:endParaRPr/>
          </a:p>
        </p:txBody>
      </p:sp>
      <p:sp>
        <p:nvSpPr>
          <p:cNvPr id="37" name="el-1789644597274-24"/>
          <p:cNvSpPr txBox="1"/>
          <p:nvPr/>
        </p:nvSpPr>
        <p:spPr>
          <a:xfrm>
            <a:off x="857036" y="374101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基础翻译</a:t>
            </a:r>
            <a:endParaRPr/>
          </a:p>
        </p:txBody>
      </p:sp>
      <p:sp>
        <p:nvSpPr>
          <p:cNvPr id="38" name="el-1789644597274-25"/>
          <p:cNvSpPr txBox="1"/>
          <p:nvPr/>
        </p:nvSpPr>
        <p:spPr>
          <a:xfrm>
            <a:off x="857036" y="410287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票务操作</a:t>
            </a:r>
            <a:endParaRPr/>
          </a:p>
        </p:txBody>
      </p:sp>
      <p:sp>
        <p:nvSpPr>
          <p:cNvPr id="39" name="el-1789644597274-26"/>
          <p:cNvSpPr txBox="1"/>
          <p:nvPr/>
        </p:nvSpPr>
        <p:spPr>
          <a:xfrm>
            <a:off x="4626802" y="3017296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定制师（AI出初稿）</a:t>
            </a:r>
            <a:endParaRPr/>
          </a:p>
        </p:txBody>
      </p:sp>
      <p:sp>
        <p:nvSpPr>
          <p:cNvPr id="40" name="el-1789644597274-27"/>
          <p:cNvSpPr txBox="1"/>
          <p:nvPr/>
        </p:nvSpPr>
        <p:spPr>
          <a:xfrm>
            <a:off x="4626802" y="337915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新媒体运营（AI量产）</a:t>
            </a:r>
            <a:endParaRPr/>
          </a:p>
        </p:txBody>
      </p:sp>
      <p:sp>
        <p:nvSpPr>
          <p:cNvPr id="41" name="el-1789644597274-28"/>
          <p:cNvSpPr txBox="1"/>
          <p:nvPr/>
        </p:nvSpPr>
        <p:spPr>
          <a:xfrm>
            <a:off x="4626802" y="374101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导游（AI备讲）</a:t>
            </a:r>
            <a:endParaRPr/>
          </a:p>
        </p:txBody>
      </p:sp>
      <p:sp>
        <p:nvSpPr>
          <p:cNvPr id="42" name="el-1789644597274-29"/>
          <p:cNvSpPr txBox="1"/>
          <p:nvPr/>
        </p:nvSpPr>
        <p:spPr>
          <a:xfrm>
            <a:off x="4626802" y="4102874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计调（AI核价）</a:t>
            </a:r>
            <a:endParaRPr/>
          </a:p>
        </p:txBody>
      </p:sp>
      <p:sp>
        <p:nvSpPr>
          <p:cNvPr id="43" name="el-1789644597275-30"/>
          <p:cNvSpPr txBox="1"/>
          <p:nvPr/>
        </p:nvSpPr>
        <p:spPr>
          <a:xfrm>
            <a:off x="8082471" y="3017296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AI内容审核</a:t>
            </a:r>
            <a:endParaRPr/>
          </a:p>
        </p:txBody>
      </p:sp>
      <p:sp>
        <p:nvSpPr>
          <p:cNvPr id="44" name="el-1789644597275-31"/>
          <p:cNvSpPr txBox="1"/>
          <p:nvPr/>
        </p:nvSpPr>
        <p:spPr>
          <a:xfrm>
            <a:off x="8082471" y="337915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智能体搭建运营</a:t>
            </a:r>
            <a:endParaRPr/>
          </a:p>
        </p:txBody>
      </p:sp>
      <p:sp>
        <p:nvSpPr>
          <p:cNvPr id="45" name="el-1789644597275-32"/>
          <p:cNvSpPr txBox="1"/>
          <p:nvPr/>
        </p:nvSpPr>
        <p:spPr>
          <a:xfrm>
            <a:off x="8082471" y="374101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数据洞察分析</a:t>
            </a:r>
            <a:endParaRPr/>
          </a:p>
        </p:txBody>
      </p:sp>
      <p:sp>
        <p:nvSpPr>
          <p:cNvPr id="46" name="el-1789644597275-33"/>
          <p:cNvSpPr txBox="1"/>
          <p:nvPr/>
        </p:nvSpPr>
        <p:spPr>
          <a:xfrm>
            <a:off x="8082471" y="410287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体验设计（跨人机）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29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296-5"/>
          <p:cNvCxnSpPr/>
          <p:nvPr/>
        </p:nvCxnSpPr>
        <p:spPr>
          <a:xfrm>
            <a:off x="685629" y="49430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2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299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6" name="el-1789644597296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一部冲击史：机器与饭桌的拉锯</a:t>
            </a:r>
            <a:endParaRPr/>
          </a:p>
        </p:txBody>
      </p:sp>
      <p:sp>
        <p:nvSpPr>
          <p:cNvPr id="7" name="el-1789644597295-3"/>
          <p:cNvSpPr txBox="1"/>
          <p:nvPr/>
        </p:nvSpPr>
        <p:spPr>
          <a:xfrm>
            <a:off x="685629" y="513831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历史规律：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技术消灭任务，重组岗位，催生新职业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——但转型期的阵痛是真实的，落到个人头上就是百分之百。</a:t>
            </a:r>
            <a:endParaRPr/>
          </a:p>
        </p:txBody>
      </p:sp>
      <p:sp>
        <p:nvSpPr>
          <p:cNvPr id="8" name="el-1789644597296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9" name="el-1789644597296-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0" name="el-1789644597296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  <p:cxnSp>
        <p:nvCxnSpPr>
          <p:cNvPr id="11" name="el-1789644597295-2"/>
          <p:cNvCxnSpPr/>
          <p:nvPr/>
        </p:nvCxnSpPr>
        <p:spPr>
          <a:xfrm>
            <a:off x="742764" y="2296255"/>
            <a:ext cx="10703423" cy="914"/>
          </a:xfrm>
          <a:prstGeom prst="line">
            <a:avLst/>
          </a:prstGeom>
          <a:ln w="19045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97300-11"/>
          <p:cNvSpPr/>
          <p:nvPr/>
        </p:nvSpPr>
        <p:spPr>
          <a:xfrm>
            <a:off x="685629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97300-12"/>
          <p:cNvSpPr/>
          <p:nvPr/>
        </p:nvSpPr>
        <p:spPr>
          <a:xfrm>
            <a:off x="2472012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44597301-13"/>
          <p:cNvSpPr/>
          <p:nvPr/>
        </p:nvSpPr>
        <p:spPr>
          <a:xfrm>
            <a:off x="4953101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597301-14"/>
          <p:cNvSpPr/>
          <p:nvPr/>
        </p:nvSpPr>
        <p:spPr>
          <a:xfrm>
            <a:off x="6937972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44597301-15"/>
          <p:cNvSpPr/>
          <p:nvPr/>
        </p:nvSpPr>
        <p:spPr>
          <a:xfrm>
            <a:off x="9121330" y="2239119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44597305-21"/>
          <p:cNvSpPr txBox="1"/>
          <p:nvPr/>
        </p:nvSpPr>
        <p:spPr>
          <a:xfrm>
            <a:off x="685629" y="2515275"/>
            <a:ext cx="2187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1970s</a:t>
            </a:r>
            <a:endParaRPr/>
          </a:p>
        </p:txBody>
      </p:sp>
      <p:sp>
        <p:nvSpPr>
          <p:cNvPr id="18" name="el-1789644597305-22"/>
          <p:cNvSpPr txBox="1"/>
          <p:nvPr/>
        </p:nvSpPr>
        <p:spPr>
          <a:xfrm>
            <a:off x="685629" y="2886657"/>
            <a:ext cx="19436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ATM机</a:t>
            </a:r>
            <a:endParaRPr/>
          </a:p>
        </p:txBody>
      </p:sp>
      <p:sp>
        <p:nvSpPr>
          <p:cNvPr id="19" name="el-1789644597303-16"/>
          <p:cNvSpPr txBox="1"/>
          <p:nvPr/>
        </p:nvSpPr>
        <p:spPr>
          <a:xfrm>
            <a:off x="685629" y="3286607"/>
            <a:ext cx="1595931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银行柜员不减反增——机器接管点钞，柜员转做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理财咨询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。经典案例：任务被替代≠岗位消失。</a:t>
            </a:r>
            <a:endParaRPr/>
          </a:p>
        </p:txBody>
      </p:sp>
      <p:sp>
        <p:nvSpPr>
          <p:cNvPr id="20" name="el-1789644597305-23"/>
          <p:cNvSpPr txBox="1"/>
          <p:nvPr/>
        </p:nvSpPr>
        <p:spPr>
          <a:xfrm>
            <a:off x="2472012" y="2515275"/>
            <a:ext cx="28819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1990s</a:t>
            </a:r>
            <a:endParaRPr/>
          </a:p>
        </p:txBody>
      </p:sp>
      <p:sp>
        <p:nvSpPr>
          <p:cNvPr id="21" name="el-1789644597305-24"/>
          <p:cNvSpPr txBox="1"/>
          <p:nvPr/>
        </p:nvSpPr>
        <p:spPr>
          <a:xfrm>
            <a:off x="2472012" y="2886657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互联网</a:t>
            </a:r>
            <a:endParaRPr/>
          </a:p>
        </p:txBody>
      </p:sp>
      <p:sp>
        <p:nvSpPr>
          <p:cNvPr id="22" name="el-1789644597303-17"/>
          <p:cNvSpPr txBox="1"/>
          <p:nvPr/>
        </p:nvSpPr>
        <p:spPr>
          <a:xfrm>
            <a:off x="2472012" y="3286607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旅行社信息垄断被击穿——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传统门市锐减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，但OTA、攻略社区创造新岗。先破后立。</a:t>
            </a:r>
            <a:endParaRPr/>
          </a:p>
        </p:txBody>
      </p:sp>
      <p:sp>
        <p:nvSpPr>
          <p:cNvPr id="23" name="el-1789644597306-25"/>
          <p:cNvSpPr txBox="1"/>
          <p:nvPr/>
        </p:nvSpPr>
        <p:spPr>
          <a:xfrm>
            <a:off x="4953101" y="2515275"/>
            <a:ext cx="23857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2010s</a:t>
            </a:r>
            <a:endParaRPr/>
          </a:p>
        </p:txBody>
      </p:sp>
      <p:sp>
        <p:nvSpPr>
          <p:cNvPr id="24" name="el-1789644597306-26"/>
          <p:cNvSpPr txBox="1"/>
          <p:nvPr/>
        </p:nvSpPr>
        <p:spPr>
          <a:xfrm>
            <a:off x="4953101" y="2886657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移动支付</a:t>
            </a:r>
            <a:endParaRPr/>
          </a:p>
        </p:txBody>
      </p:sp>
      <p:sp>
        <p:nvSpPr>
          <p:cNvPr id="25" name="el-1789644597304-18"/>
          <p:cNvSpPr txBox="1"/>
          <p:nvPr/>
        </p:nvSpPr>
        <p:spPr>
          <a:xfrm>
            <a:off x="4953101" y="3286607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收银、押金岗位收缩——但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免押信用住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成为酒店新卖点。</a:t>
            </a:r>
            <a:endParaRPr/>
          </a:p>
        </p:txBody>
      </p:sp>
      <p:sp>
        <p:nvSpPr>
          <p:cNvPr id="26" name="el-1789644597306-27"/>
          <p:cNvSpPr txBox="1"/>
          <p:nvPr/>
        </p:nvSpPr>
        <p:spPr>
          <a:xfrm>
            <a:off x="6937972" y="2515275"/>
            <a:ext cx="25842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2020s</a:t>
            </a:r>
            <a:endParaRPr/>
          </a:p>
        </p:txBody>
      </p:sp>
      <p:sp>
        <p:nvSpPr>
          <p:cNvPr id="27" name="el-1789644597306-28"/>
          <p:cNvSpPr txBox="1"/>
          <p:nvPr/>
        </p:nvSpPr>
        <p:spPr>
          <a:xfrm>
            <a:off x="6937972" y="2886657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平台经济</a:t>
            </a:r>
            <a:endParaRPr/>
          </a:p>
        </p:txBody>
      </p:sp>
      <p:sp>
        <p:nvSpPr>
          <p:cNvPr id="28" name="el-1789644597304-19"/>
          <p:cNvSpPr txBox="1"/>
          <p:nvPr/>
        </p:nvSpPr>
        <p:spPr>
          <a:xfrm>
            <a:off x="6937972" y="3286607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算法调度重塑用工——网约导游、灵活用工兴起，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技能组合决定收入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44597307-29"/>
          <p:cNvSpPr txBox="1"/>
          <p:nvPr/>
        </p:nvSpPr>
        <p:spPr>
          <a:xfrm>
            <a:off x="9121330" y="2515275"/>
            <a:ext cx="27828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2023—</a:t>
            </a:r>
            <a:endParaRPr/>
          </a:p>
        </p:txBody>
      </p:sp>
      <p:sp>
        <p:nvSpPr>
          <p:cNvPr id="30" name="el-1789644597307-30"/>
          <p:cNvSpPr txBox="1"/>
          <p:nvPr/>
        </p:nvSpPr>
        <p:spPr>
          <a:xfrm>
            <a:off x="9121330" y="2886657"/>
            <a:ext cx="2472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生成式AI</a:t>
            </a:r>
            <a:endParaRPr/>
          </a:p>
        </p:txBody>
      </p:sp>
      <p:sp>
        <p:nvSpPr>
          <p:cNvPr id="31" name="el-1789644597305-20"/>
          <p:cNvSpPr txBox="1"/>
          <p:nvPr/>
        </p:nvSpPr>
        <p:spPr>
          <a:xfrm>
            <a:off x="9121330" y="3286607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冲击首次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指向脑力劳动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——被替代的是"思考的半成品"。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4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46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46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46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74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46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8" name="el-178964459746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数据隐私：三条不能碰的红线</a:t>
            </a:r>
            <a:endParaRPr/>
          </a:p>
        </p:txBody>
      </p:sp>
      <p:sp>
        <p:nvSpPr>
          <p:cNvPr id="9" name="el-1789644597469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红线一</a:t>
            </a:r>
            <a:endParaRPr/>
          </a:p>
        </p:txBody>
      </p:sp>
      <p:sp>
        <p:nvSpPr>
          <p:cNvPr id="10" name="el-1789644597475-21"/>
          <p:cNvSpPr txBox="1"/>
          <p:nvPr/>
        </p:nvSpPr>
        <p:spPr>
          <a:xfrm>
            <a:off x="2228293" y="1719839"/>
            <a:ext cx="824879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客人身份信息</a:t>
            </a:r>
            <a:endParaRPr/>
          </a:p>
        </p:txBody>
      </p:sp>
      <p:sp>
        <p:nvSpPr>
          <p:cNvPr id="11" name="el-1789644597474-18"/>
          <p:cNvSpPr txBox="1"/>
          <p:nvPr/>
        </p:nvSpPr>
        <p:spPr>
          <a:xfrm>
            <a:off x="2228293" y="2148357"/>
            <a:ext cx="845257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护照号、身份证、入住记录——上传公有AI工具即数据外泄风险，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《个人信息保护法》明令约束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597469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红线二</a:t>
            </a:r>
            <a:endParaRPr/>
          </a:p>
        </p:txBody>
      </p:sp>
      <p:sp>
        <p:nvSpPr>
          <p:cNvPr id="13" name="el-1789644597476-22"/>
          <p:cNvSpPr txBox="1"/>
          <p:nvPr/>
        </p:nvSpPr>
        <p:spPr>
          <a:xfrm>
            <a:off x="2228293" y="2881598"/>
            <a:ext cx="873414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商业机密</a:t>
            </a:r>
            <a:endParaRPr/>
          </a:p>
        </p:txBody>
      </p:sp>
      <p:sp>
        <p:nvSpPr>
          <p:cNvPr id="14" name="el-1789644597475-19"/>
          <p:cNvSpPr txBox="1"/>
          <p:nvPr/>
        </p:nvSpPr>
        <p:spPr>
          <a:xfrm>
            <a:off x="2228293" y="3310116"/>
            <a:ext cx="89379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未发布的产品方案、合作报价、客户名单——对话记录可能被用于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模型训练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，先关掉"数据改进"开关。</a:t>
            </a:r>
            <a:endParaRPr/>
          </a:p>
        </p:txBody>
      </p:sp>
      <p:sp>
        <p:nvSpPr>
          <p:cNvPr id="15" name="el-1789644597469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红线三</a:t>
            </a:r>
            <a:endParaRPr/>
          </a:p>
        </p:txBody>
      </p:sp>
      <p:sp>
        <p:nvSpPr>
          <p:cNvPr id="16" name="el-1789644597476-23"/>
          <p:cNvSpPr txBox="1"/>
          <p:nvPr/>
        </p:nvSpPr>
        <p:spPr>
          <a:xfrm>
            <a:off x="2228293" y="4043358"/>
            <a:ext cx="785866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敏感行程信息</a:t>
            </a:r>
            <a:endParaRPr/>
          </a:p>
        </p:txBody>
      </p:sp>
      <p:sp>
        <p:nvSpPr>
          <p:cNvPr id="17" name="el-1789644597475-20"/>
          <p:cNvSpPr txBox="1"/>
          <p:nvPr/>
        </p:nvSpPr>
        <p:spPr>
          <a:xfrm>
            <a:off x="2228293" y="4471876"/>
            <a:ext cx="83671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VIP行程、安保安排——一旦生成内容外泄，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责任在机构不在工具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："AI说的"不是免责理由。</a:t>
            </a:r>
            <a:endParaRPr/>
          </a:p>
        </p:txBody>
      </p:sp>
      <p:sp>
        <p:nvSpPr>
          <p:cNvPr id="18" name="el-178964459746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安全习惯</a:t>
            </a:r>
            <a:endParaRPr/>
          </a:p>
        </p:txBody>
      </p:sp>
      <p:sp>
        <p:nvSpPr>
          <p:cNvPr id="19" name="el-1789644597470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姓名改代号，数字打码</a:t>
            </a:r>
            <a:endParaRPr/>
          </a:p>
        </p:txBody>
      </p:sp>
      <p:sp>
        <p:nvSpPr>
          <p:cNvPr id="20" name="el-1789644597471-16"/>
          <p:cNvSpPr txBox="1"/>
          <p:nvPr/>
        </p:nvSpPr>
        <p:spPr>
          <a:xfrm>
            <a:off x="501232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开关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关闭训练数据共享</a:t>
            </a:r>
            <a:endParaRPr/>
          </a:p>
        </p:txBody>
      </p:sp>
      <p:sp>
        <p:nvSpPr>
          <p:cNvPr id="21" name="el-1789644597471-17"/>
          <p:cNvSpPr txBox="1"/>
          <p:nvPr/>
        </p:nvSpPr>
        <p:spPr>
          <a:xfrm>
            <a:off x="742675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分级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敏感内容不上公有云</a:t>
            </a:r>
            <a:endParaRPr/>
          </a:p>
        </p:txBody>
      </p:sp>
      <p:sp>
        <p:nvSpPr>
          <p:cNvPr id="22" name="el-178964459746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3" name="el-178964459746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74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49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489-6"/>
          <p:cNvCxnSpPr/>
          <p:nvPr/>
        </p:nvCxnSpPr>
        <p:spPr>
          <a:xfrm>
            <a:off x="3823331" y="1383720"/>
            <a:ext cx="914" cy="469569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7492-12"/>
          <p:cNvSpPr/>
          <p:nvPr/>
        </p:nvSpPr>
        <p:spPr>
          <a:xfrm>
            <a:off x="685629" y="2303397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97494-14"/>
          <p:cNvCxnSpPr/>
          <p:nvPr/>
        </p:nvCxnSpPr>
        <p:spPr>
          <a:xfrm>
            <a:off x="4399450" y="23408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494-15"/>
          <p:cNvCxnSpPr/>
          <p:nvPr/>
        </p:nvCxnSpPr>
        <p:spPr>
          <a:xfrm>
            <a:off x="4399450" y="35886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495-16"/>
          <p:cNvCxnSpPr/>
          <p:nvPr/>
        </p:nvCxnSpPr>
        <p:spPr>
          <a:xfrm>
            <a:off x="4399450" y="483641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4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49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0" name="el-17896445974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隐私实操：四个真实瞬间</a:t>
            </a:r>
            <a:endParaRPr/>
          </a:p>
        </p:txBody>
      </p:sp>
      <p:sp>
        <p:nvSpPr>
          <p:cNvPr id="11" name="el-1789644597492-11"/>
          <p:cNvSpPr txBox="1"/>
          <p:nvPr/>
        </p:nvSpPr>
        <p:spPr>
          <a:xfrm>
            <a:off x="837990" y="2341487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实操原则</a:t>
            </a:r>
            <a:endParaRPr/>
          </a:p>
        </p:txBody>
      </p:sp>
      <p:sp>
        <p:nvSpPr>
          <p:cNvPr id="12" name="el-1789644597492-13"/>
          <p:cNvSpPr txBox="1"/>
          <p:nvPr/>
        </p:nvSpPr>
        <p:spPr>
          <a:xfrm>
            <a:off x="685629" y="2779528"/>
            <a:ext cx="290439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三个动作</a:t>
            </a:r>
            <a:endParaRPr/>
          </a:p>
        </p:txBody>
      </p:sp>
      <p:sp>
        <p:nvSpPr>
          <p:cNvPr id="13" name="el-1789644597491-8"/>
          <p:cNvSpPr txBox="1"/>
          <p:nvPr/>
        </p:nvSpPr>
        <p:spPr>
          <a:xfrm>
            <a:off x="685629" y="342706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隐私保护不是法务部的事，是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每一次输入框前的三秒犹豫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44597491-9"/>
          <p:cNvSpPr txBox="1"/>
          <p:nvPr/>
        </p:nvSpPr>
        <p:spPr>
          <a:xfrm>
            <a:off x="685629" y="4211491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习惯成自然——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脱敏、关闭共享、分级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三个动作练一周就固化。</a:t>
            </a:r>
            <a:endParaRPr/>
          </a:p>
        </p:txBody>
      </p:sp>
      <p:sp>
        <p:nvSpPr>
          <p:cNvPr id="15" name="el-1789644597496-17"/>
          <p:cNvSpPr txBox="1"/>
          <p:nvPr/>
        </p:nvSpPr>
        <p:spPr>
          <a:xfrm>
            <a:off x="4399450" y="15741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597500-25"/>
          <p:cNvSpPr txBox="1"/>
          <p:nvPr/>
        </p:nvSpPr>
        <p:spPr>
          <a:xfrm>
            <a:off x="5218395" y="1536082"/>
            <a:ext cx="632310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写汇报时</a:t>
            </a:r>
            <a:endParaRPr/>
          </a:p>
        </p:txBody>
      </p:sp>
      <p:sp>
        <p:nvSpPr>
          <p:cNvPr id="17" name="el-1789644597499-21"/>
          <p:cNvSpPr txBox="1"/>
          <p:nvPr/>
        </p:nvSpPr>
        <p:spPr>
          <a:xfrm>
            <a:off x="5218395" y="1897941"/>
            <a:ext cx="69705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想夸一嘴"客诉处理得好"——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把客人的姓名电话换成张先生/138****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再输入。</a:t>
            </a:r>
            <a:endParaRPr/>
          </a:p>
        </p:txBody>
      </p:sp>
      <p:sp>
        <p:nvSpPr>
          <p:cNvPr id="18" name="el-1789644597496-18"/>
          <p:cNvSpPr txBox="1"/>
          <p:nvPr/>
        </p:nvSpPr>
        <p:spPr>
          <a:xfrm>
            <a:off x="4399450" y="25361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597501-26"/>
          <p:cNvSpPr txBox="1"/>
          <p:nvPr/>
        </p:nvSpPr>
        <p:spPr>
          <a:xfrm>
            <a:off x="5218395" y="2498015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做行程时</a:t>
            </a:r>
            <a:endParaRPr/>
          </a:p>
        </p:txBody>
      </p:sp>
      <p:sp>
        <p:nvSpPr>
          <p:cNvPr id="20" name="el-1789644597499-22"/>
          <p:cNvSpPr txBox="1"/>
          <p:nvPr/>
        </p:nvSpPr>
        <p:spPr>
          <a:xfrm>
            <a:off x="5218395" y="2859875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把VIP考察团行程丢给AI优化？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先删掉人名、车牌、安保细节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——留框架就够它干活。</a:t>
            </a:r>
            <a:endParaRPr/>
          </a:p>
        </p:txBody>
      </p:sp>
      <p:sp>
        <p:nvSpPr>
          <p:cNvPr id="21" name="el-1789644597496-19"/>
          <p:cNvSpPr txBox="1"/>
          <p:nvPr/>
        </p:nvSpPr>
        <p:spPr>
          <a:xfrm>
            <a:off x="4399450" y="37838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597501-27"/>
          <p:cNvSpPr txBox="1"/>
          <p:nvPr/>
        </p:nvSpPr>
        <p:spPr>
          <a:xfrm>
            <a:off x="5218395" y="3745776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注册工具时</a:t>
            </a:r>
            <a:endParaRPr/>
          </a:p>
        </p:txBody>
      </p:sp>
      <p:sp>
        <p:nvSpPr>
          <p:cNvPr id="23" name="el-1789644597499-23"/>
          <p:cNvSpPr txBox="1"/>
          <p:nvPr/>
        </p:nvSpPr>
        <p:spPr>
          <a:xfrm>
            <a:off x="5218395" y="4107635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别一路"同意"——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找到"数据用于训练"的开关并关闭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，企业版优先选不回传条款。</a:t>
            </a:r>
            <a:endParaRPr/>
          </a:p>
        </p:txBody>
      </p:sp>
      <p:sp>
        <p:nvSpPr>
          <p:cNvPr id="24" name="el-1789644597496-20"/>
          <p:cNvSpPr txBox="1"/>
          <p:nvPr/>
        </p:nvSpPr>
        <p:spPr>
          <a:xfrm>
            <a:off x="4399450" y="5031627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597501-28"/>
          <p:cNvSpPr txBox="1"/>
          <p:nvPr/>
        </p:nvSpPr>
        <p:spPr>
          <a:xfrm>
            <a:off x="5218395" y="4993537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团队协作时</a:t>
            </a:r>
            <a:endParaRPr/>
          </a:p>
        </p:txBody>
      </p:sp>
      <p:sp>
        <p:nvSpPr>
          <p:cNvPr id="26" name="el-1789644597500-24"/>
          <p:cNvSpPr txBox="1"/>
          <p:nvPr/>
        </p:nvSpPr>
        <p:spPr>
          <a:xfrm>
            <a:off x="5218395" y="5355396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在群里晒AI对话截图——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先扫一眼有没有客户信息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；截图泄露是最高频的事故。</a:t>
            </a:r>
            <a:endParaRPr/>
          </a:p>
        </p:txBody>
      </p:sp>
      <p:sp>
        <p:nvSpPr>
          <p:cNvPr id="27" name="el-178964459748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8" name="el-178964459748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9" name="el-17896445974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5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518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5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51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6" name="el-17896445975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版权归属：一笔正在清算的糊涂账</a:t>
            </a:r>
            <a:endParaRPr/>
          </a:p>
        </p:txBody>
      </p:sp>
      <p:sp>
        <p:nvSpPr>
          <p:cNvPr id="7" name="el-1789644597516-12"/>
          <p:cNvSpPr txBox="1"/>
          <p:nvPr/>
        </p:nvSpPr>
        <p:spPr>
          <a:xfrm>
            <a:off x="685629" y="1772213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三个问题</a:t>
            </a:r>
            <a:endParaRPr/>
          </a:p>
        </p:txBody>
      </p:sp>
      <p:sp>
        <p:nvSpPr>
          <p:cNvPr id="8" name="el-1789644597514-7"/>
          <p:cNvSpPr txBox="1"/>
          <p:nvPr/>
        </p:nvSpPr>
        <p:spPr>
          <a:xfrm>
            <a:off x="685629" y="2172163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AI生成的图，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版权归谁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？用AI仿某画家的风格，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算不算侵权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？AI"学习"过的图片，原作者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有没有份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？——各国判例不一，规则仍在生成中。</a:t>
            </a:r>
            <a:endParaRPr/>
          </a:p>
        </p:txBody>
      </p:sp>
      <p:sp>
        <p:nvSpPr>
          <p:cNvPr id="9" name="el-1789644597517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中国的立场</a:t>
            </a:r>
            <a:endParaRPr/>
          </a:p>
        </p:txBody>
      </p:sp>
      <p:sp>
        <p:nvSpPr>
          <p:cNvPr id="10" name="el-1789644597515-8"/>
          <p:cNvSpPr txBox="1"/>
          <p:nvPr/>
        </p:nvSpPr>
        <p:spPr>
          <a:xfrm>
            <a:off x="685629" y="3591628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北京互联网法院2023年判例认可：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体现人类独创性投入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的AI生成图片可受著作权保护——提示词设计、反复筛选修改，就是你的独创性证据。</a:t>
            </a:r>
            <a:endParaRPr/>
          </a:p>
        </p:txBody>
      </p:sp>
      <p:sp>
        <p:nvSpPr>
          <p:cNvPr id="11" name="el-1789644597517-14"/>
          <p:cNvSpPr txBox="1"/>
          <p:nvPr/>
        </p:nvSpPr>
        <p:spPr>
          <a:xfrm>
            <a:off x="685629" y="4611144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旅游实务建议</a:t>
            </a:r>
            <a:endParaRPr/>
          </a:p>
        </p:txBody>
      </p:sp>
      <p:sp>
        <p:nvSpPr>
          <p:cNvPr id="12" name="el-1789644597515-9"/>
          <p:cNvSpPr txBox="1"/>
          <p:nvPr/>
        </p:nvSpPr>
        <p:spPr>
          <a:xfrm>
            <a:off x="685629" y="5011094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商用图注明"AI生成"；重要IP类物料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买正版素材库兜底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；避开"某某画家风格"式提示词——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法律未定之地，谨慎即专业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97520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三问自检</a:t>
            </a:r>
            <a:endParaRPr/>
          </a:p>
        </p:txBody>
      </p:sp>
      <p:sp>
        <p:nvSpPr>
          <p:cNvPr id="14" name="el-1789644597520-17"/>
          <p:cNvSpPr txBox="1"/>
          <p:nvPr/>
        </p:nvSpPr>
        <p:spPr>
          <a:xfrm>
            <a:off x="7675231" y="3085591"/>
            <a:ext cx="276129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这图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像谁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？像到可能混淆就别用</a:t>
            </a:r>
            <a:endParaRPr/>
          </a:p>
        </p:txBody>
      </p:sp>
      <p:sp>
        <p:nvSpPr>
          <p:cNvPr id="15" name="el-1789644597520-18"/>
          <p:cNvSpPr txBox="1"/>
          <p:nvPr/>
        </p:nvSpPr>
        <p:spPr>
          <a:xfrm>
            <a:off x="7675231" y="3429298"/>
            <a:ext cx="257307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我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改了多少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？独创性要留证据</a:t>
            </a:r>
            <a:endParaRPr/>
          </a:p>
        </p:txBody>
      </p:sp>
      <p:sp>
        <p:nvSpPr>
          <p:cNvPr id="16" name="el-1789644597521-19"/>
          <p:cNvSpPr txBox="1"/>
          <p:nvPr/>
        </p:nvSpPr>
        <p:spPr>
          <a:xfrm>
            <a:off x="7675231" y="3773005"/>
            <a:ext cx="29495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平台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条款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怎么说？商用授权先看清</a:t>
            </a:r>
            <a:endParaRPr/>
          </a:p>
        </p:txBody>
      </p:sp>
      <p:sp>
        <p:nvSpPr>
          <p:cNvPr id="17" name="el-1789644597516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记住：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法律在追赶技术，空白期里你的谨慎就是护城河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59751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9" name="el-1789644597511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0" name="el-17896445975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6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67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675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67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76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7673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8" name="el-17896445976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虚假内容：信任是旅游业的命根</a:t>
            </a:r>
            <a:endParaRPr/>
          </a:p>
        </p:txBody>
      </p:sp>
      <p:sp>
        <p:nvSpPr>
          <p:cNvPr id="9" name="el-1789644597676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风险一</a:t>
            </a:r>
            <a:endParaRPr/>
          </a:p>
        </p:txBody>
      </p:sp>
      <p:sp>
        <p:nvSpPr>
          <p:cNvPr id="10" name="el-1789644597682-21"/>
          <p:cNvSpPr txBox="1"/>
          <p:nvPr/>
        </p:nvSpPr>
        <p:spPr>
          <a:xfrm>
            <a:off x="2228293" y="1719839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照骗升级</a:t>
            </a:r>
            <a:endParaRPr/>
          </a:p>
        </p:txBody>
      </p:sp>
      <p:sp>
        <p:nvSpPr>
          <p:cNvPr id="11" name="el-1789644597681-18"/>
          <p:cNvSpPr txBox="1"/>
          <p:nvPr/>
        </p:nvSpPr>
        <p:spPr>
          <a:xfrm>
            <a:off x="2228293" y="2148357"/>
            <a:ext cx="70241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AI把荒地说成草原、渲染出不存在的水景——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到店即翻车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，退款差评一样不少。</a:t>
            </a:r>
            <a:endParaRPr/>
          </a:p>
        </p:txBody>
      </p:sp>
      <p:sp>
        <p:nvSpPr>
          <p:cNvPr id="12" name="el-1789644597676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风险二</a:t>
            </a:r>
            <a:endParaRPr/>
          </a:p>
        </p:txBody>
      </p:sp>
      <p:sp>
        <p:nvSpPr>
          <p:cNvPr id="13" name="el-1789644597682-22"/>
          <p:cNvSpPr txBox="1"/>
          <p:nvPr/>
        </p:nvSpPr>
        <p:spPr>
          <a:xfrm>
            <a:off x="2228293" y="2881598"/>
            <a:ext cx="854369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虚假种草</a:t>
            </a:r>
            <a:endParaRPr/>
          </a:p>
        </p:txBody>
      </p:sp>
      <p:sp>
        <p:nvSpPr>
          <p:cNvPr id="14" name="el-1789644597681-19"/>
          <p:cNvSpPr txBox="1"/>
          <p:nvPr/>
        </p:nvSpPr>
        <p:spPr>
          <a:xfrm>
            <a:off x="2228293" y="3310116"/>
            <a:ext cx="87474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批量生成的"素人体验"账号刷屏——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平台重拳治理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，连带真实内容一起被怀疑，信任成本全体上升。</a:t>
            </a:r>
            <a:endParaRPr/>
          </a:p>
        </p:txBody>
      </p:sp>
      <p:sp>
        <p:nvSpPr>
          <p:cNvPr id="15" name="el-1789644597676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风险三</a:t>
            </a:r>
            <a:endParaRPr/>
          </a:p>
        </p:txBody>
      </p:sp>
      <p:sp>
        <p:nvSpPr>
          <p:cNvPr id="16" name="el-1789644597683-23"/>
          <p:cNvSpPr txBox="1"/>
          <p:nvPr/>
        </p:nvSpPr>
        <p:spPr>
          <a:xfrm>
            <a:off x="2228293" y="4043358"/>
            <a:ext cx="702007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深度伪造</a:t>
            </a:r>
            <a:endParaRPr/>
          </a:p>
        </p:txBody>
      </p:sp>
      <p:sp>
        <p:nvSpPr>
          <p:cNvPr id="17" name="el-1789644597682-20"/>
          <p:cNvSpPr txBox="1"/>
          <p:nvPr/>
        </p:nvSpPr>
        <p:spPr>
          <a:xfrm>
            <a:off x="2228293" y="4471876"/>
            <a:ext cx="72238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名人"代言"景区、伪造游客实拍视频——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涉嫌违法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，一条就能毁掉品牌多年积累。</a:t>
            </a:r>
            <a:endParaRPr/>
          </a:p>
        </p:txBody>
      </p:sp>
      <p:sp>
        <p:nvSpPr>
          <p:cNvPr id="18" name="el-1789644597674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治理方向</a:t>
            </a:r>
            <a:endParaRPr/>
          </a:p>
        </p:txBody>
      </p:sp>
      <p:sp>
        <p:nvSpPr>
          <p:cNvPr id="19" name="el-1789644597677-15"/>
          <p:cNvSpPr txBox="1"/>
          <p:nvPr/>
        </p:nvSpPr>
        <p:spPr>
          <a:xfrm>
            <a:off x="2236030" y="5462228"/>
            <a:ext cx="223107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AI内容强制标识</a:t>
            </a:r>
            <a:endParaRPr/>
          </a:p>
        </p:txBody>
      </p:sp>
      <p:sp>
        <p:nvSpPr>
          <p:cNvPr id="20" name="el-1789644597678-16"/>
          <p:cNvSpPr txBox="1"/>
          <p:nvPr/>
        </p:nvSpPr>
        <p:spPr>
          <a:xfrm>
            <a:off x="4451675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真实体验承诺制</a:t>
            </a:r>
            <a:endParaRPr/>
          </a:p>
        </p:txBody>
      </p:sp>
      <p:sp>
        <p:nvSpPr>
          <p:cNvPr id="21" name="el-1789644597678-17"/>
          <p:cNvSpPr txBox="1"/>
          <p:nvPr/>
        </p:nvSpPr>
        <p:spPr>
          <a:xfrm>
            <a:off x="6685176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不造伪证不传伪</a:t>
            </a:r>
            <a:endParaRPr/>
          </a:p>
        </p:txBody>
      </p:sp>
      <p:sp>
        <p:nvSpPr>
          <p:cNvPr id="22" name="el-178964459767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23" name="el-1789644597670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76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716-25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97712-18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822516"/>
                <a:gridCol w="3148565"/>
                <a:gridCol w="3478434"/>
                <a:gridCol w="336818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路线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代表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核心思路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对从业者的意味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《生成式AI服务管理暂行办法》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备案制+内容标识，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安全与发展并重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用已备案工具；生成内容需标识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欧盟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《AI法案》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按风险分级，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高风险严管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面向欧洲客人时注意合规传导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美国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行业自律+州法拼图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先发展后规范，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判例驱动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版权判例频出，商用素材更要谨慎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97714-21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6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7716-26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7" name="el-1789644597714-20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全球监管：三条路线对照</a:t>
            </a:r>
            <a:endParaRPr/>
          </a:p>
        </p:txBody>
      </p:sp>
      <p:sp>
        <p:nvSpPr>
          <p:cNvPr id="8" name="el-1789644597714-19"/>
          <p:cNvSpPr txBox="1"/>
          <p:nvPr/>
        </p:nvSpPr>
        <p:spPr>
          <a:xfrm>
            <a:off x="685629" y="47670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研判视角：规则差异本身就是信息——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监管越明确的市场，先合规者越有先发优势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4597715-22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0" name="el-1789644597715-23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1" name="el-1789644597715-2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73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731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729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7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7732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7" name="el-178964459772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圆桌交锋：乐观派 vs 审慎派</a:t>
            </a:r>
            <a:endParaRPr/>
          </a:p>
        </p:txBody>
      </p:sp>
      <p:sp>
        <p:nvSpPr>
          <p:cNvPr id="8" name="el-1789644597732-11"/>
          <p:cNvSpPr txBox="1"/>
          <p:nvPr/>
        </p:nvSpPr>
        <p:spPr>
          <a:xfrm>
            <a:off x="952262" y="1988406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行业论坛上，两位从业者的观点针锋相对——你的立场站在哪边？</a:t>
            </a:r>
            <a:endParaRPr/>
          </a:p>
        </p:txBody>
      </p:sp>
      <p:sp>
        <p:nvSpPr>
          <p:cNvPr id="9" name="el-1789644597732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97736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乐观派 · 技术红利</a:t>
            </a:r>
            <a:endParaRPr/>
          </a:p>
        </p:txBody>
      </p:sp>
      <p:sp>
        <p:nvSpPr>
          <p:cNvPr id="11" name="el-1789644597737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97738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审慎派 · 风险前置</a:t>
            </a:r>
            <a:endParaRPr/>
          </a:p>
        </p:txBody>
      </p:sp>
      <p:sp>
        <p:nvSpPr>
          <p:cNvPr id="13" name="el-1789644597728-2"/>
          <p:cNvSpPr txBox="1"/>
          <p:nvPr/>
        </p:nvSpPr>
        <p:spPr>
          <a:xfrm>
            <a:off x="685629" y="519842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讨论规则：先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复述对方最有力的论据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再反驳。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能复述，说明你在研判而不是站队。</a:t>
            </a:r>
            <a:endParaRPr/>
          </a:p>
        </p:txBody>
      </p:sp>
      <p:sp>
        <p:nvSpPr>
          <p:cNvPr id="14" name="el-178964459772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就业与伦理</a:t>
            </a:r>
            <a:endParaRPr/>
          </a:p>
        </p:txBody>
      </p:sp>
      <p:sp>
        <p:nvSpPr>
          <p:cNvPr id="15" name="el-1789644597729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6" name="el-17896445977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17" name="el-1789644597737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97737-21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97737-22"/>
          <p:cNvSpPr/>
          <p:nvPr/>
        </p:nvSpPr>
        <p:spPr>
          <a:xfrm>
            <a:off x="685629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97738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97738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97738-27"/>
          <p:cNvSpPr/>
          <p:nvPr/>
        </p:nvSpPr>
        <p:spPr>
          <a:xfrm>
            <a:off x="6522994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7734-13"/>
          <p:cNvSpPr txBox="1"/>
          <p:nvPr/>
        </p:nvSpPr>
        <p:spPr>
          <a:xfrm>
            <a:off x="857036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历史反复证明：技术革命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净创造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的岗位多于消灭的</a:t>
            </a:r>
            <a:endParaRPr/>
          </a:p>
        </p:txBody>
      </p:sp>
      <p:sp>
        <p:nvSpPr>
          <p:cNvPr id="24" name="el-1789644597735-14"/>
          <p:cNvSpPr txBox="1"/>
          <p:nvPr/>
        </p:nvSpPr>
        <p:spPr>
          <a:xfrm>
            <a:off x="857036" y="3750984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旅游是体验经济，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人的温度不可替代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——AI只是把人从琐事里解放出来</a:t>
            </a:r>
            <a:endParaRPr/>
          </a:p>
        </p:txBody>
      </p:sp>
      <p:sp>
        <p:nvSpPr>
          <p:cNvPr id="25" name="el-1789644597735-15"/>
          <p:cNvSpPr txBox="1"/>
          <p:nvPr/>
        </p:nvSpPr>
        <p:spPr>
          <a:xfrm>
            <a:off x="857036" y="44366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每个从业者都能用AI，这是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史上最平权的一次生产力分配</a:t>
            </a:r>
            <a:endParaRPr/>
          </a:p>
        </p:txBody>
      </p:sp>
      <p:sp>
        <p:nvSpPr>
          <p:cNvPr id="26" name="el-1789644597735-16"/>
          <p:cNvSpPr txBox="1"/>
          <p:nvPr/>
        </p:nvSpPr>
        <p:spPr>
          <a:xfrm>
            <a:off x="6694401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转型期的阵痛是真实的：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被淘汰的人等不到新岗位</a:t>
            </a:r>
            <a:endParaRPr/>
          </a:p>
        </p:txBody>
      </p:sp>
      <p:sp>
        <p:nvSpPr>
          <p:cNvPr id="27" name="el-1789644597736-17"/>
          <p:cNvSpPr txBox="1"/>
          <p:nvPr/>
        </p:nvSpPr>
        <p:spPr>
          <a:xfrm>
            <a:off x="6694401" y="3750984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内容通胀之下，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注意力稀缺加剧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——中小玩家可能更难被看见</a:t>
            </a:r>
            <a:endParaRPr/>
          </a:p>
        </p:txBody>
      </p:sp>
      <p:sp>
        <p:nvSpPr>
          <p:cNvPr id="28" name="el-1789644597736-18"/>
          <p:cNvSpPr txBox="1"/>
          <p:nvPr/>
        </p:nvSpPr>
        <p:spPr>
          <a:xfrm>
            <a:off x="6694401" y="44366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法律与治理滞后，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劣币驱逐良币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的窗口期正在发生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7974-2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78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8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789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4597895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45978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旅游业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的课题</a:t>
            </a:r>
            <a:endParaRPr/>
          </a:p>
        </p:txBody>
      </p:sp>
      <p:sp>
        <p:nvSpPr>
          <p:cNvPr id="8" name="el-17896445978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CHALLENGES FOR TOURISM</a:t>
            </a:r>
            <a:endParaRPr/>
          </a:p>
        </p:txBody>
      </p:sp>
      <p:sp>
        <p:nvSpPr>
          <p:cNvPr id="9" name="el-178964459789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转型四变</a:t>
            </a:r>
            <a:endParaRPr/>
          </a:p>
        </p:txBody>
      </p:sp>
      <p:sp>
        <p:nvSpPr>
          <p:cNvPr id="10" name="el-178964459789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实践样本</a:t>
            </a:r>
            <a:endParaRPr/>
          </a:p>
        </p:txBody>
      </p:sp>
      <p:sp>
        <p:nvSpPr>
          <p:cNvPr id="11" name="el-1789644597898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游客端数据</a:t>
            </a:r>
            <a:endParaRPr/>
          </a:p>
        </p:txBody>
      </p:sp>
      <p:sp>
        <p:nvSpPr>
          <p:cNvPr id="12" name="el-1789644597898-12"/>
          <p:cNvSpPr txBox="1"/>
          <p:nvPr/>
        </p:nvSpPr>
        <p:spPr>
          <a:xfrm>
            <a:off x="87573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挑战与应对</a:t>
            </a:r>
            <a:endParaRPr/>
          </a:p>
        </p:txBody>
      </p:sp>
      <p:sp>
        <p:nvSpPr>
          <p:cNvPr id="13" name="el-178964459789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789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91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7921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7921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921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921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922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913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916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59791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597917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597918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97918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59791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5979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597915-10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7" name="el-178964459791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行业转型：四个正在发生的改变</a:t>
            </a:r>
            <a:endParaRPr/>
          </a:p>
        </p:txBody>
      </p:sp>
      <p:sp>
        <p:nvSpPr>
          <p:cNvPr id="18" name="el-1789644597924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改变①</a:t>
            </a:r>
            <a:endParaRPr/>
          </a:p>
        </p:txBody>
      </p:sp>
      <p:sp>
        <p:nvSpPr>
          <p:cNvPr id="19" name="el-1789644597924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内容生产</a:t>
            </a:r>
            <a:endParaRPr/>
          </a:p>
        </p:txBody>
      </p:sp>
      <p:sp>
        <p:nvSpPr>
          <p:cNvPr id="20" name="el-1789644597924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供给爆炸</a:t>
            </a:r>
            <a:endParaRPr/>
          </a:p>
        </p:txBody>
      </p:sp>
      <p:sp>
        <p:nvSpPr>
          <p:cNvPr id="21" name="el-1789644597922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攻略、图文、视频产量十倍增长——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内容从资产变成通货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，拼质量更拼真实性。</a:t>
            </a:r>
            <a:endParaRPr/>
          </a:p>
        </p:txBody>
      </p:sp>
      <p:sp>
        <p:nvSpPr>
          <p:cNvPr id="22" name="el-1789644597924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改变②</a:t>
            </a:r>
            <a:endParaRPr/>
          </a:p>
        </p:txBody>
      </p:sp>
      <p:sp>
        <p:nvSpPr>
          <p:cNvPr id="23" name="el-1789644597925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产品设计</a:t>
            </a:r>
            <a:endParaRPr/>
          </a:p>
        </p:txBody>
      </p:sp>
      <p:sp>
        <p:nvSpPr>
          <p:cNvPr id="24" name="el-1789644597925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定制普惠</a:t>
            </a:r>
            <a:endParaRPr/>
          </a:p>
        </p:txBody>
      </p:sp>
      <p:sp>
        <p:nvSpPr>
          <p:cNvPr id="25" name="el-1789644597923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小团、散客的个性化需求被AI承接——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标准团与定制团的成本差收窄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97925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改变③</a:t>
            </a:r>
            <a:endParaRPr/>
          </a:p>
        </p:txBody>
      </p:sp>
      <p:sp>
        <p:nvSpPr>
          <p:cNvPr id="27" name="el-1789644597925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服务交付</a:t>
            </a:r>
            <a:endParaRPr/>
          </a:p>
        </p:txBody>
      </p:sp>
      <p:sp>
        <p:nvSpPr>
          <p:cNvPr id="28" name="el-1789644597925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人机接力</a:t>
            </a:r>
            <a:endParaRPr/>
          </a:p>
        </p:txBody>
      </p:sp>
      <p:sp>
        <p:nvSpPr>
          <p:cNvPr id="29" name="el-1789644597923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行前AI咨询、行中真人服务、行后AI回访——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服务链条被重新分工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597926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改变④</a:t>
            </a:r>
            <a:endParaRPr/>
          </a:p>
        </p:txBody>
      </p:sp>
      <p:sp>
        <p:nvSpPr>
          <p:cNvPr id="31" name="el-1789644597926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营销分发</a:t>
            </a:r>
            <a:endParaRPr/>
          </a:p>
        </p:txBody>
      </p:sp>
      <p:sp>
        <p:nvSpPr>
          <p:cNvPr id="32" name="el-1789644597926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渠道重构</a:t>
            </a:r>
            <a:endParaRPr/>
          </a:p>
        </p:txBody>
      </p:sp>
      <p:sp>
        <p:nvSpPr>
          <p:cNvPr id="33" name="el-1789644597923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AI导览、智能客服成为新触点——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流量入口从平台向助手迁移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的信号已经出现。</a:t>
            </a:r>
            <a:endParaRPr/>
          </a:p>
        </p:txBody>
      </p:sp>
      <p:sp>
        <p:nvSpPr>
          <p:cNvPr id="34" name="el-1789644597926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改变⑤</a:t>
            </a:r>
            <a:endParaRPr/>
          </a:p>
        </p:txBody>
      </p:sp>
      <p:sp>
        <p:nvSpPr>
          <p:cNvPr id="35" name="el-1789644597926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人才结构</a:t>
            </a:r>
            <a:endParaRPr/>
          </a:p>
        </p:txBody>
      </p:sp>
      <p:sp>
        <p:nvSpPr>
          <p:cNvPr id="36" name="el-1789644597926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素养重写</a:t>
            </a:r>
            <a:endParaRPr/>
          </a:p>
        </p:txBody>
      </p:sp>
      <p:sp>
        <p:nvSpPr>
          <p:cNvPr id="37" name="el-1789644597924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岗位JD里"熟练使用AI工具"成为标配——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AI素养正在变成通用技能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，像办公软件一样。</a:t>
            </a:r>
            <a:endParaRPr/>
          </a:p>
        </p:txBody>
      </p:sp>
      <p:sp>
        <p:nvSpPr>
          <p:cNvPr id="38" name="el-1789644597911-2"/>
          <p:cNvSpPr txBox="1"/>
          <p:nvPr/>
        </p:nvSpPr>
        <p:spPr>
          <a:xfrm>
            <a:off x="685629" y="5192024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四个改变指向同一句话：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旅游业的竞争，正在从"资源差"转向"AI应用差"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同样一座山，会用AI的那家赢得更多客人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4597912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40" name="el-1789644597912-6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41" name="el-178964459791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79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7941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7947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7947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7942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7939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79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7940-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0" name="el-178964459793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实践样本：一座目的地的AI试验</a:t>
            </a:r>
            <a:endParaRPr/>
          </a:p>
        </p:txBody>
      </p:sp>
      <p:sp>
        <p:nvSpPr>
          <p:cNvPr id="11" name="el-1789644597940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行业观察</a:t>
            </a:r>
            <a:endParaRPr/>
          </a:p>
        </p:txBody>
      </p:sp>
      <p:sp>
        <p:nvSpPr>
          <p:cNvPr id="12" name="el-1789644597941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对象：某历史文化名城的目的地营销部门（综合公开报道整理）</a:t>
            </a:r>
            <a:endParaRPr/>
          </a:p>
        </p:txBody>
      </p:sp>
      <p:sp>
        <p:nvSpPr>
          <p:cNvPr id="13" name="el-1789644597943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试验一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AI生成城市宣传短视频矩阵——周更量提升10倍</a:t>
            </a:r>
            <a:endParaRPr/>
          </a:p>
        </p:txBody>
      </p:sp>
      <p:sp>
        <p:nvSpPr>
          <p:cNvPr id="14" name="el-1789644597944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试验二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多语种AI客服覆盖官网与小程序——小语种咨询量翻番</a:t>
            </a:r>
            <a:endParaRPr/>
          </a:p>
        </p:txBody>
      </p:sp>
      <p:sp>
        <p:nvSpPr>
          <p:cNvPr id="15" name="el-1789644597948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样本价值</a:t>
            </a:r>
            <a:endParaRPr/>
          </a:p>
        </p:txBody>
      </p:sp>
      <p:sp>
        <p:nvSpPr>
          <p:cNvPr id="16" name="el-1789644597946-18"/>
          <p:cNvSpPr txBox="1"/>
          <p:nvPr/>
        </p:nvSpPr>
        <p:spPr>
          <a:xfrm>
            <a:off x="7702162" y="279857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目的地营销的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内容产能瓶颈被打开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——小团队也能做全域、多语种、高频次的内容运营。</a:t>
            </a:r>
            <a:endParaRPr/>
          </a:p>
        </p:txBody>
      </p:sp>
      <p:sp>
        <p:nvSpPr>
          <p:cNvPr id="17" name="el-1789644597948-26"/>
          <p:cNvSpPr txBox="1"/>
          <p:nvPr/>
        </p:nvSpPr>
        <p:spPr>
          <a:xfrm>
            <a:off x="7702162" y="403234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清醒剂</a:t>
            </a:r>
            <a:endParaRPr/>
          </a:p>
        </p:txBody>
      </p:sp>
      <p:sp>
        <p:nvSpPr>
          <p:cNvPr id="18" name="el-1789644597946-19"/>
          <p:cNvSpPr txBox="1"/>
          <p:nvPr/>
        </p:nvSpPr>
        <p:spPr>
          <a:xfrm>
            <a:off x="7702162" y="440372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放量前置条件是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审核流程与文化把关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——没有质检的AI产能，是在批量生产风险。</a:t>
            </a:r>
            <a:endParaRPr/>
          </a:p>
        </p:txBody>
      </p:sp>
      <p:sp>
        <p:nvSpPr>
          <p:cNvPr id="19" name="el-1789644597937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20" name="el-1789644597937-4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79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sp>
        <p:nvSpPr>
          <p:cNvPr id="22" name="el-1789644597947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7947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7948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7944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做了什么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：短视频用"AI素材+实拍主体"混剪；客服用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本地知识库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喂给大模型，回答限定在权威口径内。</a:t>
            </a:r>
            <a:endParaRPr/>
          </a:p>
        </p:txBody>
      </p:sp>
      <p:sp>
        <p:nvSpPr>
          <p:cNvPr id="26" name="el-1789644597945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：海外社媒互动率明显上升；小语种市场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首次有了专人对接的"错觉"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——其实是AI在值守。</a:t>
            </a:r>
            <a:endParaRPr/>
          </a:p>
        </p:txBody>
      </p:sp>
      <p:sp>
        <p:nvSpPr>
          <p:cNvPr id="27" name="el-1789644597946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翻车与修正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：AI视频曾把地标细节做错——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建立"AI产出必过文化顾问"流程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后，才敢放量。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1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10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8107-12"/>
          <p:cNvSpPr/>
          <p:nvPr/>
        </p:nvSpPr>
        <p:spPr>
          <a:xfrm>
            <a:off x="685629" y="1897793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9810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10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10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1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107-10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0" name="el-17896445981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先行试验场：四类玩家的打法</a:t>
            </a:r>
            <a:endParaRPr/>
          </a:p>
        </p:txBody>
      </p:sp>
      <p:sp>
        <p:nvSpPr>
          <p:cNvPr id="11" name="el-1789644598107-11"/>
          <p:cNvSpPr txBox="1"/>
          <p:nvPr/>
        </p:nvSpPr>
        <p:spPr>
          <a:xfrm>
            <a:off x="837990" y="1935883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观察视角</a:t>
            </a:r>
            <a:endParaRPr/>
          </a:p>
        </p:txBody>
      </p:sp>
      <p:sp>
        <p:nvSpPr>
          <p:cNvPr id="12" name="el-1789644598108-13"/>
          <p:cNvSpPr txBox="1"/>
          <p:nvPr/>
        </p:nvSpPr>
        <p:spPr>
          <a:xfrm>
            <a:off x="685629" y="2373924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四类玩家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四种打法</a:t>
            </a:r>
            <a:endParaRPr/>
          </a:p>
        </p:txBody>
      </p:sp>
      <p:sp>
        <p:nvSpPr>
          <p:cNvPr id="13" name="el-1789644598106-8"/>
          <p:cNvSpPr txBox="1"/>
          <p:nvPr/>
        </p:nvSpPr>
        <p:spPr>
          <a:xfrm>
            <a:off x="685629" y="3516638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别只盯着工具发布会——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看谁在真金白银地下场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，才知道风向。</a:t>
            </a:r>
            <a:endParaRPr/>
          </a:p>
        </p:txBody>
      </p:sp>
      <p:sp>
        <p:nvSpPr>
          <p:cNvPr id="14" name="el-1789644598107-9"/>
          <p:cNvSpPr txBox="1"/>
          <p:nvPr/>
        </p:nvSpPr>
        <p:spPr>
          <a:xfrm>
            <a:off x="685629" y="4617095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四类玩家的试错，共同在回答一个问题：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AI价值在旅游业怎么兑现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</a:t>
            </a:r>
            <a:endParaRPr/>
          </a:p>
        </p:txBody>
      </p:sp>
      <p:sp>
        <p:nvSpPr>
          <p:cNvPr id="15" name="el-178964459811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598114-25"/>
          <p:cNvSpPr txBox="1"/>
          <p:nvPr/>
        </p:nvSpPr>
        <p:spPr>
          <a:xfrm>
            <a:off x="5218395" y="1964749"/>
            <a:ext cx="50523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OTA平台</a:t>
            </a:r>
            <a:endParaRPr/>
          </a:p>
        </p:txBody>
      </p:sp>
      <p:sp>
        <p:nvSpPr>
          <p:cNvPr id="17" name="el-1789644598113-21"/>
          <p:cNvSpPr txBox="1"/>
          <p:nvPr/>
        </p:nvSpPr>
        <p:spPr>
          <a:xfrm>
            <a:off x="5218395" y="23266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行程助手嵌入预订链路——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流量入口保卫战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，投入最坚决。</a:t>
            </a:r>
            <a:endParaRPr/>
          </a:p>
        </p:txBody>
      </p:sp>
      <p:sp>
        <p:nvSpPr>
          <p:cNvPr id="18" name="el-178964459811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598114-26"/>
          <p:cNvSpPr txBox="1"/>
          <p:nvPr/>
        </p:nvSpPr>
        <p:spPr>
          <a:xfrm>
            <a:off x="5218395" y="2926682"/>
            <a:ext cx="5014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连锁酒店</a:t>
            </a:r>
            <a:endParaRPr/>
          </a:p>
        </p:txBody>
      </p:sp>
      <p:sp>
        <p:nvSpPr>
          <p:cNvPr id="20" name="el-1789644598113-22"/>
          <p:cNvSpPr txBox="1"/>
          <p:nvPr/>
        </p:nvSpPr>
        <p:spPr>
          <a:xfrm>
            <a:off x="5218395" y="3288541"/>
            <a:ext cx="522578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客服与点评回复AI化——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成本中心变效率中心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，改造最务实。</a:t>
            </a:r>
            <a:endParaRPr/>
          </a:p>
        </p:txBody>
      </p:sp>
      <p:sp>
        <p:nvSpPr>
          <p:cNvPr id="21" name="el-1789644598110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598115-27"/>
          <p:cNvSpPr txBox="1"/>
          <p:nvPr/>
        </p:nvSpPr>
        <p:spPr>
          <a:xfrm>
            <a:off x="5218395" y="3888615"/>
            <a:ext cx="49673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5A景区</a:t>
            </a:r>
            <a:endParaRPr/>
          </a:p>
        </p:txBody>
      </p:sp>
      <p:sp>
        <p:nvSpPr>
          <p:cNvPr id="23" name="el-1789644598114-23"/>
          <p:cNvSpPr txBox="1"/>
          <p:nvPr/>
        </p:nvSpPr>
        <p:spPr>
          <a:xfrm>
            <a:off x="5218395" y="4250475"/>
            <a:ext cx="50448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数字人导览、AI讲解——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体验升级叙事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，政企合作最积极。</a:t>
            </a:r>
            <a:endParaRPr/>
          </a:p>
        </p:txBody>
      </p:sp>
      <p:sp>
        <p:nvSpPr>
          <p:cNvPr id="24" name="el-178964459811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598115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中小商家</a:t>
            </a:r>
            <a:endParaRPr/>
          </a:p>
        </p:txBody>
      </p:sp>
      <p:sp>
        <p:nvSpPr>
          <p:cNvPr id="26" name="el-1789644598114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内容量产、私域客服——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轻工具快应用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，见效最直接。</a:t>
            </a:r>
            <a:endParaRPr/>
          </a:p>
        </p:txBody>
      </p:sp>
      <p:sp>
        <p:nvSpPr>
          <p:cNvPr id="27" name="el-1789644598103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28" name="el-1789644598103-4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9" name="el-17896445981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12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126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130-13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130-14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1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128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8" name="el-17896445981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游客端：他们买账吗</a:t>
            </a:r>
            <a:endParaRPr/>
          </a:p>
        </p:txBody>
      </p:sp>
      <p:sp>
        <p:nvSpPr>
          <p:cNvPr id="9" name="el-1789644598128-10"/>
          <p:cNvSpPr txBox="1"/>
          <p:nvPr/>
        </p:nvSpPr>
        <p:spPr>
          <a:xfrm>
            <a:off x="685629" y="2336577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多份行业调研的共性区间</a:t>
            </a:r>
            <a:endParaRPr/>
          </a:p>
        </p:txBody>
      </p:sp>
      <p:sp>
        <p:nvSpPr>
          <p:cNvPr id="10" name="el-1789644598128-11"/>
          <p:cNvSpPr txBox="1"/>
          <p:nvPr/>
        </p:nvSpPr>
        <p:spPr>
          <a:xfrm>
            <a:off x="685629" y="2707959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1" name="el-1789644598128-12"/>
          <p:cNvSpPr txBox="1"/>
          <p:nvPr/>
        </p:nvSpPr>
        <p:spPr>
          <a:xfrm>
            <a:off x="685629" y="3724945"/>
            <a:ext cx="297677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左右</a:t>
            </a:r>
            <a:endParaRPr/>
          </a:p>
        </p:txBody>
      </p:sp>
      <p:sp>
        <p:nvSpPr>
          <p:cNvPr id="12" name="el-1789644598128-8"/>
          <p:cNvSpPr txBox="1"/>
          <p:nvPr/>
        </p:nvSpPr>
        <p:spPr>
          <a:xfrm>
            <a:off x="685629" y="4258212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游客对"AI辅助服务"持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开放态度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——前提是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响应快、信息准、能转人工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98131-15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最看重</a:t>
            </a:r>
            <a:endParaRPr/>
          </a:p>
        </p:txBody>
      </p:sp>
      <p:sp>
        <p:nvSpPr>
          <p:cNvPr id="14" name="el-1789644598134-21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效率与准确</a:t>
            </a:r>
            <a:endParaRPr/>
          </a:p>
        </p:txBody>
      </p:sp>
      <p:sp>
        <p:nvSpPr>
          <p:cNvPr id="15" name="el-1789644598133-18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游客要的不是"AI"这个名头，是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秒回、靠谱、说到做到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——AI只是手段。</a:t>
            </a:r>
            <a:endParaRPr/>
          </a:p>
        </p:txBody>
      </p:sp>
      <p:sp>
        <p:nvSpPr>
          <p:cNvPr id="16" name="el-1789644598131-16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最反感</a:t>
            </a:r>
            <a:endParaRPr/>
          </a:p>
        </p:txBody>
      </p:sp>
      <p:sp>
        <p:nvSpPr>
          <p:cNvPr id="17" name="el-1789644598134-22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机械感与欺瞒</a:t>
            </a:r>
            <a:endParaRPr/>
          </a:p>
        </p:txBody>
      </p:sp>
      <p:sp>
        <p:nvSpPr>
          <p:cNvPr id="18" name="el-1789644598133-19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答非所问的机器人客服、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被AI"照骗"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——一旦感觉被糊弄，信任清零。</a:t>
            </a:r>
            <a:endParaRPr/>
          </a:p>
        </p:txBody>
      </p:sp>
      <p:sp>
        <p:nvSpPr>
          <p:cNvPr id="19" name="el-1789644598131-17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分水岭</a:t>
            </a:r>
            <a:endParaRPr/>
          </a:p>
        </p:txBody>
      </p:sp>
      <p:sp>
        <p:nvSpPr>
          <p:cNvPr id="20" name="el-1789644598134-23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能否转真人</a:t>
            </a:r>
            <a:endParaRPr/>
          </a:p>
        </p:txBody>
      </p:sp>
      <p:sp>
        <p:nvSpPr>
          <p:cNvPr id="21" name="el-1789644598134-20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调研反复出现：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"转人工"入口是否顺畅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，是满意度的关键变量——AI不能是死胡同。</a:t>
            </a:r>
            <a:endParaRPr/>
          </a:p>
        </p:txBody>
      </p:sp>
      <p:sp>
        <p:nvSpPr>
          <p:cNvPr id="22" name="el-1789644598125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23" name="el-1789644598125-4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4" name="el-17896445981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14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98148-19"/>
          <p:cNvGraphicFramePr/>
          <p:nvPr/>
        </p:nvGraphicFramePr>
        <p:xfrm>
          <a:off x="685629" y="2736378"/>
          <a:ext cx="5027943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16676"/>
                <a:gridCol w="391126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挑战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具体表现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人才断层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会用AI的员工稀缺，培训跟不上工具迭代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投入迷思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订阅费好算，</a:t>
                      </a:r>
                      <a:r>
                        <a:rPr b="1"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试错与流程改造费</a:t>
                      </a: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难算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数据地基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历史经营数据散落在表格里，喂不进AI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98147-10"/>
          <p:cNvCxnSpPr/>
          <p:nvPr/>
        </p:nvCxnSpPr>
        <p:spPr>
          <a:xfrm>
            <a:off x="6099237" y="2345951"/>
            <a:ext cx="914" cy="206640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44598149-28"/>
          <p:cNvGraphicFramePr/>
          <p:nvPr/>
        </p:nvGraphicFramePr>
        <p:xfrm>
          <a:off x="6484903" y="2736378"/>
          <a:ext cx="5018420" cy="167598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14593"/>
                <a:gridCol w="3903827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挑战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具体表现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标识规则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AI生成内容是否标注，平台标准不一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责任划分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AI出错致损，商家、平台、工具方谁担责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同质内卷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低成本内容泛滥，目的地辨识度被稀释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44598144-4"/>
          <p:cNvCxnSpPr/>
          <p:nvPr/>
        </p:nvCxnSpPr>
        <p:spPr>
          <a:xfrm>
            <a:off x="685629" y="46647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1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98146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9" name="el-178964459814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挑战清单：机会的另一面</a:t>
            </a:r>
            <a:endParaRPr/>
          </a:p>
        </p:txBody>
      </p:sp>
      <p:sp>
        <p:nvSpPr>
          <p:cNvPr id="10" name="el-1789644598150-29"/>
          <p:cNvSpPr txBox="1"/>
          <p:nvPr/>
        </p:nvSpPr>
        <p:spPr>
          <a:xfrm>
            <a:off x="685629" y="2345951"/>
            <a:ext cx="515459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企业侧挑战</a:t>
            </a:r>
            <a:endParaRPr/>
          </a:p>
        </p:txBody>
      </p:sp>
      <p:sp>
        <p:nvSpPr>
          <p:cNvPr id="11" name="el-1789644598150-30"/>
          <p:cNvSpPr txBox="1"/>
          <p:nvPr/>
        </p:nvSpPr>
        <p:spPr>
          <a:xfrm>
            <a:off x="6484903" y="2345951"/>
            <a:ext cx="51450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行业侧挑战</a:t>
            </a:r>
            <a:endParaRPr/>
          </a:p>
        </p:txBody>
      </p:sp>
      <p:sp>
        <p:nvSpPr>
          <p:cNvPr id="12" name="el-1789644598143-2"/>
          <p:cNvSpPr txBox="1"/>
          <p:nvPr/>
        </p:nvSpPr>
        <p:spPr>
          <a:xfrm>
            <a:off x="685629" y="48408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研判视角：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挑战不是不做的理由，是路线图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——看清坑在哪，才知道怎么绕。</a:t>
            </a:r>
            <a:endParaRPr/>
          </a:p>
        </p:txBody>
      </p:sp>
      <p:sp>
        <p:nvSpPr>
          <p:cNvPr id="13" name="el-1789644598144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4" name="el-1789644598144-6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5" name="el-178964459814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29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29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29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2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8299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7" name="el-178964459829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同一场变革，四种立场</a:t>
            </a:r>
            <a:endParaRPr/>
          </a:p>
        </p:txBody>
      </p:sp>
      <p:sp>
        <p:nvSpPr>
          <p:cNvPr id="8" name="el-178964459830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管理者 · 看效率</a:t>
            </a:r>
            <a:endParaRPr/>
          </a:p>
        </p:txBody>
      </p:sp>
      <p:sp>
        <p:nvSpPr>
          <p:cNvPr id="9" name="el-1789644598301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"降本增效是硬道理"</a:t>
            </a:r>
            <a:endParaRPr/>
          </a:p>
        </p:txBody>
      </p:sp>
      <p:sp>
        <p:nvSpPr>
          <p:cNvPr id="10" name="el-178964459830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关注投产比与风险控制——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最怕的不是落后，是投错方向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。研判对他们意味着：小步试点、数据说话。</a:t>
            </a:r>
            <a:endParaRPr/>
          </a:p>
        </p:txBody>
      </p:sp>
      <p:sp>
        <p:nvSpPr>
          <p:cNvPr id="11" name="el-178964459830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一线员工 · 看饭碗</a:t>
            </a:r>
            <a:endParaRPr/>
          </a:p>
        </p:txBody>
      </p:sp>
      <p:sp>
        <p:nvSpPr>
          <p:cNvPr id="12" name="el-1789644598301-16"/>
          <p:cNvSpPr txBox="1"/>
          <p:nvPr/>
        </p:nvSpPr>
        <p:spPr>
          <a:xfrm>
            <a:off x="6522994" y="3066545"/>
            <a:ext cx="5413990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"AI是同事还是对手？"</a:t>
            </a:r>
            <a:endParaRPr/>
          </a:p>
        </p:txBody>
      </p:sp>
      <p:sp>
        <p:nvSpPr>
          <p:cNvPr id="13" name="el-1789644598300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关注岗位安全与技能贬值——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最怕的不是变化，是被变化甩下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。研判对他们意味着：把AI变成自己的杠杆。</a:t>
            </a:r>
            <a:endParaRPr/>
          </a:p>
        </p:txBody>
      </p:sp>
      <p:sp>
        <p:nvSpPr>
          <p:cNvPr id="14" name="el-1789644598296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还有两方：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游客要真实与尊重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（不想要机器的敷衍），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监管要秩序与安全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（发展与风险并重）——四方形里，你未来的位置在哪？</a:t>
            </a:r>
            <a:endParaRPr/>
          </a:p>
        </p:txBody>
      </p:sp>
      <p:sp>
        <p:nvSpPr>
          <p:cNvPr id="15" name="el-1789644598296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6" name="el-1789644598296-6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7" name="el-178964459829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31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312-7"/>
          <p:cNvCxnSpPr/>
          <p:nvPr/>
        </p:nvCxnSpPr>
        <p:spPr>
          <a:xfrm>
            <a:off x="704674" y="237838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315-10"/>
          <p:cNvCxnSpPr/>
          <p:nvPr/>
        </p:nvCxnSpPr>
        <p:spPr>
          <a:xfrm>
            <a:off x="685629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316-11"/>
          <p:cNvCxnSpPr/>
          <p:nvPr/>
        </p:nvCxnSpPr>
        <p:spPr>
          <a:xfrm>
            <a:off x="685629" y="42132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316-12"/>
          <p:cNvCxnSpPr/>
          <p:nvPr/>
        </p:nvCxnSpPr>
        <p:spPr>
          <a:xfrm>
            <a:off x="6437290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316-13"/>
          <p:cNvCxnSpPr/>
          <p:nvPr/>
        </p:nvCxnSpPr>
        <p:spPr>
          <a:xfrm>
            <a:off x="6437290" y="4470388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3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314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10" name="el-17896445983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旅游人的应对：五件事</a:t>
            </a:r>
            <a:endParaRPr/>
          </a:p>
        </p:txBody>
      </p:sp>
      <p:sp>
        <p:nvSpPr>
          <p:cNvPr id="11" name="el-1789644598311-3"/>
          <p:cNvSpPr txBox="1"/>
          <p:nvPr/>
        </p:nvSpPr>
        <p:spPr>
          <a:xfrm>
            <a:off x="914171" y="2378387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行业在变，个体能做什么？五件事，从今天就能开始：</a:t>
            </a:r>
            <a:endParaRPr/>
          </a:p>
        </p:txBody>
      </p:sp>
      <p:sp>
        <p:nvSpPr>
          <p:cNvPr id="12" name="el-1789644598318-15"/>
          <p:cNvSpPr txBox="1"/>
          <p:nvPr/>
        </p:nvSpPr>
        <p:spPr>
          <a:xfrm>
            <a:off x="685629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44598322-21"/>
          <p:cNvSpPr txBox="1"/>
          <p:nvPr/>
        </p:nvSpPr>
        <p:spPr>
          <a:xfrm>
            <a:off x="1256986" y="312293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工具上手</a:t>
            </a:r>
            <a:endParaRPr/>
          </a:p>
        </p:txBody>
      </p:sp>
      <p:sp>
        <p:nvSpPr>
          <p:cNvPr id="14" name="el-1789644598322-22"/>
          <p:cNvSpPr txBox="1"/>
          <p:nvPr/>
        </p:nvSpPr>
        <p:spPr>
          <a:xfrm>
            <a:off x="2228293" y="3170550"/>
            <a:ext cx="277280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精通1款+熟悉2款，本学期完成</a:t>
            </a:r>
            <a:endParaRPr/>
          </a:p>
        </p:txBody>
      </p:sp>
      <p:sp>
        <p:nvSpPr>
          <p:cNvPr id="15" name="el-1789644598318-16"/>
          <p:cNvSpPr txBox="1"/>
          <p:nvPr/>
        </p:nvSpPr>
        <p:spPr>
          <a:xfrm>
            <a:off x="685629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44598322-23"/>
          <p:cNvSpPr txBox="1"/>
          <p:nvPr/>
        </p:nvSpPr>
        <p:spPr>
          <a:xfrm>
            <a:off x="1256986" y="374190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任务拆解</a:t>
            </a:r>
            <a:endParaRPr/>
          </a:p>
        </p:txBody>
      </p:sp>
      <p:sp>
        <p:nvSpPr>
          <p:cNvPr id="17" name="el-1789644598322-24"/>
          <p:cNvSpPr txBox="1"/>
          <p:nvPr/>
        </p:nvSpPr>
        <p:spPr>
          <a:xfrm>
            <a:off x="2228293" y="3789520"/>
            <a:ext cx="33003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把岗位任务列出来，标注哪些可AI辅助</a:t>
            </a:r>
            <a:endParaRPr/>
          </a:p>
        </p:txBody>
      </p:sp>
      <p:sp>
        <p:nvSpPr>
          <p:cNvPr id="18" name="el-1789644598319-17"/>
          <p:cNvSpPr txBox="1"/>
          <p:nvPr/>
        </p:nvSpPr>
        <p:spPr>
          <a:xfrm>
            <a:off x="685629" y="43989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44598322-25"/>
          <p:cNvSpPr txBox="1"/>
          <p:nvPr/>
        </p:nvSpPr>
        <p:spPr>
          <a:xfrm>
            <a:off x="1256986" y="43608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作品积累</a:t>
            </a:r>
            <a:endParaRPr/>
          </a:p>
        </p:txBody>
      </p:sp>
      <p:sp>
        <p:nvSpPr>
          <p:cNvPr id="20" name="el-1789644598322-26"/>
          <p:cNvSpPr txBox="1"/>
          <p:nvPr/>
        </p:nvSpPr>
        <p:spPr>
          <a:xfrm>
            <a:off x="2228293" y="4408491"/>
            <a:ext cx="31194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每两周一件AI作品，攒成求职作品集</a:t>
            </a:r>
            <a:endParaRPr/>
          </a:p>
        </p:txBody>
      </p:sp>
      <p:sp>
        <p:nvSpPr>
          <p:cNvPr id="21" name="el-1789644598319-18"/>
          <p:cNvSpPr txBox="1"/>
          <p:nvPr/>
        </p:nvSpPr>
        <p:spPr>
          <a:xfrm>
            <a:off x="6437290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44598322-27"/>
          <p:cNvSpPr txBox="1"/>
          <p:nvPr/>
        </p:nvSpPr>
        <p:spPr>
          <a:xfrm>
            <a:off x="7008647" y="312293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边界意识</a:t>
            </a:r>
            <a:endParaRPr/>
          </a:p>
        </p:txBody>
      </p:sp>
      <p:sp>
        <p:nvSpPr>
          <p:cNvPr id="23" name="el-1789644598323-28"/>
          <p:cNvSpPr txBox="1"/>
          <p:nvPr/>
        </p:nvSpPr>
        <p:spPr>
          <a:xfrm>
            <a:off x="7979955" y="3170550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隐私、事实、文化三条线，形成肌肉记忆</a:t>
            </a:r>
            <a:endParaRPr/>
          </a:p>
        </p:txBody>
      </p:sp>
      <p:sp>
        <p:nvSpPr>
          <p:cNvPr id="24" name="el-1789644598319-19"/>
          <p:cNvSpPr txBox="1"/>
          <p:nvPr/>
        </p:nvSpPr>
        <p:spPr>
          <a:xfrm>
            <a:off x="6437290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44598318-14"/>
          <p:cNvSpPr txBox="1"/>
          <p:nvPr/>
        </p:nvSpPr>
        <p:spPr>
          <a:xfrm>
            <a:off x="7008647" y="374190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判断留痕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每次用AI做决策，记一笔"为什么"——练研判</a:t>
            </a:r>
            <a:endParaRPr/>
          </a:p>
        </p:txBody>
      </p:sp>
      <p:sp>
        <p:nvSpPr>
          <p:cNvPr id="26" name="el-1789644598319-20"/>
          <p:cNvSpPr txBox="1"/>
          <p:nvPr/>
        </p:nvSpPr>
        <p:spPr>
          <a:xfrm>
            <a:off x="6437290" y="4656079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7" name="el-1789644598323-29"/>
          <p:cNvSpPr txBox="1"/>
          <p:nvPr/>
        </p:nvSpPr>
        <p:spPr>
          <a:xfrm>
            <a:off x="7008647" y="461798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信息节食</a:t>
            </a:r>
            <a:endParaRPr/>
          </a:p>
        </p:txBody>
      </p:sp>
      <p:sp>
        <p:nvSpPr>
          <p:cNvPr id="28" name="el-1789644598323-30"/>
          <p:cNvSpPr txBox="1"/>
          <p:nvPr/>
        </p:nvSpPr>
        <p:spPr>
          <a:xfrm>
            <a:off x="7979955" y="4665601"/>
            <a:ext cx="336078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盯3个可靠信源，别被工具营销号带节奏</a:t>
            </a:r>
            <a:endParaRPr/>
          </a:p>
        </p:txBody>
      </p:sp>
      <p:sp>
        <p:nvSpPr>
          <p:cNvPr id="29" name="el-1789644598312-4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旅游业的课题</a:t>
            </a:r>
            <a:endParaRPr/>
          </a:p>
        </p:txBody>
      </p:sp>
      <p:sp>
        <p:nvSpPr>
          <p:cNvPr id="30" name="el-1789644598312-5"/>
          <p:cNvSpPr txBox="1"/>
          <p:nvPr/>
        </p:nvSpPr>
        <p:spPr>
          <a:xfrm>
            <a:off x="537462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31" name="el-178964459831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98360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9833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33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833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4598335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459833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研判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框架</a:t>
            </a:r>
            <a:endParaRPr/>
          </a:p>
        </p:txBody>
      </p:sp>
      <p:sp>
        <p:nvSpPr>
          <p:cNvPr id="8" name="el-178964459833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A JUDGMENT FRAMEWORK</a:t>
            </a:r>
            <a:endParaRPr/>
          </a:p>
        </p:txBody>
      </p:sp>
      <p:sp>
        <p:nvSpPr>
          <p:cNvPr id="9" name="el-178964459833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三维标尺</a:t>
            </a:r>
            <a:endParaRPr/>
          </a:p>
        </p:txBody>
      </p:sp>
      <p:sp>
        <p:nvSpPr>
          <p:cNvPr id="10" name="el-178964459833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决策四问</a:t>
            </a:r>
            <a:endParaRPr/>
          </a:p>
        </p:txBody>
      </p:sp>
      <p:sp>
        <p:nvSpPr>
          <p:cNvPr id="11" name="el-178964459833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使用公约</a:t>
            </a:r>
            <a:endParaRPr/>
          </a:p>
        </p:txBody>
      </p:sp>
      <p:sp>
        <p:nvSpPr>
          <p:cNvPr id="12" name="el-178964459833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模块小结</a:t>
            </a:r>
            <a:endParaRPr/>
          </a:p>
        </p:txBody>
      </p:sp>
      <p:sp>
        <p:nvSpPr>
          <p:cNvPr id="13" name="el-178964459833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项目四</a:t>
            </a:r>
            <a:endParaRPr/>
          </a:p>
        </p:txBody>
      </p:sp>
      <p:sp>
        <p:nvSpPr>
          <p:cNvPr id="14" name="el-178964459833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4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500-10"/>
          <p:cNvCxnSpPr/>
          <p:nvPr/>
        </p:nvCxnSpPr>
        <p:spPr>
          <a:xfrm>
            <a:off x="685629" y="264978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500-11"/>
          <p:cNvCxnSpPr/>
          <p:nvPr/>
        </p:nvCxnSpPr>
        <p:spPr>
          <a:xfrm>
            <a:off x="685629" y="408948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500-12"/>
          <p:cNvCxnSpPr/>
          <p:nvPr/>
        </p:nvCxnSpPr>
        <p:spPr>
          <a:xfrm>
            <a:off x="685629" y="522832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4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49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8" name="el-17896445984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一把标尺：价值三维评估</a:t>
            </a:r>
            <a:endParaRPr/>
          </a:p>
        </p:txBody>
      </p:sp>
      <p:sp>
        <p:nvSpPr>
          <p:cNvPr id="9" name="el-1789644598501-13"/>
          <p:cNvSpPr txBox="1"/>
          <p:nvPr/>
        </p:nvSpPr>
        <p:spPr>
          <a:xfrm>
            <a:off x="685629" y="1677582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①</a:t>
            </a:r>
            <a:endParaRPr/>
          </a:p>
        </p:txBody>
      </p:sp>
      <p:sp>
        <p:nvSpPr>
          <p:cNvPr id="10" name="el-1789644598505-19"/>
          <p:cNvSpPr txBox="1"/>
          <p:nvPr/>
        </p:nvSpPr>
        <p:spPr>
          <a:xfrm>
            <a:off x="1961659" y="1734718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效率维度</a:t>
            </a:r>
            <a:endParaRPr/>
          </a:p>
        </p:txBody>
      </p:sp>
      <p:sp>
        <p:nvSpPr>
          <p:cNvPr id="11" name="el-1789644598506-20"/>
          <p:cNvSpPr txBox="1"/>
          <p:nvPr/>
        </p:nvSpPr>
        <p:spPr>
          <a:xfrm>
            <a:off x="3161509" y="1839467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省了吗</a:t>
            </a:r>
            <a:endParaRPr/>
          </a:p>
        </p:txBody>
      </p:sp>
      <p:sp>
        <p:nvSpPr>
          <p:cNvPr id="12" name="el-1789644598503-16"/>
          <p:cNvSpPr txBox="1"/>
          <p:nvPr/>
        </p:nvSpPr>
        <p:spPr>
          <a:xfrm>
            <a:off x="1961659" y="2182281"/>
            <a:ext cx="892870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这件事用AI后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省了多少时间、降了多少成本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？省下的资源投向了哪里？——最直观，也最容易被高估。</a:t>
            </a:r>
            <a:endParaRPr/>
          </a:p>
        </p:txBody>
      </p:sp>
      <p:sp>
        <p:nvSpPr>
          <p:cNvPr id="13" name="el-1789644598501-14"/>
          <p:cNvSpPr txBox="1"/>
          <p:nvPr/>
        </p:nvSpPr>
        <p:spPr>
          <a:xfrm>
            <a:off x="1447438" y="2816428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②</a:t>
            </a:r>
            <a:endParaRPr/>
          </a:p>
        </p:txBody>
      </p:sp>
      <p:sp>
        <p:nvSpPr>
          <p:cNvPr id="14" name="el-1789644598506-21"/>
          <p:cNvSpPr txBox="1"/>
          <p:nvPr/>
        </p:nvSpPr>
        <p:spPr>
          <a:xfrm>
            <a:off x="2723469" y="2873564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体验维度</a:t>
            </a:r>
            <a:endParaRPr/>
          </a:p>
        </p:txBody>
      </p:sp>
      <p:sp>
        <p:nvSpPr>
          <p:cNvPr id="15" name="el-1789644598506-22"/>
          <p:cNvSpPr txBox="1"/>
          <p:nvPr/>
        </p:nvSpPr>
        <p:spPr>
          <a:xfrm>
            <a:off x="3923319" y="2978312"/>
            <a:ext cx="4631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好吗</a:t>
            </a:r>
            <a:endParaRPr/>
          </a:p>
        </p:txBody>
      </p:sp>
      <p:sp>
        <p:nvSpPr>
          <p:cNvPr id="16" name="el-1789644598503-17"/>
          <p:cNvSpPr txBox="1"/>
          <p:nvPr/>
        </p:nvSpPr>
        <p:spPr>
          <a:xfrm>
            <a:off x="2723469" y="3321127"/>
            <a:ext cx="8779854" cy="6017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5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客人感知到的服务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变好还是变差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？个性化是真需求还是骚扰？——旅游业的核心维度，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别为效率牺牲体验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44598501-15"/>
          <p:cNvSpPr txBox="1"/>
          <p:nvPr/>
        </p:nvSpPr>
        <p:spPr>
          <a:xfrm>
            <a:off x="2209248" y="4256129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③</a:t>
            </a:r>
            <a:endParaRPr/>
          </a:p>
        </p:txBody>
      </p:sp>
      <p:sp>
        <p:nvSpPr>
          <p:cNvPr id="18" name="el-1789644598506-23"/>
          <p:cNvSpPr txBox="1"/>
          <p:nvPr/>
        </p:nvSpPr>
        <p:spPr>
          <a:xfrm>
            <a:off x="3485278" y="4313264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伦理维度</a:t>
            </a:r>
            <a:endParaRPr/>
          </a:p>
        </p:txBody>
      </p:sp>
      <p:sp>
        <p:nvSpPr>
          <p:cNvPr id="19" name="el-1789644598506-24"/>
          <p:cNvSpPr txBox="1"/>
          <p:nvPr/>
        </p:nvSpPr>
        <p:spPr>
          <a:xfrm>
            <a:off x="4685128" y="4418013"/>
            <a:ext cx="4631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对吗</a:t>
            </a:r>
            <a:endParaRPr/>
          </a:p>
        </p:txBody>
      </p:sp>
      <p:sp>
        <p:nvSpPr>
          <p:cNvPr id="20" name="el-1789644598504-18"/>
          <p:cNvSpPr txBox="1"/>
          <p:nvPr/>
        </p:nvSpPr>
        <p:spPr>
          <a:xfrm>
            <a:off x="3485278" y="4760828"/>
            <a:ext cx="825420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数据合规吗？内容真实吗？权责清楚吗？——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底线维度，一票否决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：再高效，越线就是负价值。</a:t>
            </a:r>
            <a:endParaRPr/>
          </a:p>
        </p:txBody>
      </p:sp>
      <p:sp>
        <p:nvSpPr>
          <p:cNvPr id="21" name="el-1789644598499-9"/>
          <p:cNvSpPr txBox="1"/>
          <p:nvPr/>
        </p:nvSpPr>
        <p:spPr>
          <a:xfrm>
            <a:off x="685629" y="5680653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使用要领</a:t>
            </a:r>
            <a:endParaRPr/>
          </a:p>
        </p:txBody>
      </p:sp>
      <p:sp>
        <p:nvSpPr>
          <p:cNvPr id="22" name="el-1789644598499-7"/>
          <p:cNvSpPr txBox="1"/>
          <p:nvPr/>
        </p:nvSpPr>
        <p:spPr>
          <a:xfrm>
            <a:off x="1715708" y="5671130"/>
            <a:ext cx="740478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三个维度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全过才算真价值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：只过第一维是"效率幻觉"，过不了第三维是"定时炸弹"。</a:t>
            </a:r>
            <a:endParaRPr/>
          </a:p>
        </p:txBody>
      </p:sp>
      <p:sp>
        <p:nvSpPr>
          <p:cNvPr id="23" name="el-17896445984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24" name="el-178964459849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5" name="el-17896445984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5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521-10"/>
          <p:cNvCxnSpPr/>
          <p:nvPr/>
        </p:nvCxnSpPr>
        <p:spPr>
          <a:xfrm>
            <a:off x="704674" y="151450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523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524-16"/>
          <p:cNvCxnSpPr/>
          <p:nvPr/>
        </p:nvCxnSpPr>
        <p:spPr>
          <a:xfrm>
            <a:off x="685629" y="39695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524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518-6"/>
          <p:cNvSpPr/>
          <p:nvPr/>
        </p:nvSpPr>
        <p:spPr>
          <a:xfrm>
            <a:off x="8075181" y="1514507"/>
            <a:ext cx="3428143" cy="4433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98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52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0" name="el-17896445985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一套流程：决策四问</a:t>
            </a:r>
            <a:endParaRPr/>
          </a:p>
        </p:txBody>
      </p:sp>
      <p:sp>
        <p:nvSpPr>
          <p:cNvPr id="11" name="el-1789644598520-8"/>
          <p:cNvSpPr txBox="1"/>
          <p:nvPr/>
        </p:nvSpPr>
        <p:spPr>
          <a:xfrm>
            <a:off x="914171" y="1514507"/>
            <a:ext cx="7150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遇到"要不要用AI"的决策，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按顺序问四个问题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——跳问必踩坑。</a:t>
            </a:r>
            <a:endParaRPr/>
          </a:p>
        </p:txBody>
      </p:sp>
      <p:sp>
        <p:nvSpPr>
          <p:cNvPr id="12" name="el-1789644598525-18"/>
          <p:cNvSpPr txBox="1"/>
          <p:nvPr/>
        </p:nvSpPr>
        <p:spPr>
          <a:xfrm>
            <a:off x="685629" y="2095387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3" name="el-1789644598529-26"/>
          <p:cNvSpPr txBox="1"/>
          <p:nvPr/>
        </p:nvSpPr>
        <p:spPr>
          <a:xfrm>
            <a:off x="1828343" y="209538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任务可拆吗</a:t>
            </a:r>
            <a:endParaRPr/>
          </a:p>
        </p:txBody>
      </p:sp>
      <p:sp>
        <p:nvSpPr>
          <p:cNvPr id="14" name="el-1789644598528-22"/>
          <p:cNvSpPr txBox="1"/>
          <p:nvPr/>
        </p:nvSpPr>
        <p:spPr>
          <a:xfrm>
            <a:off x="1828343" y="244772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这个任务能不能拆成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"AI擅长的部分+人兜底的部分"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？拆不开的，慎用。</a:t>
            </a:r>
            <a:endParaRPr/>
          </a:p>
        </p:txBody>
      </p:sp>
      <p:sp>
        <p:nvSpPr>
          <p:cNvPr id="15" name="el-1789644598525-19"/>
          <p:cNvSpPr txBox="1"/>
          <p:nvPr/>
        </p:nvSpPr>
        <p:spPr>
          <a:xfrm>
            <a:off x="685629" y="3227388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6" name="el-1789644598530-27"/>
          <p:cNvSpPr txBox="1"/>
          <p:nvPr/>
        </p:nvSpPr>
        <p:spPr>
          <a:xfrm>
            <a:off x="1828343" y="3227388"/>
            <a:ext cx="50231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收益真存在吗</a:t>
            </a:r>
            <a:endParaRPr/>
          </a:p>
        </p:txBody>
      </p:sp>
      <p:sp>
        <p:nvSpPr>
          <p:cNvPr id="17" name="el-1789644598528-23"/>
          <p:cNvSpPr txBox="1"/>
          <p:nvPr/>
        </p:nvSpPr>
        <p:spPr>
          <a:xfrm>
            <a:off x="1828343" y="3579725"/>
            <a:ext cx="511891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省的时间、增的产出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可量化吗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？警惕"看起来很忙"的伪效率。</a:t>
            </a:r>
            <a:endParaRPr/>
          </a:p>
        </p:txBody>
      </p:sp>
      <p:sp>
        <p:nvSpPr>
          <p:cNvPr id="18" name="el-1789644598525-20"/>
          <p:cNvSpPr txBox="1"/>
          <p:nvPr/>
        </p:nvSpPr>
        <p:spPr>
          <a:xfrm>
            <a:off x="685629" y="4079068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9" name="el-1789644598530-28"/>
          <p:cNvSpPr txBox="1"/>
          <p:nvPr/>
        </p:nvSpPr>
        <p:spPr>
          <a:xfrm>
            <a:off x="1828343" y="407906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风险可控吗</a:t>
            </a:r>
            <a:endParaRPr/>
          </a:p>
        </p:txBody>
      </p:sp>
      <p:sp>
        <p:nvSpPr>
          <p:cNvPr id="20" name="el-1789644598529-24"/>
          <p:cNvSpPr txBox="1"/>
          <p:nvPr/>
        </p:nvSpPr>
        <p:spPr>
          <a:xfrm>
            <a:off x="1828343" y="4431404"/>
            <a:ext cx="483127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最坏情况是什么？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幻觉、隐私、版权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三张底牌都排查过吗？</a:t>
            </a:r>
            <a:endParaRPr/>
          </a:p>
        </p:txBody>
      </p:sp>
      <p:sp>
        <p:nvSpPr>
          <p:cNvPr id="21" name="el-1789644598525-21"/>
          <p:cNvSpPr txBox="1"/>
          <p:nvPr/>
        </p:nvSpPr>
        <p:spPr>
          <a:xfrm>
            <a:off x="685629" y="4930747"/>
            <a:ext cx="1296981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22" name="el-1789644598530-29"/>
          <p:cNvSpPr txBox="1"/>
          <p:nvPr/>
        </p:nvSpPr>
        <p:spPr>
          <a:xfrm>
            <a:off x="1828343" y="493074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人还增值吗</a:t>
            </a:r>
            <a:endParaRPr/>
          </a:p>
        </p:txBody>
      </p:sp>
      <p:sp>
        <p:nvSpPr>
          <p:cNvPr id="23" name="el-1789644598529-25"/>
          <p:cNvSpPr txBox="1"/>
          <p:nvPr/>
        </p:nvSpPr>
        <p:spPr>
          <a:xfrm>
            <a:off x="1828343" y="528308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用完AI，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我的判断力和客人关系是变强还是变弱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？——这一问防的是能力空心化。</a:t>
            </a:r>
            <a:endParaRPr/>
          </a:p>
        </p:txBody>
      </p:sp>
      <p:sp>
        <p:nvSpPr>
          <p:cNvPr id="24" name="el-1789644598522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一个口诀</a:t>
            </a:r>
            <a:endParaRPr/>
          </a:p>
        </p:txBody>
      </p:sp>
      <p:sp>
        <p:nvSpPr>
          <p:cNvPr id="25" name="el-1789644598522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先拆解，再验证</a:t>
            </a:r>
            <a:endParaRPr/>
          </a:p>
        </p:txBody>
      </p:sp>
      <p:sp>
        <p:nvSpPr>
          <p:cNvPr id="26" name="el-1789644598522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低风险任务大胆试，高风险任务小步走；</a:t>
            </a:r>
            <a:endParaRPr/>
          </a:p>
        </p:txBody>
      </p:sp>
      <p:sp>
        <p:nvSpPr>
          <p:cNvPr id="27" name="el-1789644598521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每次试用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记一笔账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——三次之后，你就有自己的研判数据库了。</a:t>
            </a:r>
            <a:endParaRPr/>
          </a:p>
        </p:txBody>
      </p:sp>
      <p:sp>
        <p:nvSpPr>
          <p:cNvPr id="28" name="el-17896445985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29" name="el-1789644598517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30" name="el-17896445985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54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8544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8551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551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545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542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5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54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0" name="el-178964459854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框架实战：要不要用AI写行程单</a:t>
            </a:r>
            <a:endParaRPr/>
          </a:p>
        </p:txBody>
      </p:sp>
      <p:sp>
        <p:nvSpPr>
          <p:cNvPr id="11" name="el-1789644598544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框架应用</a:t>
            </a:r>
            <a:endParaRPr/>
          </a:p>
        </p:txBody>
      </p:sp>
      <p:sp>
        <p:nvSpPr>
          <p:cNvPr id="12" name="el-1789644598544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情境：定制师小林，每天要出3份个性化行程单，客户投诉"错漏多"</a:t>
            </a:r>
            <a:endParaRPr/>
          </a:p>
        </p:txBody>
      </p:sp>
      <p:sp>
        <p:nvSpPr>
          <p:cNvPr id="13" name="el-1789644598547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Q1 拆解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框架与文字→AI；班次价格库存→人 ✓ 可拆</a:t>
            </a:r>
            <a:endParaRPr/>
          </a:p>
        </p:txBody>
      </p:sp>
      <p:sp>
        <p:nvSpPr>
          <p:cNvPr id="14" name="el-1789644598548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Q2 收益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每份省1.5小时 ✓；但错误率若上升，返工吃掉收益 ✗ 需验</a:t>
            </a:r>
            <a:endParaRPr/>
          </a:p>
        </p:txBody>
      </p:sp>
      <p:sp>
        <p:nvSpPr>
          <p:cNvPr id="15" name="el-1789644598552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框架价值</a:t>
            </a:r>
            <a:endParaRPr/>
          </a:p>
        </p:txBody>
      </p:sp>
      <p:sp>
        <p:nvSpPr>
          <p:cNvPr id="16" name="el-1789644598550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四问不是流程主义——它逼你在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动手前想清楚分工、收益、风险、成长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四件事。</a:t>
            </a:r>
            <a:endParaRPr/>
          </a:p>
        </p:txBody>
      </p:sp>
      <p:sp>
        <p:nvSpPr>
          <p:cNvPr id="17" name="el-1789644598552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迁移性</a:t>
            </a:r>
            <a:endParaRPr/>
          </a:p>
        </p:txBody>
      </p:sp>
      <p:sp>
        <p:nvSpPr>
          <p:cNvPr id="18" name="el-1789644598550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换一个场景（AI回差评/AI做海报）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问题不变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——这就是框架：可迁移的思考顺序。</a:t>
            </a:r>
            <a:endParaRPr/>
          </a:p>
        </p:txBody>
      </p:sp>
      <p:sp>
        <p:nvSpPr>
          <p:cNvPr id="19" name="el-17896445985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20" name="el-1789644598541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1" name="el-17896445985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2" name="el-1789644598551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8552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98552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98548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Q3 风险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：幻觉高危区（班次、营业时间）——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设计双人核验清单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：AI出稿→人核3项关键事实→再发。</a:t>
            </a:r>
            <a:endParaRPr/>
          </a:p>
        </p:txBody>
      </p:sp>
      <p:sp>
        <p:nvSpPr>
          <p:cNvPr id="26" name="el-1789644598549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Q4 人还增值吗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：小林把省下的时间用于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给客户打电话聊偏好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——行程单变准，关系变深，这才是增值。</a:t>
            </a:r>
            <a:endParaRPr/>
          </a:p>
        </p:txBody>
      </p:sp>
      <p:sp>
        <p:nvSpPr>
          <p:cNvPr id="27" name="el-1789644598549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落地结果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：产能翻倍，错漏投诉下降——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四问走完，方案自己浮出水面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6037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44603770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44603767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6037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60377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7" name="el-178964460376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三维评估实战：酒店AI客服</a:t>
            </a:r>
            <a:endParaRPr/>
          </a:p>
        </p:txBody>
      </p:sp>
      <p:sp>
        <p:nvSpPr>
          <p:cNvPr id="8" name="el-1789644603771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课堂示意评分（满分100），基于行业访谈综合整理，仅作教学参考。</a:t>
            </a:r>
            <a:endParaRPr/>
          </a:p>
        </p:txBody>
      </p:sp>
      <p:sp>
        <p:nvSpPr>
          <p:cNvPr id="9" name="el-1789644603775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60377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纯替代方案：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效率拉满，体验与信任掉队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——一线员工感受最差。</a:t>
            </a:r>
            <a:endParaRPr/>
          </a:p>
        </p:txBody>
      </p:sp>
      <p:sp>
        <p:nvSpPr>
          <p:cNvPr id="11" name="el-1789644603775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44603774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人机接力方案：效率让一点，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体验信任全面提升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603775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4460377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多数场景的最优解在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中间地带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——这就是研判的价值。</a:t>
            </a:r>
            <a:endParaRPr/>
          </a:p>
        </p:txBody>
      </p:sp>
      <p:sp>
        <p:nvSpPr>
          <p:cNvPr id="15" name="el-178964460376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6" name="el-178964460376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7" name="el-17896446037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70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8707-6"/>
          <p:cNvSpPr/>
          <p:nvPr/>
        </p:nvSpPr>
        <p:spPr>
          <a:xfrm>
            <a:off x="7884728" y="1360509"/>
            <a:ext cx="3618595" cy="47422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87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87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6" name="el-178964459870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把原则落地：个人AI使用公约</a:t>
            </a:r>
            <a:endParaRPr/>
          </a:p>
        </p:txBody>
      </p:sp>
      <p:sp>
        <p:nvSpPr>
          <p:cNvPr id="7" name="el-1789644598710-12"/>
          <p:cNvSpPr txBox="1"/>
          <p:nvPr/>
        </p:nvSpPr>
        <p:spPr>
          <a:xfrm>
            <a:off x="8227543" y="2633564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使用要领</a:t>
            </a:r>
            <a:endParaRPr/>
          </a:p>
        </p:txBody>
      </p:sp>
      <p:sp>
        <p:nvSpPr>
          <p:cNvPr id="8" name="el-1789644598711-13"/>
          <p:cNvSpPr txBox="1"/>
          <p:nvPr/>
        </p:nvSpPr>
        <p:spPr>
          <a:xfrm>
            <a:off x="8227543" y="3033514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贴在屏幕边</a:t>
            </a:r>
            <a:endParaRPr/>
          </a:p>
        </p:txBody>
      </p:sp>
      <p:sp>
        <p:nvSpPr>
          <p:cNvPr id="9" name="el-1789644598710-10"/>
          <p:cNvSpPr txBox="1"/>
          <p:nvPr/>
        </p:nvSpPr>
        <p:spPr>
          <a:xfrm>
            <a:off x="8227543" y="3500122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公约不是束缚，是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职业化的标志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——就像厨师的习惯性洗手。</a:t>
            </a:r>
            <a:endParaRPr/>
          </a:p>
        </p:txBody>
      </p:sp>
      <p:sp>
        <p:nvSpPr>
          <p:cNvPr id="10" name="el-1789644598710-11"/>
          <p:cNvSpPr txBox="1"/>
          <p:nvPr/>
        </p:nvSpPr>
        <p:spPr>
          <a:xfrm>
            <a:off x="8227543" y="4222056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课程平台可下载打印版；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期末实践模块将检查执行情况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59870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2" name="el-178964459870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3" name="el-17896445987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4" name="el-1789644598708-7"/>
          <p:cNvSpPr/>
          <p:nvPr/>
        </p:nvSpPr>
        <p:spPr>
          <a:xfrm>
            <a:off x="685629" y="1455735"/>
            <a:ext cx="19045" cy="45518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598712-14"/>
          <p:cNvSpPr/>
          <p:nvPr/>
        </p:nvSpPr>
        <p:spPr>
          <a:xfrm>
            <a:off x="628493" y="155096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44598712-15"/>
          <p:cNvCxnSpPr/>
          <p:nvPr/>
        </p:nvCxnSpPr>
        <p:spPr>
          <a:xfrm>
            <a:off x="933217" y="273652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44598712-16"/>
          <p:cNvSpPr/>
          <p:nvPr/>
        </p:nvSpPr>
        <p:spPr>
          <a:xfrm>
            <a:off x="628493" y="293174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44598712-17"/>
          <p:cNvCxnSpPr/>
          <p:nvPr/>
        </p:nvCxnSpPr>
        <p:spPr>
          <a:xfrm>
            <a:off x="933217" y="386019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44598712-18"/>
          <p:cNvSpPr/>
          <p:nvPr/>
        </p:nvSpPr>
        <p:spPr>
          <a:xfrm>
            <a:off x="628493" y="405541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44598713-19"/>
          <p:cNvCxnSpPr/>
          <p:nvPr/>
        </p:nvCxnSpPr>
        <p:spPr>
          <a:xfrm>
            <a:off x="933217" y="4983865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44598713-20"/>
          <p:cNvSpPr/>
          <p:nvPr/>
        </p:nvSpPr>
        <p:spPr>
          <a:xfrm>
            <a:off x="628493" y="5179079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98716-25"/>
          <p:cNvSpPr txBox="1"/>
          <p:nvPr/>
        </p:nvSpPr>
        <p:spPr>
          <a:xfrm>
            <a:off x="1180805" y="147478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44598716-26"/>
          <p:cNvSpPr txBox="1"/>
          <p:nvPr/>
        </p:nvSpPr>
        <p:spPr>
          <a:xfrm>
            <a:off x="1180805" y="175093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事实核验</a:t>
            </a:r>
            <a:endParaRPr/>
          </a:p>
        </p:txBody>
      </p:sp>
      <p:sp>
        <p:nvSpPr>
          <p:cNvPr id="24" name="el-1789644598714-21"/>
          <p:cNvSpPr txBox="1"/>
          <p:nvPr/>
        </p:nvSpPr>
        <p:spPr>
          <a:xfrm>
            <a:off x="1180805" y="2084228"/>
            <a:ext cx="6094476" cy="51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1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AI产出的一切事实类信息，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对外使用前必须核验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——官网、电话、实地，三选二。</a:t>
            </a:r>
            <a:endParaRPr/>
          </a:p>
        </p:txBody>
      </p:sp>
      <p:sp>
        <p:nvSpPr>
          <p:cNvPr id="25" name="el-1789644598716-27"/>
          <p:cNvSpPr txBox="1"/>
          <p:nvPr/>
        </p:nvSpPr>
        <p:spPr>
          <a:xfrm>
            <a:off x="1180805" y="285556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44598716-28"/>
          <p:cNvSpPr txBox="1"/>
          <p:nvPr/>
        </p:nvSpPr>
        <p:spPr>
          <a:xfrm>
            <a:off x="1180805" y="313171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隐私脱敏</a:t>
            </a:r>
            <a:endParaRPr/>
          </a:p>
        </p:txBody>
      </p:sp>
      <p:sp>
        <p:nvSpPr>
          <p:cNvPr id="27" name="el-1789644598715-22"/>
          <p:cNvSpPr txBox="1"/>
          <p:nvPr/>
        </p:nvSpPr>
        <p:spPr>
          <a:xfrm>
            <a:off x="1180805" y="3465007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客人信息与商业机密，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脱敏后才进输入框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；敏感内容不上公有工具。</a:t>
            </a:r>
            <a:endParaRPr/>
          </a:p>
        </p:txBody>
      </p:sp>
      <p:sp>
        <p:nvSpPr>
          <p:cNvPr id="28" name="el-1789644598717-29"/>
          <p:cNvSpPr txBox="1"/>
          <p:nvPr/>
        </p:nvSpPr>
        <p:spPr>
          <a:xfrm>
            <a:off x="1180805" y="397922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44598717-30"/>
          <p:cNvSpPr txBox="1"/>
          <p:nvPr/>
        </p:nvSpPr>
        <p:spPr>
          <a:xfrm>
            <a:off x="1180805" y="425538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署名透明</a:t>
            </a:r>
            <a:endParaRPr/>
          </a:p>
        </p:txBody>
      </p:sp>
      <p:sp>
        <p:nvSpPr>
          <p:cNvPr id="30" name="el-1789644598715-23"/>
          <p:cNvSpPr txBox="1"/>
          <p:nvPr/>
        </p:nvSpPr>
        <p:spPr>
          <a:xfrm>
            <a:off x="1180805" y="4588676"/>
            <a:ext cx="66532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AI辅助的重要内容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注明"AI辅助生成"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——对读者诚实，也是自我保护。</a:t>
            </a:r>
            <a:endParaRPr/>
          </a:p>
        </p:txBody>
      </p:sp>
      <p:sp>
        <p:nvSpPr>
          <p:cNvPr id="31" name="el-1789644598717-31"/>
          <p:cNvSpPr txBox="1"/>
          <p:nvPr/>
        </p:nvSpPr>
        <p:spPr>
          <a:xfrm>
            <a:off x="1180805" y="5102898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44598717-32"/>
          <p:cNvSpPr txBox="1"/>
          <p:nvPr/>
        </p:nvSpPr>
        <p:spPr>
          <a:xfrm>
            <a:off x="1180805" y="5379054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能力主权</a:t>
            </a:r>
            <a:endParaRPr/>
          </a:p>
        </p:txBody>
      </p:sp>
      <p:sp>
        <p:nvSpPr>
          <p:cNvPr id="33" name="el-1789644598715-24"/>
          <p:cNvSpPr txBox="1"/>
          <p:nvPr/>
        </p:nvSpPr>
        <p:spPr>
          <a:xfrm>
            <a:off x="1180805" y="5712345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每周留出"无AI时段"——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核心技能亲手练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，别让工具替你长脑子。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73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732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730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7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9873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7" name="el-178964459873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形成立场：结课陈词</a:t>
            </a:r>
            <a:endParaRPr/>
          </a:p>
        </p:txBody>
      </p:sp>
      <p:sp>
        <p:nvSpPr>
          <p:cNvPr id="8" name="el-1789644598734-11"/>
          <p:cNvSpPr txBox="1"/>
          <p:nvPr/>
        </p:nvSpPr>
        <p:spPr>
          <a:xfrm>
            <a:off x="952262" y="2136007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学完模块一，请你回答最后一个问题：生成式AI对旅游业的净价值，你怎么看？——这不是投票，是立论。</a:t>
            </a:r>
            <a:endParaRPr/>
          </a:p>
        </p:txBody>
      </p:sp>
      <p:sp>
        <p:nvSpPr>
          <p:cNvPr id="9" name="el-1789644598734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98738-17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若你倾向 · 价值为主</a:t>
            </a:r>
            <a:endParaRPr/>
          </a:p>
        </p:txBody>
      </p:sp>
      <p:sp>
        <p:nvSpPr>
          <p:cNvPr id="11" name="el-1789644598739-21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98739-22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若你倾向 · 风险为重</a:t>
            </a:r>
            <a:endParaRPr/>
          </a:p>
        </p:txBody>
      </p:sp>
      <p:sp>
        <p:nvSpPr>
          <p:cNvPr id="13" name="el-1789644598730-2"/>
          <p:cNvSpPr txBox="1"/>
          <p:nvPr/>
        </p:nvSpPr>
        <p:spPr>
          <a:xfrm>
            <a:off x="685629" y="5050821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写作要求：500字立场书，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必须有数据、有案例、有对立方观点的回应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——这是模块一的结业作业。</a:t>
            </a:r>
            <a:endParaRPr/>
          </a:p>
        </p:txBody>
      </p:sp>
      <p:sp>
        <p:nvSpPr>
          <p:cNvPr id="14" name="el-178964459873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研判框架</a:t>
            </a:r>
            <a:endParaRPr/>
          </a:p>
        </p:txBody>
      </p:sp>
      <p:sp>
        <p:nvSpPr>
          <p:cNvPr id="15" name="el-1789644598731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16" name="el-178964459873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7" name="el-1789644598738-18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98738-19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98740-26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98739-23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98739-24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98741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98736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价值维度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里你最信服的一组数据立论</a:t>
            </a:r>
            <a:endParaRPr/>
          </a:p>
        </p:txBody>
      </p:sp>
      <p:sp>
        <p:nvSpPr>
          <p:cNvPr id="24" name="el-1789644598737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举一个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体验被真实改善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的案例（最好是你亲测的）</a:t>
            </a:r>
            <a:endParaRPr/>
          </a:p>
        </p:txBody>
      </p:sp>
      <p:sp>
        <p:nvSpPr>
          <p:cNvPr id="25" name="el-1789644598739-20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回应审慎派最有力的一条质疑，而不是回避它</a:t>
            </a:r>
            <a:endParaRPr/>
          </a:p>
        </p:txBody>
      </p:sp>
      <p:sp>
        <p:nvSpPr>
          <p:cNvPr id="26" name="el-1789644598737-15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伦理维度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里你观察到的真实问题立论</a:t>
            </a:r>
            <a:endParaRPr/>
          </a:p>
        </p:txBody>
      </p:sp>
      <p:sp>
        <p:nvSpPr>
          <p:cNvPr id="27" name="el-1789644598738-16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举一个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技术方案失败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的案例并分析原因</a:t>
            </a:r>
            <a:endParaRPr/>
          </a:p>
        </p:txBody>
      </p:sp>
      <p:sp>
        <p:nvSpPr>
          <p:cNvPr id="28" name="el-1789644598740-25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回应乐观派的核心论据，而不是攻击稻草人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89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89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89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89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8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8893-7"/>
          <p:cNvSpPr txBox="1"/>
          <p:nvPr/>
        </p:nvSpPr>
        <p:spPr>
          <a:xfrm>
            <a:off x="1237940" y="457943"/>
            <a:ext cx="48578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8" name="el-178964459889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模块一小结：四个项目，四把钥匙</a:t>
            </a:r>
            <a:endParaRPr/>
          </a:p>
        </p:txBody>
      </p:sp>
      <p:sp>
        <p:nvSpPr>
          <p:cNvPr id="9" name="el-178964459889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P1</a:t>
            </a:r>
            <a:endParaRPr/>
          </a:p>
        </p:txBody>
      </p:sp>
      <p:sp>
        <p:nvSpPr>
          <p:cNvPr id="10" name="el-1789644598899-19"/>
          <p:cNvSpPr txBox="1"/>
          <p:nvPr/>
        </p:nvSpPr>
        <p:spPr>
          <a:xfrm>
            <a:off x="1618845" y="1698413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发展概况认知给了什么？</a:t>
            </a:r>
            <a:endParaRPr/>
          </a:p>
        </p:txBody>
      </p:sp>
      <p:sp>
        <p:nvSpPr>
          <p:cNvPr id="11" name="el-1789644598898-15"/>
          <p:cNvSpPr txBox="1"/>
          <p:nvPr/>
        </p:nvSpPr>
        <p:spPr>
          <a:xfrm>
            <a:off x="1618845" y="2117408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历史坐标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：三起两落七十年，生成式浪潮从何而来——看清来路，才不慌去处。</a:t>
            </a:r>
            <a:endParaRPr/>
          </a:p>
        </p:txBody>
      </p:sp>
      <p:sp>
        <p:nvSpPr>
          <p:cNvPr id="12" name="el-178964459889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P2</a:t>
            </a:r>
            <a:endParaRPr/>
          </a:p>
        </p:txBody>
      </p:sp>
      <p:sp>
        <p:nvSpPr>
          <p:cNvPr id="13" name="el-1789644598899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主要工具认知给了什么？</a:t>
            </a:r>
            <a:endParaRPr/>
          </a:p>
        </p:txBody>
      </p:sp>
      <p:sp>
        <p:nvSpPr>
          <p:cNvPr id="14" name="el-1789644598898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装备清单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：五类工具、国产五强、选型四标准——知道手里有什么牌。</a:t>
            </a:r>
            <a:endParaRPr/>
          </a:p>
        </p:txBody>
      </p:sp>
      <p:sp>
        <p:nvSpPr>
          <p:cNvPr id="15" name="el-178964459889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P3</a:t>
            </a:r>
            <a:endParaRPr/>
          </a:p>
        </p:txBody>
      </p:sp>
      <p:sp>
        <p:nvSpPr>
          <p:cNvPr id="16" name="el-1789644598900-21"/>
          <p:cNvSpPr txBox="1"/>
          <p:nvPr/>
        </p:nvSpPr>
        <p:spPr>
          <a:xfrm>
            <a:off x="1618845" y="3926706"/>
            <a:ext cx="74038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功能解析给了什么？</a:t>
            </a:r>
            <a:endParaRPr/>
          </a:p>
        </p:txBody>
      </p:sp>
      <p:sp>
        <p:nvSpPr>
          <p:cNvPr id="17" name="el-1789644598899-17"/>
          <p:cNvSpPr txBox="1"/>
          <p:nvPr/>
        </p:nvSpPr>
        <p:spPr>
          <a:xfrm>
            <a:off x="1618845" y="4345701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能力地图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：五大功能域、预测下一词、能力边界——知道每张牌怎么打、打到哪为止。</a:t>
            </a:r>
            <a:endParaRPr/>
          </a:p>
        </p:txBody>
      </p:sp>
      <p:sp>
        <p:nvSpPr>
          <p:cNvPr id="18" name="el-178964459889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P4</a:t>
            </a:r>
            <a:endParaRPr/>
          </a:p>
        </p:txBody>
      </p:sp>
      <p:sp>
        <p:nvSpPr>
          <p:cNvPr id="19" name="el-1789644598900-22"/>
          <p:cNvSpPr txBox="1"/>
          <p:nvPr/>
        </p:nvSpPr>
        <p:spPr>
          <a:xfrm>
            <a:off x="1618845" y="5040852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价值研判给了什么？</a:t>
            </a:r>
            <a:endParaRPr/>
          </a:p>
        </p:txBody>
      </p:sp>
      <p:sp>
        <p:nvSpPr>
          <p:cNvPr id="20" name="el-1789644598899-18"/>
          <p:cNvSpPr txBox="1"/>
          <p:nvPr/>
        </p:nvSpPr>
        <p:spPr>
          <a:xfrm>
            <a:off x="1618845" y="5459847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价值标尺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：三维评估、决策四问、使用公约——知道什么时候出牌、什么时候弃牌。</a:t>
            </a:r>
            <a:endParaRPr/>
          </a:p>
        </p:txBody>
      </p:sp>
      <p:sp>
        <p:nvSpPr>
          <p:cNvPr id="21" name="el-1789644598890-3"/>
          <p:cNvSpPr txBox="1"/>
          <p:nvPr/>
        </p:nvSpPr>
        <p:spPr>
          <a:xfrm>
            <a:off x="685629" y="6228650"/>
            <a:ext cx="40692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22" name="el-1789644598891-4"/>
          <p:cNvSpPr txBox="1"/>
          <p:nvPr/>
        </p:nvSpPr>
        <p:spPr>
          <a:xfrm>
            <a:off x="573231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3" name="el-178964459889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891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8922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8922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98922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98922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98922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9891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891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59891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59891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598918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98918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59891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5989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598916-10"/>
          <p:cNvSpPr txBox="1"/>
          <p:nvPr/>
        </p:nvSpPr>
        <p:spPr>
          <a:xfrm>
            <a:off x="1237940" y="457943"/>
            <a:ext cx="48578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17" name="el-178964459891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模块一知识地图：一条主线</a:t>
            </a:r>
            <a:endParaRPr/>
          </a:p>
        </p:txBody>
      </p:sp>
      <p:sp>
        <p:nvSpPr>
          <p:cNvPr id="18" name="el-1789644598925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认知层</a:t>
            </a:r>
            <a:endParaRPr/>
          </a:p>
        </p:txBody>
      </p:sp>
      <p:sp>
        <p:nvSpPr>
          <p:cNvPr id="19" name="el-1789644598925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它从哪来</a:t>
            </a:r>
            <a:endParaRPr/>
          </a:p>
        </p:txBody>
      </p:sp>
      <p:sp>
        <p:nvSpPr>
          <p:cNvPr id="20" name="el-1789644598925-28"/>
          <p:cNvSpPr txBox="1"/>
          <p:nvPr/>
        </p:nvSpPr>
        <p:spPr>
          <a:xfrm>
            <a:off x="685629" y="2863148"/>
            <a:ext cx="206257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P01 发展概况</a:t>
            </a:r>
            <a:endParaRPr/>
          </a:p>
        </p:txBody>
      </p:sp>
      <p:sp>
        <p:nvSpPr>
          <p:cNvPr id="21" name="el-1789644598923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历史脉络 · 三次浪潮 · 生成式革命——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建立时间感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4598925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工具层</a:t>
            </a:r>
            <a:endParaRPr/>
          </a:p>
        </p:txBody>
      </p:sp>
      <p:sp>
        <p:nvSpPr>
          <p:cNvPr id="23" name="el-1789644598926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它是什么</a:t>
            </a:r>
            <a:endParaRPr/>
          </a:p>
        </p:txBody>
      </p:sp>
      <p:sp>
        <p:nvSpPr>
          <p:cNvPr id="24" name="el-1789644598926-31"/>
          <p:cNvSpPr txBox="1"/>
          <p:nvPr/>
        </p:nvSpPr>
        <p:spPr>
          <a:xfrm>
            <a:off x="2884758" y="2863148"/>
            <a:ext cx="20627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P02 主要工具</a:t>
            </a:r>
            <a:endParaRPr/>
          </a:p>
        </p:txBody>
      </p:sp>
      <p:sp>
        <p:nvSpPr>
          <p:cNvPr id="25" name="el-1789644598923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模型工具平台 · 五类产品 · 选型标准——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建立操作感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98926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能力层</a:t>
            </a:r>
            <a:endParaRPr/>
          </a:p>
        </p:txBody>
      </p:sp>
      <p:sp>
        <p:nvSpPr>
          <p:cNvPr id="27" name="el-1789644598926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它能干啥</a:t>
            </a:r>
            <a:endParaRPr/>
          </a:p>
        </p:txBody>
      </p:sp>
      <p:sp>
        <p:nvSpPr>
          <p:cNvPr id="28" name="el-1789644598926-34"/>
          <p:cNvSpPr txBox="1"/>
          <p:nvPr/>
        </p:nvSpPr>
        <p:spPr>
          <a:xfrm>
            <a:off x="4855494" y="2863148"/>
            <a:ext cx="25238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P03 功能解析</a:t>
            </a:r>
            <a:endParaRPr/>
          </a:p>
        </p:txBody>
      </p:sp>
      <p:sp>
        <p:nvSpPr>
          <p:cNvPr id="29" name="el-1789644598924-23"/>
          <p:cNvSpPr txBox="1"/>
          <p:nvPr/>
        </p:nvSpPr>
        <p:spPr>
          <a:xfrm>
            <a:off x="4855494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五大功能域 · 核心机制 · 能力边界——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建立分寸感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598927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价值层</a:t>
            </a:r>
            <a:endParaRPr/>
          </a:p>
        </p:txBody>
      </p:sp>
      <p:sp>
        <p:nvSpPr>
          <p:cNvPr id="31" name="el-1789644598927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它值不值</a:t>
            </a:r>
            <a:endParaRPr/>
          </a:p>
        </p:txBody>
      </p:sp>
      <p:sp>
        <p:nvSpPr>
          <p:cNvPr id="32" name="el-1789644598927-37"/>
          <p:cNvSpPr txBox="1"/>
          <p:nvPr/>
        </p:nvSpPr>
        <p:spPr>
          <a:xfrm>
            <a:off x="7287333" y="2863148"/>
            <a:ext cx="252382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P04 价值研判</a:t>
            </a:r>
            <a:endParaRPr/>
          </a:p>
        </p:txBody>
      </p:sp>
      <p:sp>
        <p:nvSpPr>
          <p:cNvPr id="33" name="el-1789644598924-24"/>
          <p:cNvSpPr txBox="1"/>
          <p:nvPr/>
        </p:nvSpPr>
        <p:spPr>
          <a:xfrm>
            <a:off x="7287333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三维标尺 · 决策四问 · 伦理底线——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建立判断力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44598927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下一站</a:t>
            </a:r>
            <a:endParaRPr/>
          </a:p>
        </p:txBody>
      </p:sp>
      <p:sp>
        <p:nvSpPr>
          <p:cNvPr id="35" name="el-1789644598927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实践层</a:t>
            </a:r>
            <a:endParaRPr/>
          </a:p>
        </p:txBody>
      </p:sp>
      <p:sp>
        <p:nvSpPr>
          <p:cNvPr id="36" name="el-1789644598927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模块二至四</a:t>
            </a:r>
            <a:endParaRPr/>
          </a:p>
        </p:txBody>
      </p:sp>
      <p:sp>
        <p:nvSpPr>
          <p:cNvPr id="37" name="el-1789644598925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自我学习 · 交互方法 · 场景应用 · 项目实训——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认知落地为能力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44598912-2"/>
          <p:cNvSpPr txBox="1"/>
          <p:nvPr/>
        </p:nvSpPr>
        <p:spPr>
          <a:xfrm>
            <a:off x="685629" y="5192024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四个项目层层递进：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从"认识它"到"驾驭它"再到"审视它"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模块二开始，我们换个身份：从观察者变成使用者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4598912-5"/>
          <p:cNvSpPr txBox="1"/>
          <p:nvPr/>
        </p:nvSpPr>
        <p:spPr>
          <a:xfrm>
            <a:off x="685629" y="6228650"/>
            <a:ext cx="40692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模块小结 · MODULE 01 REVIEW</a:t>
            </a:r>
            <a:endParaRPr/>
          </a:p>
        </p:txBody>
      </p:sp>
      <p:sp>
        <p:nvSpPr>
          <p:cNvPr id="40" name="el-1789644598913-6"/>
          <p:cNvSpPr txBox="1"/>
          <p:nvPr/>
        </p:nvSpPr>
        <p:spPr>
          <a:xfrm>
            <a:off x="573231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41" name="el-17896445989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90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9078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99074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9081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9078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9081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99077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5990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599076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445990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作业：一份立场书</a:t>
            </a:r>
            <a:endParaRPr/>
          </a:p>
        </p:txBody>
      </p:sp>
      <p:sp>
        <p:nvSpPr>
          <p:cNvPr id="12" name="el-1789644599076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4599080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4599079-15"/>
          <p:cNvSpPr txBox="1"/>
          <p:nvPr/>
        </p:nvSpPr>
        <p:spPr>
          <a:xfrm>
            <a:off x="1371257" y="1964153"/>
            <a:ext cx="544752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回看模块一四个项目，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哪个观点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曾改变你对AI的原有认知？</a:t>
            </a:r>
            <a:endParaRPr/>
          </a:p>
        </p:txBody>
      </p:sp>
      <p:sp>
        <p:nvSpPr>
          <p:cNvPr id="15" name="el-1789644599080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4599079-16"/>
          <p:cNvSpPr txBox="1"/>
          <p:nvPr/>
        </p:nvSpPr>
        <p:spPr>
          <a:xfrm>
            <a:off x="1371257" y="2541165"/>
            <a:ext cx="63898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你所在城市/家乡的旅游企业，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最该从哪个环节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开始引入AI？为什么？</a:t>
            </a:r>
            <a:endParaRPr/>
          </a:p>
        </p:txBody>
      </p:sp>
      <p:sp>
        <p:nvSpPr>
          <p:cNvPr id="17" name="el-1789644599076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4599080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4599083-23"/>
          <p:cNvSpPr txBox="1"/>
          <p:nvPr/>
        </p:nvSpPr>
        <p:spPr>
          <a:xfrm>
            <a:off x="1704698" y="4070438"/>
            <a:ext cx="647371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撰写500字《AI与旅游业：我的立场书》：观点+数据+案例+回应反方。</a:t>
            </a:r>
            <a:endParaRPr/>
          </a:p>
        </p:txBody>
      </p:sp>
      <p:sp>
        <p:nvSpPr>
          <p:cNvPr id="20" name="el-1789644599083-24"/>
          <p:cNvSpPr txBox="1"/>
          <p:nvPr/>
        </p:nvSpPr>
        <p:spPr>
          <a:xfrm>
            <a:off x="1704698" y="4413252"/>
            <a:ext cx="606976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评分看论证质量，不看立场方向——批判性思维是唯一标准。</a:t>
            </a:r>
            <a:endParaRPr/>
          </a:p>
        </p:txBody>
      </p:sp>
      <p:sp>
        <p:nvSpPr>
          <p:cNvPr id="21" name="el-1789644599081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4599083-25"/>
          <p:cNvSpPr txBox="1"/>
          <p:nvPr/>
        </p:nvSpPr>
        <p:spPr>
          <a:xfrm>
            <a:off x="1704698" y="4917951"/>
            <a:ext cx="57688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用"决策四问"评估一个你熟悉的旅游业务环节，填写四问评估表。</a:t>
            </a:r>
            <a:endParaRPr/>
          </a:p>
        </p:txBody>
      </p:sp>
      <p:sp>
        <p:nvSpPr>
          <p:cNvPr id="23" name="el-1789644599083-26"/>
          <p:cNvSpPr txBox="1"/>
          <p:nvPr/>
        </p:nvSpPr>
        <p:spPr>
          <a:xfrm>
            <a:off x="1704698" y="5260765"/>
            <a:ext cx="56269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表格在课程平台下载；下节课抽三位同学现场陈述。</a:t>
            </a:r>
            <a:endParaRPr/>
          </a:p>
        </p:txBody>
      </p:sp>
      <p:sp>
        <p:nvSpPr>
          <p:cNvPr id="24" name="el-1789644599076-8"/>
          <p:cNvSpPr txBox="1"/>
          <p:nvPr/>
        </p:nvSpPr>
        <p:spPr>
          <a:xfrm>
            <a:off x="685629" y="5765464"/>
            <a:ext cx="112119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上传课程平台——这是模块一的收官作业，计入平时成绩30%。</a:t>
            </a:r>
            <a:endParaRPr/>
          </a:p>
        </p:txBody>
      </p:sp>
      <p:sp>
        <p:nvSpPr>
          <p:cNvPr id="25" name="el-1789644599073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44599073-4"/>
          <p:cNvSpPr txBox="1"/>
          <p:nvPr/>
        </p:nvSpPr>
        <p:spPr>
          <a:xfrm>
            <a:off x="517970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7" name="el-17896445990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909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99099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99098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99100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99098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99100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99098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99104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4599094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99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99097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459909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4599099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政 策</a:t>
            </a:r>
            <a:endParaRPr/>
          </a:p>
        </p:txBody>
      </p:sp>
      <p:sp>
        <p:nvSpPr>
          <p:cNvPr id="15" name="el-1789644599109-25"/>
          <p:cNvSpPr txBox="1"/>
          <p:nvPr/>
        </p:nvSpPr>
        <p:spPr>
          <a:xfrm>
            <a:off x="1980705" y="1661513"/>
            <a:ext cx="63679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《生成式人工智能服务管理暂行办法》（2023）</a:t>
            </a:r>
            <a:endParaRPr/>
          </a:p>
        </p:txBody>
      </p:sp>
      <p:sp>
        <p:nvSpPr>
          <p:cNvPr id="16" name="el-1789644599108-21"/>
          <p:cNvSpPr txBox="1"/>
          <p:nvPr/>
        </p:nvSpPr>
        <p:spPr>
          <a:xfrm>
            <a:off x="1980705" y="2023372"/>
            <a:ext cx="63113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我国生成式AI的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基础性规章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——数据、标识、责任，条款不多，句句重要。</a:t>
            </a:r>
            <a:endParaRPr/>
          </a:p>
        </p:txBody>
      </p:sp>
      <p:sp>
        <p:nvSpPr>
          <p:cNvPr id="17" name="el-1789644599100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报 告</a:t>
            </a:r>
            <a:endParaRPr/>
          </a:p>
        </p:txBody>
      </p:sp>
      <p:sp>
        <p:nvSpPr>
          <p:cNvPr id="18" name="el-1789644599110-26"/>
          <p:cNvSpPr txBox="1"/>
          <p:nvPr/>
        </p:nvSpPr>
        <p:spPr>
          <a:xfrm>
            <a:off x="1980705" y="2675076"/>
            <a:ext cx="50055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文旅部及研究机构"AI+文旅"专题报告</a:t>
            </a:r>
            <a:endParaRPr/>
          </a:p>
        </p:txBody>
      </p:sp>
      <p:sp>
        <p:nvSpPr>
          <p:cNvPr id="19" name="el-1789644599108-22"/>
          <p:cNvSpPr txBox="1"/>
          <p:nvPr/>
        </p:nvSpPr>
        <p:spPr>
          <a:xfrm>
            <a:off x="1980705" y="3036936"/>
            <a:ext cx="46503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看行业侧视角：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哪些场景被官方点名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，哪些是自发热闹。</a:t>
            </a:r>
            <a:endParaRPr/>
          </a:p>
        </p:txBody>
      </p:sp>
      <p:sp>
        <p:nvSpPr>
          <p:cNvPr id="20" name="el-1789644599100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判 例</a:t>
            </a:r>
            <a:endParaRPr/>
          </a:p>
        </p:txBody>
      </p:sp>
      <p:sp>
        <p:nvSpPr>
          <p:cNvPr id="21" name="el-1789644599110-27"/>
          <p:cNvSpPr txBox="1"/>
          <p:nvPr/>
        </p:nvSpPr>
        <p:spPr>
          <a:xfrm>
            <a:off x="1980705" y="3688640"/>
            <a:ext cx="438932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北京互联网法院AI图片著作权案（2023）</a:t>
            </a:r>
            <a:endParaRPr/>
          </a:p>
        </p:txBody>
      </p:sp>
      <p:sp>
        <p:nvSpPr>
          <p:cNvPr id="22" name="el-1789644599109-23"/>
          <p:cNvSpPr txBox="1"/>
          <p:nvPr/>
        </p:nvSpPr>
        <p:spPr>
          <a:xfrm>
            <a:off x="1980705" y="4050500"/>
            <a:ext cx="408288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国内首例——读懂它，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胜读十篇版权科普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44599100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课 程</a:t>
            </a:r>
            <a:endParaRPr/>
          </a:p>
        </p:txBody>
      </p:sp>
      <p:sp>
        <p:nvSpPr>
          <p:cNvPr id="24" name="el-1789644599110-28"/>
          <p:cNvSpPr txBox="1"/>
          <p:nvPr/>
        </p:nvSpPr>
        <p:spPr>
          <a:xfrm>
            <a:off x="1980705" y="4702204"/>
            <a:ext cx="44627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高校公开课：科技伦理 / AI与社会</a:t>
            </a:r>
            <a:endParaRPr/>
          </a:p>
        </p:txBody>
      </p:sp>
      <p:sp>
        <p:nvSpPr>
          <p:cNvPr id="25" name="el-1789644599109-24"/>
          <p:cNvSpPr txBox="1"/>
          <p:nvPr/>
        </p:nvSpPr>
        <p:spPr>
          <a:xfrm>
            <a:off x="1980705" y="506406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换一个学科视角看技术——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旅游人的通识补给站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9909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模块一收官。下一模块，我们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把工具真正用起来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——从自我学习开始。</a:t>
            </a:r>
            <a:endParaRPr/>
          </a:p>
        </p:txBody>
      </p:sp>
      <p:sp>
        <p:nvSpPr>
          <p:cNvPr id="27" name="el-1789644599095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4599095-6"/>
          <p:cNvSpPr txBox="1"/>
          <p:nvPr/>
        </p:nvSpPr>
        <p:spPr>
          <a:xfrm>
            <a:off x="53560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29" name="el-178964459909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9924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9924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99247-9"/>
          <p:cNvSpPr txBox="1"/>
          <p:nvPr/>
        </p:nvSpPr>
        <p:spPr>
          <a:xfrm>
            <a:off x="1237940" y="457943"/>
            <a:ext cx="4132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5" name="el-178964459924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模块二 · 项目一：利用生成式AI工具进行自我学习</a:t>
            </a:r>
            <a:endParaRPr/>
          </a:p>
        </p:txBody>
      </p:sp>
      <p:sp>
        <p:nvSpPr>
          <p:cNvPr id="6" name="el-1789644599245-4"/>
          <p:cNvSpPr txBox="1"/>
          <p:nvPr/>
        </p:nvSpPr>
        <p:spPr>
          <a:xfrm>
            <a:off x="685629" y="6228650"/>
            <a:ext cx="348116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7" name="el-1789644599245-5"/>
          <p:cNvSpPr txBox="1"/>
          <p:nvPr/>
        </p:nvSpPr>
        <p:spPr>
          <a:xfrm>
            <a:off x="557534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生成式人工智能价值研判</a:t>
            </a:r>
            <a:endParaRPr/>
          </a:p>
        </p:txBody>
      </p:sp>
      <p:sp>
        <p:nvSpPr>
          <p:cNvPr id="8" name="el-178964459924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4599246-7"/>
          <p:cNvCxnSpPr/>
          <p:nvPr/>
        </p:nvCxnSpPr>
        <p:spPr>
          <a:xfrm>
            <a:off x="5632629" y="2104314"/>
            <a:ext cx="914" cy="325435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99249-13"/>
          <p:cNvCxnSpPr/>
          <p:nvPr/>
        </p:nvCxnSpPr>
        <p:spPr>
          <a:xfrm>
            <a:off x="6303974" y="3374394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99249-14"/>
          <p:cNvCxnSpPr/>
          <p:nvPr/>
        </p:nvCxnSpPr>
        <p:spPr>
          <a:xfrm>
            <a:off x="6303974" y="4368912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9924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4599248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01</a:t>
            </a:r>
            <a:endParaRPr/>
          </a:p>
        </p:txBody>
      </p:sp>
      <p:sp>
        <p:nvSpPr>
          <p:cNvPr id="14" name="el-178964459924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观察结束，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上手开始</a:t>
            </a:r>
            <a:endParaRPr/>
          </a:p>
        </p:txBody>
      </p:sp>
      <p:sp>
        <p:nvSpPr>
          <p:cNvPr id="15" name="el-1789644599248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从"看客"到"玩家"</a:t>
            </a:r>
            <a:endParaRPr/>
          </a:p>
        </p:txBody>
      </p:sp>
      <p:sp>
        <p:nvSpPr>
          <p:cNvPr id="16" name="el-1789644599250-15"/>
          <p:cNvSpPr txBox="1"/>
          <p:nvPr/>
        </p:nvSpPr>
        <p:spPr>
          <a:xfrm>
            <a:off x="6303974" y="230428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4599254-21"/>
          <p:cNvSpPr txBox="1"/>
          <p:nvPr/>
        </p:nvSpPr>
        <p:spPr>
          <a:xfrm>
            <a:off x="6951512" y="2275722"/>
            <a:ext cx="48325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AI学习法</a:t>
            </a:r>
            <a:endParaRPr/>
          </a:p>
        </p:txBody>
      </p:sp>
      <p:sp>
        <p:nvSpPr>
          <p:cNvPr id="18" name="el-1789644599253-18"/>
          <p:cNvSpPr txBox="1"/>
          <p:nvPr/>
        </p:nvSpPr>
        <p:spPr>
          <a:xfrm>
            <a:off x="6951512" y="2637581"/>
            <a:ext cx="4551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把AI当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私人教师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：提问、追问、考自己——一套新学习循环。</a:t>
            </a:r>
            <a:endParaRPr/>
          </a:p>
        </p:txBody>
      </p:sp>
      <p:sp>
        <p:nvSpPr>
          <p:cNvPr id="19" name="el-1789644599250-16"/>
          <p:cNvSpPr txBox="1"/>
          <p:nvPr/>
        </p:nvSpPr>
        <p:spPr>
          <a:xfrm>
            <a:off x="6303974" y="357913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4599254-22"/>
          <p:cNvSpPr txBox="1"/>
          <p:nvPr/>
        </p:nvSpPr>
        <p:spPr>
          <a:xfrm>
            <a:off x="6951512" y="3550562"/>
            <a:ext cx="46523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专业学习场景</a:t>
            </a:r>
            <a:endParaRPr/>
          </a:p>
        </p:txBody>
      </p:sp>
      <p:sp>
        <p:nvSpPr>
          <p:cNvPr id="21" name="el-1789644599253-19"/>
          <p:cNvSpPr txBox="1"/>
          <p:nvPr/>
        </p:nvSpPr>
        <p:spPr>
          <a:xfrm>
            <a:off x="6951512" y="3912422"/>
            <a:ext cx="474813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用AI啃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旅游专业的硬知识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：法规、案例、数据分析入门。</a:t>
            </a:r>
            <a:endParaRPr/>
          </a:p>
        </p:txBody>
      </p:sp>
      <p:sp>
        <p:nvSpPr>
          <p:cNvPr id="22" name="el-1789644599251-17"/>
          <p:cNvSpPr txBox="1"/>
          <p:nvPr/>
        </p:nvSpPr>
        <p:spPr>
          <a:xfrm>
            <a:off x="6303974" y="457364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4599254-23"/>
          <p:cNvSpPr txBox="1"/>
          <p:nvPr/>
        </p:nvSpPr>
        <p:spPr>
          <a:xfrm>
            <a:off x="6951512" y="4545081"/>
            <a:ext cx="44569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学习习惯重建</a:t>
            </a:r>
            <a:endParaRPr/>
          </a:p>
        </p:txBody>
      </p:sp>
      <p:sp>
        <p:nvSpPr>
          <p:cNvPr id="24" name="el-1789644599253-20"/>
          <p:cNvSpPr txBox="1"/>
          <p:nvPr/>
        </p:nvSpPr>
        <p:spPr>
          <a:xfrm>
            <a:off x="6951512" y="4906940"/>
            <a:ext cx="49001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警惕"AI依赖症"——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让AI增强你，而不是替代你思考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2026-09-17T11:30:04.209Z</dcterms:created>
  <dcterms:modified xsi:type="dcterms:W3CDTF">2026-09-17T11:30:04.209Z</dcterms:modified>
</cp:coreProperties>
</file>