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B9C4BC"/>
              </a:solidFill>
            </c:spPr>
          </c:dPt>
          <c:dPt>
            <c:idx val="1"/>
            <c:spPr>
              <a:solidFill>
                <a:srgbClr val="B9C4BC"/>
              </a:solidFill>
            </c:spPr>
          </c:dPt>
          <c:dPt>
            <c:idx val="2"/>
            <c:spPr>
              <a:solidFill>
                <a:srgbClr val="1F4B3F"/>
              </a:solidFill>
            </c:spPr>
          </c:dPt>
          <c:dPt>
            <c:idx val="3"/>
            <c:spPr>
              <a:solidFill>
                <a:srgbClr val="1F4B3F"/>
              </a:solidFill>
            </c:spPr>
          </c:dPt>
          <c:dPt>
            <c:idx val="4"/>
            <c:spPr>
              <a:solidFill>
                <a:srgbClr val="C05621"/>
              </a:solidFill>
            </c:spPr>
          </c:dPt>
          <c:dPt>
            <c:idx val="5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Sheet1!$A$2:$A$7</c:f>
              <c:strCache>
                <c:ptCount val="6"/>
                <c:pt idx="0">
                  <c:v>视频</c:v>
                </c:pt>
                <c:pt idx="1">
                  <c:v>多模态</c:v>
                </c:pt>
                <c:pt idx="2">
                  <c:v>图像</c:v>
                </c:pt>
                <c:pt idx="3">
                  <c:v>语音</c:v>
                </c:pt>
                <c:pt idx="4">
                  <c:v>文本生成</c:v>
                </c:pt>
                <c:pt idx="5">
                  <c:v>文本理解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</c:v>
                </c:pt>
                <c:pt idx="1">
                  <c:v>62</c:v>
                </c:pt>
                <c:pt idx="2">
                  <c:v>78</c:v>
                </c:pt>
                <c:pt idx="3">
                  <c:v>82</c:v>
                </c:pt>
                <c:pt idx="4">
                  <c:v>88</c:v>
                </c:pt>
                <c:pt idx="5">
                  <c:v>90</c:v>
                </c:pt>
              </c:numCache>
            </c:numRef>
          </c:val>
        </c:ser>
        <c:gapWidth val="94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390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450301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284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2846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284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284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4450284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4502845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生成式人工智能</a:t>
            </a:r>
            <a:endParaRPr/>
          </a:p>
        </p:txBody>
      </p:sp>
      <p:sp>
        <p:nvSpPr>
          <p:cNvPr id="10" name="el-1789644502845-6"/>
          <p:cNvSpPr txBox="1"/>
          <p:nvPr/>
        </p:nvSpPr>
        <p:spPr>
          <a:xfrm>
            <a:off x="685629" y="3045268"/>
            <a:ext cx="3491290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解析</a:t>
            </a:r>
            <a:endParaRPr/>
          </a:p>
        </p:txBody>
      </p:sp>
      <p:sp>
        <p:nvSpPr>
          <p:cNvPr id="11" name="el-178964450284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44502847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44502845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4502845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2524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2530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2528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2528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2529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25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2526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4502526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从"会用"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到"懂它"</a:t>
            </a:r>
            <a:endParaRPr/>
          </a:p>
        </p:txBody>
      </p:sp>
      <p:sp>
        <p:nvSpPr>
          <p:cNvPr id="10" name="el-1789644502527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PANORAMA · TEXT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VISION · PRINCIPLE</a:t>
            </a:r>
            <a:endParaRPr/>
          </a:p>
        </p:txBody>
      </p:sp>
      <p:sp>
        <p:nvSpPr>
          <p:cNvPr id="11" name="el-1789644502530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4502533-17"/>
          <p:cNvSpPr txBox="1"/>
          <p:nvPr/>
        </p:nvSpPr>
        <p:spPr>
          <a:xfrm>
            <a:off x="5218395" y="1134049"/>
            <a:ext cx="485361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功能全景</a:t>
            </a:r>
            <a:endParaRPr/>
          </a:p>
        </p:txBody>
      </p:sp>
      <p:sp>
        <p:nvSpPr>
          <p:cNvPr id="13" name="el-1789644502534-18"/>
          <p:cNvSpPr txBox="1"/>
          <p:nvPr/>
        </p:nvSpPr>
        <p:spPr>
          <a:xfrm>
            <a:off x="5218395" y="1591135"/>
            <a:ext cx="531470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生成与判别 · 五大功能域 · 一日旅程触点 · 规模数据</a:t>
            </a:r>
            <a:endParaRPr/>
          </a:p>
        </p:txBody>
      </p:sp>
      <p:sp>
        <p:nvSpPr>
          <p:cNvPr id="14" name="el-1789644502531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02534-19"/>
          <p:cNvSpPr txBox="1"/>
          <p:nvPr/>
        </p:nvSpPr>
        <p:spPr>
          <a:xfrm>
            <a:off x="5218395" y="2324376"/>
            <a:ext cx="399464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文本能力</a:t>
            </a:r>
            <a:endParaRPr/>
          </a:p>
        </p:txBody>
      </p:sp>
      <p:sp>
        <p:nvSpPr>
          <p:cNvPr id="16" name="el-1789644502534-20"/>
          <p:cNvSpPr txBox="1"/>
          <p:nvPr/>
        </p:nvSpPr>
        <p:spPr>
          <a:xfrm>
            <a:off x="5218395" y="2781462"/>
            <a:ext cx="428204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理解生成推理 · 旅游文本场景 · 适配与陷阱</a:t>
            </a:r>
            <a:endParaRPr/>
          </a:p>
        </p:txBody>
      </p:sp>
      <p:sp>
        <p:nvSpPr>
          <p:cNvPr id="17" name="el-1789644502531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4502534-21"/>
          <p:cNvSpPr txBox="1"/>
          <p:nvPr/>
        </p:nvSpPr>
        <p:spPr>
          <a:xfrm>
            <a:off x="5218395" y="3514704"/>
            <a:ext cx="436348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视觉·语音·多模态</a:t>
            </a:r>
            <a:endParaRPr/>
          </a:p>
        </p:txBody>
      </p:sp>
      <p:sp>
        <p:nvSpPr>
          <p:cNvPr id="19" name="el-1789644502534-22"/>
          <p:cNvSpPr txBox="1"/>
          <p:nvPr/>
        </p:nvSpPr>
        <p:spPr>
          <a:xfrm>
            <a:off x="5218395" y="3971789"/>
            <a:ext cx="48276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图像 · 场景图谱 · 语音 · 视频 · 多模态融合</a:t>
            </a:r>
            <a:endParaRPr/>
          </a:p>
        </p:txBody>
      </p:sp>
      <p:sp>
        <p:nvSpPr>
          <p:cNvPr id="20" name="el-1789644502531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4502535-23"/>
          <p:cNvSpPr txBox="1"/>
          <p:nvPr/>
        </p:nvSpPr>
        <p:spPr>
          <a:xfrm>
            <a:off x="5218395" y="4705031"/>
            <a:ext cx="44736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原理与边界</a:t>
            </a:r>
            <a:endParaRPr/>
          </a:p>
        </p:txBody>
      </p:sp>
      <p:sp>
        <p:nvSpPr>
          <p:cNvPr id="22" name="el-1789644502536-24"/>
          <p:cNvSpPr txBox="1"/>
          <p:nvPr/>
        </p:nvSpPr>
        <p:spPr>
          <a:xfrm>
            <a:off x="5218395" y="5162117"/>
            <a:ext cx="49346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演化脉络 · 预测机制 · 训练三部曲 · 幻觉与边界</a:t>
            </a:r>
            <a:endParaRPr/>
          </a:p>
        </p:txBody>
      </p:sp>
      <p:sp>
        <p:nvSpPr>
          <p:cNvPr id="23" name="el-1789644502521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44502522-3"/>
          <p:cNvSpPr txBox="1"/>
          <p:nvPr/>
        </p:nvSpPr>
        <p:spPr>
          <a:xfrm>
            <a:off x="681313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5" name="el-1789644502522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26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259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260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260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25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260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45025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4502601-9"/>
          <p:cNvSpPr txBox="1"/>
          <p:nvPr/>
        </p:nvSpPr>
        <p:spPr>
          <a:xfrm>
            <a:off x="685629" y="2272151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4502601-10"/>
          <p:cNvSpPr txBox="1"/>
          <p:nvPr/>
        </p:nvSpPr>
        <p:spPr>
          <a:xfrm>
            <a:off x="685629" y="2672101"/>
            <a:ext cx="2352087" cy="19283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知其然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知其所以然</a:t>
            </a:r>
            <a:endParaRPr/>
          </a:p>
        </p:txBody>
      </p:sp>
      <p:sp>
        <p:nvSpPr>
          <p:cNvPr id="11" name="el-1789644502602-11"/>
          <p:cNvSpPr txBox="1"/>
          <p:nvPr/>
        </p:nvSpPr>
        <p:spPr>
          <a:xfrm>
            <a:off x="685629" y="4790883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 WHAT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 WHY</a:t>
            </a:r>
            <a:endParaRPr/>
          </a:p>
        </p:txBody>
      </p:sp>
      <p:sp>
        <p:nvSpPr>
          <p:cNvPr id="12" name="el-1789644502604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4502607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能列举生成式AI的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五大功能域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及各自成熟度；能用自己的话说清"预测下一个词"的基本机制。</a:t>
            </a:r>
            <a:endParaRPr/>
          </a:p>
        </p:txBody>
      </p:sp>
      <p:sp>
        <p:nvSpPr>
          <p:cNvPr id="14" name="el-178964450260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4502608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能判断一个旅游任务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适合交给AI的哪种能力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，能识别生成内容的幻觉与套路化痕迹。</a:t>
            </a:r>
            <a:endParaRPr/>
          </a:p>
        </p:txBody>
      </p:sp>
      <p:sp>
        <p:nvSpPr>
          <p:cNvPr id="16" name="el-1789644502604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450266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"能力有边界"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的技术观：不神化也不矮化AI，做清醒的使用者。</a:t>
            </a:r>
            <a:endParaRPr/>
          </a:p>
        </p:txBody>
      </p:sp>
      <p:sp>
        <p:nvSpPr>
          <p:cNvPr id="18" name="el-1789644502597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4502598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0" name="el-17896445025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329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329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03296-10"/>
          <p:cNvSpPr txBox="1"/>
          <p:nvPr/>
        </p:nvSpPr>
        <p:spPr>
          <a:xfrm>
            <a:off x="1237940" y="457943"/>
            <a:ext cx="262940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</a:t>
            </a:r>
            <a:endParaRPr/>
          </a:p>
        </p:txBody>
      </p:sp>
      <p:sp>
        <p:nvSpPr>
          <p:cNvPr id="5" name="el-178964450329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一个词，两种AI</a:t>
            </a:r>
            <a:endParaRPr/>
          </a:p>
        </p:txBody>
      </p:sp>
      <p:sp>
        <p:nvSpPr>
          <p:cNvPr id="6" name="el-1789644503292-4"/>
          <p:cNvSpPr txBox="1"/>
          <p:nvPr/>
        </p:nvSpPr>
        <p:spPr>
          <a:xfrm>
            <a:off x="685629" y="6228650"/>
            <a:ext cx="2218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</a:t>
            </a:r>
            <a:endParaRPr/>
          </a:p>
        </p:txBody>
      </p:sp>
      <p:sp>
        <p:nvSpPr>
          <p:cNvPr id="7" name="el-1789644503292-5"/>
          <p:cNvSpPr txBox="1"/>
          <p:nvPr/>
        </p:nvSpPr>
        <p:spPr>
          <a:xfrm>
            <a:off x="5053535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8" name="el-178964450329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cxnSp>
        <p:nvCxnSpPr>
          <p:cNvPr id="9" name="el-1789644503297-13"/>
          <p:cNvCxnSpPr/>
          <p:nvPr/>
        </p:nvCxnSpPr>
        <p:spPr>
          <a:xfrm>
            <a:off x="685629" y="4314604"/>
            <a:ext cx="6090607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03294-7"/>
          <p:cNvCxnSpPr/>
          <p:nvPr/>
        </p:nvCxnSpPr>
        <p:spPr>
          <a:xfrm>
            <a:off x="7447581" y="1586820"/>
            <a:ext cx="914" cy="428949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44503290-1"/>
          <p:cNvSpPr txBox="1"/>
          <p:nvPr/>
        </p:nvSpPr>
        <p:spPr>
          <a:xfrm>
            <a:off x="5618345" y="4571714"/>
            <a:ext cx="6665833" cy="26663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WHY</a:t>
            </a:r>
            <a:endParaRPr/>
          </a:p>
        </p:txBody>
      </p:sp>
      <p:sp>
        <p:nvSpPr>
          <p:cNvPr id="12" name="el-1789644503295-9"/>
          <p:cNvSpPr txBox="1"/>
          <p:nvPr/>
        </p:nvSpPr>
        <p:spPr>
          <a:xfrm>
            <a:off x="685629" y="1586820"/>
            <a:ext cx="6090607" cy="23992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762"/>
              </a:lnSpc>
            </a:pP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过去十年你用过的AI都在"判别"——刷脸进门、地图导航、OTA推荐酒店，AI在答案里</a:t>
            </a: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挑</a:t>
            </a: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。今天的大模型在"生成"——你让它写一段西塘夜游文案，它从无到有地</a:t>
            </a: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</a:t>
            </a: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。从挑到造，一字之差：判别式在已知里选择，生成式在未知里创造。</a:t>
            </a:r>
            <a:endParaRPr/>
          </a:p>
        </p:txBody>
      </p:sp>
      <p:sp>
        <p:nvSpPr>
          <p:cNvPr id="13" name="el-1789644503298-14"/>
          <p:cNvSpPr txBox="1"/>
          <p:nvPr/>
        </p:nvSpPr>
        <p:spPr>
          <a:xfrm>
            <a:off x="685629" y="4585998"/>
            <a:ext cx="6524267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"生成"为什么比"判别"难得多？</a:t>
            </a:r>
            <a:endParaRPr/>
          </a:p>
        </p:txBody>
      </p:sp>
      <p:sp>
        <p:nvSpPr>
          <p:cNvPr id="14" name="el-1789644503298-15"/>
          <p:cNvSpPr txBox="1"/>
          <p:nvPr/>
        </p:nvSpPr>
        <p:spPr>
          <a:xfrm>
            <a:off x="685629" y="5066890"/>
            <a:ext cx="6664440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AI的"造"与人类的"创作"，是一回事吗？</a:t>
            </a:r>
            <a:endParaRPr/>
          </a:p>
        </p:txBody>
      </p:sp>
      <p:sp>
        <p:nvSpPr>
          <p:cNvPr id="15" name="el-1789644503298-16"/>
          <p:cNvSpPr txBox="1"/>
          <p:nvPr/>
        </p:nvSpPr>
        <p:spPr>
          <a:xfrm>
            <a:off x="685629" y="5547783"/>
            <a:ext cx="6243922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它能造什么？边界在哪里？</a:t>
            </a:r>
            <a:endParaRPr/>
          </a:p>
        </p:txBody>
      </p:sp>
      <p:sp>
        <p:nvSpPr>
          <p:cNvPr id="16" name="el-1789644503296-11"/>
          <p:cNvSpPr txBox="1"/>
          <p:nvPr/>
        </p:nvSpPr>
        <p:spPr>
          <a:xfrm>
            <a:off x="7985609" y="3063123"/>
            <a:ext cx="3944328" cy="8226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79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生成</a:t>
            </a:r>
            <a:endParaRPr/>
          </a:p>
        </p:txBody>
      </p:sp>
      <p:sp>
        <p:nvSpPr>
          <p:cNvPr id="17" name="el-1789644503296-12"/>
          <p:cNvSpPr txBox="1"/>
          <p:nvPr/>
        </p:nvSpPr>
        <p:spPr>
          <a:xfrm>
            <a:off x="7985609" y="4076240"/>
            <a:ext cx="4138590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GENERATE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3932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372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37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372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450372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450372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功能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全景</a:t>
            </a:r>
            <a:endParaRPr/>
          </a:p>
        </p:txBody>
      </p:sp>
      <p:sp>
        <p:nvSpPr>
          <p:cNvPr id="8" name="el-178964450372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CAPABILITY PANORAMA</a:t>
            </a:r>
            <a:endParaRPr/>
          </a:p>
        </p:txBody>
      </p:sp>
      <p:sp>
        <p:nvSpPr>
          <p:cNvPr id="9" name="el-1789644503728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生成与判别</a:t>
            </a:r>
            <a:endParaRPr/>
          </a:p>
        </p:txBody>
      </p:sp>
      <p:sp>
        <p:nvSpPr>
          <p:cNvPr id="10" name="el-1789644503729-10"/>
          <p:cNvSpPr txBox="1"/>
          <p:nvPr/>
        </p:nvSpPr>
        <p:spPr>
          <a:xfrm>
            <a:off x="5900304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五大功能域</a:t>
            </a:r>
            <a:endParaRPr/>
          </a:p>
        </p:txBody>
      </p:sp>
      <p:sp>
        <p:nvSpPr>
          <p:cNvPr id="11" name="el-1789644503729-11"/>
          <p:cNvSpPr txBox="1"/>
          <p:nvPr/>
        </p:nvSpPr>
        <p:spPr>
          <a:xfrm>
            <a:off x="75344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一日旅程</a:t>
            </a:r>
            <a:endParaRPr/>
          </a:p>
        </p:txBody>
      </p:sp>
      <p:sp>
        <p:nvSpPr>
          <p:cNvPr id="12" name="el-1789644503730-12"/>
          <p:cNvSpPr txBox="1"/>
          <p:nvPr/>
        </p:nvSpPr>
        <p:spPr>
          <a:xfrm>
            <a:off x="89630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规模数据</a:t>
            </a:r>
            <a:endParaRPr/>
          </a:p>
        </p:txBody>
      </p:sp>
      <p:sp>
        <p:nvSpPr>
          <p:cNvPr id="13" name="el-17896445037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4" name="el-17896445037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399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3997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000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000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3995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39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399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9" name="el-178964450399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生成式AI：学的是"分布"，不是"规则"</a:t>
            </a:r>
            <a:endParaRPr/>
          </a:p>
        </p:txBody>
      </p:sp>
      <p:sp>
        <p:nvSpPr>
          <p:cNvPr id="10" name="el-1789644503998-10"/>
          <p:cNvSpPr txBox="1"/>
          <p:nvPr/>
        </p:nvSpPr>
        <p:spPr>
          <a:xfrm>
            <a:off x="723719" y="1959243"/>
            <a:ext cx="11428285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判别式AI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在已知答案里挑，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生成式AI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在无限可能里造——前者是阅卷老师，后者是考生。</a:t>
            </a:r>
            <a:endParaRPr/>
          </a:p>
        </p:txBody>
      </p:sp>
      <p:sp>
        <p:nvSpPr>
          <p:cNvPr id="11" name="el-1789644503999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44504003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判别式</a:t>
            </a:r>
            <a:endParaRPr/>
          </a:p>
        </p:txBody>
      </p:sp>
      <p:sp>
        <p:nvSpPr>
          <p:cNvPr id="13" name="el-1789644504003-19"/>
          <p:cNvSpPr txBox="1"/>
          <p:nvPr/>
        </p:nvSpPr>
        <p:spPr>
          <a:xfrm>
            <a:off x="685629" y="3617221"/>
            <a:ext cx="412840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DISCRIMINATIVE</a:t>
            </a:r>
            <a:endParaRPr/>
          </a:p>
        </p:txBody>
      </p:sp>
      <p:sp>
        <p:nvSpPr>
          <p:cNvPr id="14" name="el-1789644504002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人脸识别、垃圾邮件过滤、酒店推荐——先有人定好类别，AI学习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分类的边界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，输出是"属于哪一类"。</a:t>
            </a:r>
            <a:endParaRPr/>
          </a:p>
        </p:txBody>
      </p:sp>
      <p:sp>
        <p:nvSpPr>
          <p:cNvPr id="15" name="el-1789644504003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生成式</a:t>
            </a:r>
            <a:endParaRPr/>
          </a:p>
        </p:txBody>
      </p:sp>
      <p:sp>
        <p:nvSpPr>
          <p:cNvPr id="16" name="el-1789644504003-21"/>
          <p:cNvSpPr txBox="1"/>
          <p:nvPr/>
        </p:nvSpPr>
        <p:spPr>
          <a:xfrm>
            <a:off x="4567584" y="3617221"/>
            <a:ext cx="365737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GENERATIVE</a:t>
            </a:r>
            <a:endParaRPr/>
          </a:p>
        </p:txBody>
      </p:sp>
      <p:sp>
        <p:nvSpPr>
          <p:cNvPr id="17" name="el-1789644504002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写文章、画海报、配音——AI学习海量数据后掌握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内容的统计规律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，输出是"一个全新的样本"。</a:t>
            </a:r>
            <a:endParaRPr/>
          </a:p>
        </p:txBody>
      </p:sp>
      <p:sp>
        <p:nvSpPr>
          <p:cNvPr id="18" name="el-1789644504004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大模型</a:t>
            </a:r>
            <a:endParaRPr/>
          </a:p>
        </p:txBody>
      </p:sp>
      <p:sp>
        <p:nvSpPr>
          <p:cNvPr id="19" name="el-1789644504004-23"/>
          <p:cNvSpPr txBox="1"/>
          <p:nvPr/>
        </p:nvSpPr>
        <p:spPr>
          <a:xfrm>
            <a:off x="8173531" y="3617221"/>
            <a:ext cx="331593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LLM</a:t>
            </a:r>
            <a:endParaRPr/>
          </a:p>
        </p:txBody>
      </p:sp>
      <p:sp>
        <p:nvSpPr>
          <p:cNvPr id="20" name="el-1789644504002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生成式的当代主角：参数巨大、吃下全网文本——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ChatGPT与国产五强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都属于这一家族。</a:t>
            </a:r>
            <a:endParaRPr/>
          </a:p>
        </p:txBody>
      </p:sp>
      <p:sp>
        <p:nvSpPr>
          <p:cNvPr id="21" name="el-1789644503994-2"/>
          <p:cNvSpPr txBox="1"/>
          <p:nvPr/>
        </p:nvSpPr>
        <p:spPr>
          <a:xfrm>
            <a:off x="685629" y="5267609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分界线不在"智能高低"，而在</a:t>
            </a:r>
            <a:r>
              <a:rPr b="1" sz="1340" spc="54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输出形态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——一个是判断，一个是创造。</a:t>
            </a:r>
            <a:endParaRPr/>
          </a:p>
        </p:txBody>
      </p:sp>
      <p:sp>
        <p:nvSpPr>
          <p:cNvPr id="22" name="el-178964450399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23" name="el-1789644503995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399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07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092-16"/>
          <p:cNvCxnSpPr/>
          <p:nvPr/>
        </p:nvCxnSpPr>
        <p:spPr>
          <a:xfrm>
            <a:off x="685629" y="216100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092-17"/>
          <p:cNvCxnSpPr/>
          <p:nvPr/>
        </p:nvCxnSpPr>
        <p:spPr>
          <a:xfrm>
            <a:off x="2884758" y="216100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093-18"/>
          <p:cNvCxnSpPr/>
          <p:nvPr/>
        </p:nvCxnSpPr>
        <p:spPr>
          <a:xfrm>
            <a:off x="4855494" y="216100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093-19"/>
          <p:cNvCxnSpPr/>
          <p:nvPr/>
        </p:nvCxnSpPr>
        <p:spPr>
          <a:xfrm>
            <a:off x="7287333" y="216100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4093-20"/>
          <p:cNvCxnSpPr/>
          <p:nvPr/>
        </p:nvCxnSpPr>
        <p:spPr>
          <a:xfrm>
            <a:off x="9719172" y="216100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4076-8"/>
          <p:cNvCxnSpPr/>
          <p:nvPr/>
        </p:nvCxnSpPr>
        <p:spPr>
          <a:xfrm>
            <a:off x="685629" y="4454616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4085-11"/>
          <p:cNvSpPr/>
          <p:nvPr/>
        </p:nvSpPr>
        <p:spPr>
          <a:xfrm>
            <a:off x="685629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504086-12"/>
          <p:cNvSpPr/>
          <p:nvPr/>
        </p:nvSpPr>
        <p:spPr>
          <a:xfrm>
            <a:off x="3361484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504087-13"/>
          <p:cNvSpPr/>
          <p:nvPr/>
        </p:nvSpPr>
        <p:spPr>
          <a:xfrm>
            <a:off x="6037340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504088-14"/>
          <p:cNvSpPr/>
          <p:nvPr/>
        </p:nvSpPr>
        <p:spPr>
          <a:xfrm>
            <a:off x="8713196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04089-15"/>
          <p:cNvSpPr/>
          <p:nvPr/>
        </p:nvSpPr>
        <p:spPr>
          <a:xfrm>
            <a:off x="11389052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504073-4"/>
          <p:cNvCxnSpPr/>
          <p:nvPr/>
        </p:nvCxnSpPr>
        <p:spPr>
          <a:xfrm>
            <a:off x="685629" y="484028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5040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50407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17" name="el-1789644504072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五大功能域：AI的"手艺清单"</a:t>
            </a:r>
            <a:endParaRPr/>
          </a:p>
        </p:txBody>
      </p:sp>
      <p:sp>
        <p:nvSpPr>
          <p:cNvPr id="18" name="el-1789644504096-26"/>
          <p:cNvSpPr txBox="1"/>
          <p:nvPr/>
        </p:nvSpPr>
        <p:spPr>
          <a:xfrm>
            <a:off x="685629" y="2332411"/>
            <a:ext cx="198449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9" name="el-1789644504096-27"/>
          <p:cNvSpPr txBox="1"/>
          <p:nvPr/>
        </p:nvSpPr>
        <p:spPr>
          <a:xfrm>
            <a:off x="685629" y="261808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文本</a:t>
            </a:r>
            <a:endParaRPr/>
          </a:p>
        </p:txBody>
      </p:sp>
      <p:sp>
        <p:nvSpPr>
          <p:cNvPr id="20" name="el-1789644504096-28"/>
          <p:cNvSpPr txBox="1"/>
          <p:nvPr/>
        </p:nvSpPr>
        <p:spPr>
          <a:xfrm>
            <a:off x="685629" y="2972212"/>
            <a:ext cx="190716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★★★★★</a:t>
            </a:r>
            <a:endParaRPr/>
          </a:p>
        </p:txBody>
      </p:sp>
      <p:sp>
        <p:nvSpPr>
          <p:cNvPr id="21" name="el-1789644504094-21"/>
          <p:cNvSpPr txBox="1"/>
          <p:nvPr/>
        </p:nvSpPr>
        <p:spPr>
          <a:xfrm>
            <a:off x="685629" y="3324549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写攻略、改文案、译外文——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最成熟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，旅游人第一生产力。</a:t>
            </a:r>
            <a:endParaRPr/>
          </a:p>
        </p:txBody>
      </p:sp>
      <p:sp>
        <p:nvSpPr>
          <p:cNvPr id="22" name="el-1789644504096-29"/>
          <p:cNvSpPr txBox="1"/>
          <p:nvPr/>
        </p:nvSpPr>
        <p:spPr>
          <a:xfrm>
            <a:off x="2884758" y="2332411"/>
            <a:ext cx="19846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3" name="el-1789644504097-30"/>
          <p:cNvSpPr txBox="1"/>
          <p:nvPr/>
        </p:nvSpPr>
        <p:spPr>
          <a:xfrm>
            <a:off x="2884758" y="261808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</a:t>
            </a:r>
            <a:endParaRPr/>
          </a:p>
        </p:txBody>
      </p:sp>
      <p:sp>
        <p:nvSpPr>
          <p:cNvPr id="24" name="el-1789644504097-31"/>
          <p:cNvSpPr txBox="1"/>
          <p:nvPr/>
        </p:nvSpPr>
        <p:spPr>
          <a:xfrm>
            <a:off x="2884758" y="2972212"/>
            <a:ext cx="19073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★★★★</a:t>
            </a:r>
            <a:endParaRPr/>
          </a:p>
        </p:txBody>
      </p:sp>
      <p:sp>
        <p:nvSpPr>
          <p:cNvPr id="25" name="el-1789644504094-22"/>
          <p:cNvSpPr txBox="1"/>
          <p:nvPr/>
        </p:nvSpPr>
        <p:spPr>
          <a:xfrm>
            <a:off x="2884758" y="3324549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海报、插画、效果图——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以假乱真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，创意行业震动最大。</a:t>
            </a:r>
            <a:endParaRPr/>
          </a:p>
        </p:txBody>
      </p:sp>
      <p:sp>
        <p:nvSpPr>
          <p:cNvPr id="26" name="el-1789644504097-32"/>
          <p:cNvSpPr txBox="1"/>
          <p:nvPr/>
        </p:nvSpPr>
        <p:spPr>
          <a:xfrm>
            <a:off x="4855494" y="2332411"/>
            <a:ext cx="244574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7" name="el-1789644504097-33"/>
          <p:cNvSpPr txBox="1"/>
          <p:nvPr/>
        </p:nvSpPr>
        <p:spPr>
          <a:xfrm>
            <a:off x="4855494" y="261808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</a:t>
            </a:r>
            <a:endParaRPr/>
          </a:p>
        </p:txBody>
      </p:sp>
      <p:sp>
        <p:nvSpPr>
          <p:cNvPr id="28" name="el-1789644504097-34"/>
          <p:cNvSpPr txBox="1"/>
          <p:nvPr/>
        </p:nvSpPr>
        <p:spPr>
          <a:xfrm>
            <a:off x="4855494" y="2972212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★★★★</a:t>
            </a:r>
            <a:endParaRPr/>
          </a:p>
        </p:txBody>
      </p:sp>
      <p:sp>
        <p:nvSpPr>
          <p:cNvPr id="29" name="el-1789644504095-23"/>
          <p:cNvSpPr txBox="1"/>
          <p:nvPr/>
        </p:nvSpPr>
        <p:spPr>
          <a:xfrm>
            <a:off x="4855494" y="3324549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配音、翻译、识别——讲解员的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数字嗓子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504098-35"/>
          <p:cNvSpPr txBox="1"/>
          <p:nvPr/>
        </p:nvSpPr>
        <p:spPr>
          <a:xfrm>
            <a:off x="7287333" y="2332411"/>
            <a:ext cx="244574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31" name="el-1789644504098-36"/>
          <p:cNvSpPr txBox="1"/>
          <p:nvPr/>
        </p:nvSpPr>
        <p:spPr>
          <a:xfrm>
            <a:off x="7287333" y="261808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</a:t>
            </a:r>
            <a:endParaRPr/>
          </a:p>
        </p:txBody>
      </p:sp>
      <p:sp>
        <p:nvSpPr>
          <p:cNvPr id="32" name="el-1789644504098-37"/>
          <p:cNvSpPr txBox="1"/>
          <p:nvPr/>
        </p:nvSpPr>
        <p:spPr>
          <a:xfrm>
            <a:off x="7287333" y="2972212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</a:t>
            </a:r>
            <a:endParaRPr/>
          </a:p>
        </p:txBody>
      </p:sp>
      <p:sp>
        <p:nvSpPr>
          <p:cNvPr id="33" name="el-1789644504095-24"/>
          <p:cNvSpPr txBox="1"/>
          <p:nvPr/>
        </p:nvSpPr>
        <p:spPr>
          <a:xfrm>
            <a:off x="7287333" y="3324549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文生视频、数字人口播——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进步最快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，可控性最低。</a:t>
            </a:r>
            <a:endParaRPr/>
          </a:p>
        </p:txBody>
      </p:sp>
      <p:sp>
        <p:nvSpPr>
          <p:cNvPr id="34" name="el-1789644504098-38"/>
          <p:cNvSpPr txBox="1"/>
          <p:nvPr/>
        </p:nvSpPr>
        <p:spPr>
          <a:xfrm>
            <a:off x="9719172" y="2332411"/>
            <a:ext cx="202644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35" name="el-1789644504098-39"/>
          <p:cNvSpPr txBox="1"/>
          <p:nvPr/>
        </p:nvSpPr>
        <p:spPr>
          <a:xfrm>
            <a:off x="9719172" y="261808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</a:t>
            </a:r>
            <a:endParaRPr/>
          </a:p>
        </p:txBody>
      </p:sp>
      <p:sp>
        <p:nvSpPr>
          <p:cNvPr id="36" name="el-1789644504099-40"/>
          <p:cNvSpPr txBox="1"/>
          <p:nvPr/>
        </p:nvSpPr>
        <p:spPr>
          <a:xfrm>
            <a:off x="9719172" y="2972212"/>
            <a:ext cx="19491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</a:t>
            </a:r>
            <a:endParaRPr/>
          </a:p>
        </p:txBody>
      </p:sp>
      <p:sp>
        <p:nvSpPr>
          <p:cNvPr id="37" name="el-1789644504096-25"/>
          <p:cNvSpPr txBox="1"/>
          <p:nvPr/>
        </p:nvSpPr>
        <p:spPr>
          <a:xfrm>
            <a:off x="9719172" y="3324549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看图说话、图文互转——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融合趋势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，下一代交互入口。</a:t>
            </a:r>
            <a:endParaRPr/>
          </a:p>
        </p:txBody>
      </p:sp>
      <p:sp>
        <p:nvSpPr>
          <p:cNvPr id="38" name="el-1789644504072-2"/>
          <p:cNvSpPr txBox="1"/>
          <p:nvPr/>
        </p:nvSpPr>
        <p:spPr>
          <a:xfrm>
            <a:off x="685629" y="5035496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本讲按"成熟度"顺序逐项拆解：先文本，后视觉，再展望融合——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先吃透最稳的，再观望最新的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450407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40" name="el-1789644504073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41" name="el-17896445040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1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116-10"/>
          <p:cNvCxnSpPr/>
          <p:nvPr/>
        </p:nvCxnSpPr>
        <p:spPr>
          <a:xfrm>
            <a:off x="3839698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116-11"/>
          <p:cNvCxnSpPr/>
          <p:nvPr/>
        </p:nvCxnSpPr>
        <p:spPr>
          <a:xfrm>
            <a:off x="7810779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113-4"/>
          <p:cNvCxnSpPr/>
          <p:nvPr/>
        </p:nvCxnSpPr>
        <p:spPr>
          <a:xfrm>
            <a:off x="685629" y="451428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1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11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8" name="el-17896445041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一日旅程：AI功能触点地图</a:t>
            </a:r>
            <a:endParaRPr/>
          </a:p>
        </p:txBody>
      </p:sp>
      <p:sp>
        <p:nvSpPr>
          <p:cNvPr id="9" name="el-1789644504117-12"/>
          <p:cNvSpPr txBox="1"/>
          <p:nvPr/>
        </p:nvSpPr>
        <p:spPr>
          <a:xfrm>
            <a:off x="685629" y="2544140"/>
            <a:ext cx="34224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07:00 · 行前</a:t>
            </a:r>
            <a:endParaRPr/>
          </a:p>
        </p:txBody>
      </p:sp>
      <p:sp>
        <p:nvSpPr>
          <p:cNvPr id="10" name="el-1789644504118-13"/>
          <p:cNvSpPr txBox="1"/>
          <p:nvPr/>
        </p:nvSpPr>
        <p:spPr>
          <a:xfrm>
            <a:off x="685629" y="2886955"/>
            <a:ext cx="310360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出发</a:t>
            </a:r>
            <a:endParaRPr/>
          </a:p>
        </p:txBody>
      </p:sp>
      <p:sp>
        <p:nvSpPr>
          <p:cNvPr id="11" name="el-1789644504118-14"/>
          <p:cNvSpPr txBox="1"/>
          <p:nvPr/>
        </p:nvSpPr>
        <p:spPr>
          <a:xfrm>
            <a:off x="4130138" y="2544140"/>
            <a:ext cx="423466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11:00 · 游中</a:t>
            </a:r>
            <a:endParaRPr/>
          </a:p>
        </p:txBody>
      </p:sp>
      <p:sp>
        <p:nvSpPr>
          <p:cNvPr id="12" name="el-1789644504118-15"/>
          <p:cNvSpPr txBox="1"/>
          <p:nvPr/>
        </p:nvSpPr>
        <p:spPr>
          <a:xfrm>
            <a:off x="4130138" y="2886955"/>
            <a:ext cx="391585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抵达</a:t>
            </a:r>
            <a:endParaRPr/>
          </a:p>
        </p:txBody>
      </p:sp>
      <p:sp>
        <p:nvSpPr>
          <p:cNvPr id="13" name="el-1789644504118-16"/>
          <p:cNvSpPr txBox="1"/>
          <p:nvPr/>
        </p:nvSpPr>
        <p:spPr>
          <a:xfrm>
            <a:off x="8101219" y="2544140"/>
            <a:ext cx="396089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21:00 · 游后</a:t>
            </a:r>
            <a:endParaRPr/>
          </a:p>
        </p:txBody>
      </p:sp>
      <p:sp>
        <p:nvSpPr>
          <p:cNvPr id="14" name="el-1789644504118-17"/>
          <p:cNvSpPr txBox="1"/>
          <p:nvPr/>
        </p:nvSpPr>
        <p:spPr>
          <a:xfrm>
            <a:off x="8101219" y="2886955"/>
            <a:ext cx="3642074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分享</a:t>
            </a:r>
            <a:endParaRPr/>
          </a:p>
        </p:txBody>
      </p:sp>
      <p:sp>
        <p:nvSpPr>
          <p:cNvPr id="15" name="el-1789644504112-2"/>
          <p:cNvSpPr txBox="1"/>
          <p:nvPr/>
        </p:nvSpPr>
        <p:spPr>
          <a:xfrm>
            <a:off x="685629" y="4709495"/>
            <a:ext cx="1134162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五大功能域不是实验室概念——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你的一天早就被它们串起来了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。这门课要做的，是把"被动被服务"变成"主动去驾驭"。</a:t>
            </a:r>
            <a:endParaRPr/>
          </a:p>
        </p:txBody>
      </p:sp>
      <p:sp>
        <p:nvSpPr>
          <p:cNvPr id="16" name="el-178964450411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17" name="el-1789644504113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8" name="el-17896445041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19" name="el-1789644504123-24"/>
          <p:cNvSpPr/>
          <p:nvPr/>
        </p:nvSpPr>
        <p:spPr>
          <a:xfrm>
            <a:off x="68562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04124-25"/>
          <p:cNvSpPr/>
          <p:nvPr/>
        </p:nvSpPr>
        <p:spPr>
          <a:xfrm>
            <a:off x="68562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04124-26"/>
          <p:cNvSpPr/>
          <p:nvPr/>
        </p:nvSpPr>
        <p:spPr>
          <a:xfrm>
            <a:off x="4130138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04125-27"/>
          <p:cNvSpPr/>
          <p:nvPr/>
        </p:nvSpPr>
        <p:spPr>
          <a:xfrm>
            <a:off x="4130138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4125-28"/>
          <p:cNvSpPr/>
          <p:nvPr/>
        </p:nvSpPr>
        <p:spPr>
          <a:xfrm>
            <a:off x="810121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4125-29"/>
          <p:cNvSpPr/>
          <p:nvPr/>
        </p:nvSpPr>
        <p:spPr>
          <a:xfrm>
            <a:off x="810121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4121-18"/>
          <p:cNvSpPr txBox="1"/>
          <p:nvPr/>
        </p:nvSpPr>
        <p:spPr>
          <a:xfrm>
            <a:off x="857036" y="3452509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行程推送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（文本）</a:t>
            </a:r>
            <a:endParaRPr/>
          </a:p>
        </p:txBody>
      </p:sp>
      <p:sp>
        <p:nvSpPr>
          <p:cNvPr id="26" name="el-1789644504121-19"/>
          <p:cNvSpPr txBox="1"/>
          <p:nvPr/>
        </p:nvSpPr>
        <p:spPr>
          <a:xfrm>
            <a:off x="857036" y="3823891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天气播报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（语音）</a:t>
            </a:r>
            <a:endParaRPr/>
          </a:p>
        </p:txBody>
      </p:sp>
      <p:sp>
        <p:nvSpPr>
          <p:cNvPr id="27" name="el-1789644504122-20"/>
          <p:cNvSpPr txBox="1"/>
          <p:nvPr/>
        </p:nvSpPr>
        <p:spPr>
          <a:xfrm>
            <a:off x="4301545" y="3452509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扫码识景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（图像）</a:t>
            </a:r>
            <a:endParaRPr/>
          </a:p>
        </p:txBody>
      </p:sp>
      <p:sp>
        <p:nvSpPr>
          <p:cNvPr id="28" name="el-1789644504122-21"/>
          <p:cNvSpPr txBox="1"/>
          <p:nvPr/>
        </p:nvSpPr>
        <p:spPr>
          <a:xfrm>
            <a:off x="4301545" y="3823891"/>
            <a:ext cx="375967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AR导航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（多模态）</a:t>
            </a:r>
            <a:endParaRPr/>
          </a:p>
        </p:txBody>
      </p:sp>
      <p:sp>
        <p:nvSpPr>
          <p:cNvPr id="29" name="el-1789644504122-22"/>
          <p:cNvSpPr txBox="1"/>
          <p:nvPr/>
        </p:nvSpPr>
        <p:spPr>
          <a:xfrm>
            <a:off x="8272626" y="3452509"/>
            <a:ext cx="360779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Vlog脚本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（文本）</a:t>
            </a:r>
            <a:endParaRPr/>
          </a:p>
        </p:txBody>
      </p:sp>
      <p:sp>
        <p:nvSpPr>
          <p:cNvPr id="30" name="el-1789644504123-23"/>
          <p:cNvSpPr txBox="1"/>
          <p:nvPr/>
        </p:nvSpPr>
        <p:spPr>
          <a:xfrm>
            <a:off x="8272626" y="3823891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旅拍配乐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（音频）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1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147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151-13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152-14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1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1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8" name="el-17896445041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功能爆发：三组数字</a:t>
            </a:r>
            <a:endParaRPr/>
          </a:p>
        </p:txBody>
      </p:sp>
      <p:sp>
        <p:nvSpPr>
          <p:cNvPr id="9" name="el-1789644504149-10"/>
          <p:cNvSpPr txBox="1"/>
          <p:nvPr/>
        </p:nvSpPr>
        <p:spPr>
          <a:xfrm>
            <a:off x="685629" y="2336577"/>
            <a:ext cx="341100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 发布后</a:t>
            </a:r>
            <a:endParaRPr/>
          </a:p>
        </p:txBody>
      </p:sp>
      <p:sp>
        <p:nvSpPr>
          <p:cNvPr id="10" name="el-1789644504150-11"/>
          <p:cNvSpPr txBox="1"/>
          <p:nvPr/>
        </p:nvSpPr>
        <p:spPr>
          <a:xfrm>
            <a:off x="685629" y="2707959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11" name="el-1789644504150-12"/>
          <p:cNvSpPr txBox="1"/>
          <p:nvPr/>
        </p:nvSpPr>
        <p:spPr>
          <a:xfrm>
            <a:off x="685629" y="3724945"/>
            <a:ext cx="297677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个月</a:t>
            </a:r>
            <a:endParaRPr/>
          </a:p>
        </p:txBody>
      </p:sp>
      <p:sp>
        <p:nvSpPr>
          <p:cNvPr id="12" name="el-1789644504149-8"/>
          <p:cNvSpPr txBox="1"/>
          <p:nvPr/>
        </p:nvSpPr>
        <p:spPr>
          <a:xfrm>
            <a:off x="685629" y="4258212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月活用户突破1亿——史上最快的消费级应用，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生成能力第一次大规模交到普通人手上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04152-15"/>
          <p:cNvSpPr txBox="1"/>
          <p:nvPr/>
        </p:nvSpPr>
        <p:spPr>
          <a:xfrm>
            <a:off x="4627993" y="2085864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86%</a:t>
            </a:r>
            <a:endParaRPr/>
          </a:p>
        </p:txBody>
      </p:sp>
      <p:sp>
        <p:nvSpPr>
          <p:cNvPr id="14" name="el-1789644504156-21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企业采用率</a:t>
            </a:r>
            <a:endParaRPr/>
          </a:p>
        </p:txBody>
      </p:sp>
      <p:sp>
        <p:nvSpPr>
          <p:cNvPr id="15" name="el-1789644504155-18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麦肯锡2024年调研：超八成企业已在至少一个业务环节使用生成式AI，营销与客服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渗透最深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44504153-16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5种</a:t>
            </a:r>
            <a:endParaRPr/>
          </a:p>
        </p:txBody>
      </p:sp>
      <p:sp>
        <p:nvSpPr>
          <p:cNvPr id="17" name="el-1789644504156-22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模态覆盖</a:t>
            </a:r>
            <a:endParaRPr/>
          </a:p>
        </p:txBody>
      </p:sp>
      <p:sp>
        <p:nvSpPr>
          <p:cNvPr id="18" name="el-1789644504155-19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从纯文本起步，两年内扩展到图像、语音、视频、代码——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能力的边界每个月都在外扩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4153-17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本期</a:t>
            </a:r>
            <a:endParaRPr/>
          </a:p>
        </p:txBody>
      </p:sp>
      <p:sp>
        <p:nvSpPr>
          <p:cNvPr id="20" name="el-1789644504156-23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旅游业的反应</a:t>
            </a:r>
            <a:endParaRPr/>
          </a:p>
        </p:txBody>
      </p:sp>
      <p:sp>
        <p:nvSpPr>
          <p:cNvPr id="21" name="el-1789644504156-20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携程、同程、马蜂窝、飞猪相继上线AI助手——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不是要不要用，是怎么用好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45041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23" name="el-178964450414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41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428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426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26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26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4504268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450426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文本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能力</a:t>
            </a:r>
            <a:endParaRPr/>
          </a:p>
        </p:txBody>
      </p:sp>
      <p:sp>
        <p:nvSpPr>
          <p:cNvPr id="8" name="el-178964450426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TEXT GENERATION</a:t>
            </a:r>
            <a:endParaRPr/>
          </a:p>
        </p:txBody>
      </p:sp>
      <p:sp>
        <p:nvSpPr>
          <p:cNvPr id="9" name="el-1789644504270-9"/>
          <p:cNvSpPr txBox="1"/>
          <p:nvPr/>
        </p:nvSpPr>
        <p:spPr>
          <a:xfrm>
            <a:off x="4266133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两翼</a:t>
            </a:r>
            <a:endParaRPr/>
          </a:p>
        </p:txBody>
      </p:sp>
      <p:sp>
        <p:nvSpPr>
          <p:cNvPr id="10" name="el-1789644504271-10"/>
          <p:cNvSpPr txBox="1"/>
          <p:nvPr/>
        </p:nvSpPr>
        <p:spPr>
          <a:xfrm>
            <a:off x="528326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三支柱</a:t>
            </a:r>
            <a:endParaRPr/>
          </a:p>
        </p:txBody>
      </p:sp>
      <p:sp>
        <p:nvSpPr>
          <p:cNvPr id="11" name="el-1789644504271-11"/>
          <p:cNvSpPr txBox="1"/>
          <p:nvPr/>
        </p:nvSpPr>
        <p:spPr>
          <a:xfrm>
            <a:off x="650618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旅游场景</a:t>
            </a:r>
            <a:endParaRPr/>
          </a:p>
        </p:txBody>
      </p:sp>
      <p:sp>
        <p:nvSpPr>
          <p:cNvPr id="12" name="el-1789644504271-12"/>
          <p:cNvSpPr txBox="1"/>
          <p:nvPr/>
        </p:nvSpPr>
        <p:spPr>
          <a:xfrm>
            <a:off x="7934722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适配与陷阱</a:t>
            </a:r>
            <a:endParaRPr/>
          </a:p>
        </p:txBody>
      </p:sp>
      <p:sp>
        <p:nvSpPr>
          <p:cNvPr id="13" name="el-178964450426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4" name="el-178964450426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3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30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29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2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3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7" name="el-178964450429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文本能力两翼：写得像，懂得多</a:t>
            </a:r>
            <a:endParaRPr/>
          </a:p>
        </p:txBody>
      </p:sp>
      <p:sp>
        <p:nvSpPr>
          <p:cNvPr id="8" name="el-1789644504303-13"/>
          <p:cNvSpPr txBox="1"/>
          <p:nvPr/>
        </p:nvSpPr>
        <p:spPr>
          <a:xfrm>
            <a:off x="685629" y="2628505"/>
            <a:ext cx="584403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翼一 · FLUENCY</a:t>
            </a:r>
            <a:endParaRPr/>
          </a:p>
        </p:txBody>
      </p:sp>
      <p:sp>
        <p:nvSpPr>
          <p:cNvPr id="9" name="el-178964450430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写得像</a:t>
            </a:r>
            <a:endParaRPr/>
          </a:p>
        </p:txBody>
      </p:sp>
      <p:sp>
        <p:nvSpPr>
          <p:cNvPr id="10" name="el-178964450430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语法通顺、辞藻到位、结构工整——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表层语言能力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。像一位中文系毕业生：你出题，它成文，口吻随调。</a:t>
            </a:r>
            <a:endParaRPr/>
          </a:p>
        </p:txBody>
      </p:sp>
      <p:sp>
        <p:nvSpPr>
          <p:cNvPr id="11" name="el-1789644504303-15"/>
          <p:cNvSpPr txBox="1"/>
          <p:nvPr/>
        </p:nvSpPr>
        <p:spPr>
          <a:xfrm>
            <a:off x="6522994" y="2628505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翼二 · KNOWLEDGE</a:t>
            </a:r>
            <a:endParaRPr/>
          </a:p>
        </p:txBody>
      </p:sp>
      <p:sp>
        <p:nvSpPr>
          <p:cNvPr id="12" name="el-1789644504303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懂得多</a:t>
            </a:r>
            <a:endParaRPr/>
          </a:p>
        </p:txBody>
      </p:sp>
      <p:sp>
        <p:nvSpPr>
          <p:cNvPr id="13" name="el-178964450430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训练时"读"过的知识横跨百科、论文、论坛——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知识广度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。像一位杂学通才：天文地理都能聊，深度另说。</a:t>
            </a:r>
            <a:endParaRPr/>
          </a:p>
        </p:txBody>
      </p:sp>
      <p:sp>
        <p:nvSpPr>
          <p:cNvPr id="14" name="el-1789644504297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两翼缺一不可：只"像"会空洞，只"懂"会干瘪。用得越久越能体会——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提示词是在调度这两翼的配比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450429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16" name="el-1789644504298-6"/>
          <p:cNvSpPr txBox="1"/>
          <p:nvPr/>
        </p:nvSpPr>
        <p:spPr>
          <a:xfrm>
            <a:off x="518923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4298-7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3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32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32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32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3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32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8" name="el-178964450431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三支柱：理解 · 生成 · 推理</a:t>
            </a:r>
            <a:endParaRPr/>
          </a:p>
        </p:txBody>
      </p:sp>
      <p:sp>
        <p:nvSpPr>
          <p:cNvPr id="9" name="el-178964450432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支柱① · 理解</a:t>
            </a:r>
            <a:endParaRPr/>
          </a:p>
        </p:txBody>
      </p:sp>
      <p:sp>
        <p:nvSpPr>
          <p:cNvPr id="10" name="el-178964450432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读得懂</a:t>
            </a:r>
            <a:endParaRPr/>
          </a:p>
        </p:txBody>
      </p:sp>
      <p:sp>
        <p:nvSpPr>
          <p:cNvPr id="11" name="el-178964450432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输入端能力</a:t>
            </a:r>
            <a:endParaRPr/>
          </a:p>
        </p:txBody>
      </p:sp>
      <p:sp>
        <p:nvSpPr>
          <p:cNvPr id="12" name="el-178964450432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支柱② · 生成</a:t>
            </a:r>
            <a:endParaRPr/>
          </a:p>
        </p:txBody>
      </p:sp>
      <p:sp>
        <p:nvSpPr>
          <p:cNvPr id="13" name="el-178964450432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写得出</a:t>
            </a:r>
            <a:endParaRPr/>
          </a:p>
        </p:txBody>
      </p:sp>
      <p:sp>
        <p:nvSpPr>
          <p:cNvPr id="14" name="el-178964450432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输出端能力</a:t>
            </a:r>
            <a:endParaRPr/>
          </a:p>
        </p:txBody>
      </p:sp>
      <p:sp>
        <p:nvSpPr>
          <p:cNvPr id="15" name="el-178964450432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支柱③ · 推理</a:t>
            </a:r>
            <a:endParaRPr/>
          </a:p>
        </p:txBody>
      </p:sp>
      <p:sp>
        <p:nvSpPr>
          <p:cNvPr id="16" name="el-178964450432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想得通</a:t>
            </a:r>
            <a:endParaRPr/>
          </a:p>
        </p:txBody>
      </p:sp>
      <p:sp>
        <p:nvSpPr>
          <p:cNvPr id="17" name="el-178964450432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思考端能力</a:t>
            </a:r>
            <a:endParaRPr/>
          </a:p>
        </p:txBody>
      </p:sp>
      <p:sp>
        <p:nvSpPr>
          <p:cNvPr id="18" name="el-178964450432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强度规律</a:t>
            </a:r>
            <a:endParaRPr/>
          </a:p>
        </p:txBody>
      </p:sp>
      <p:sp>
        <p:nvSpPr>
          <p:cNvPr id="19" name="el-1789644504321-8"/>
          <p:cNvSpPr txBox="1"/>
          <p:nvPr/>
        </p:nvSpPr>
        <p:spPr>
          <a:xfrm>
            <a:off x="1753799" y="4959910"/>
            <a:ext cx="76196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生成最稳，理解次之，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推理最容易翻车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——多步复杂推演务必人工复核。</a:t>
            </a:r>
            <a:endParaRPr/>
          </a:p>
        </p:txBody>
      </p:sp>
      <p:sp>
        <p:nvSpPr>
          <p:cNvPr id="20" name="el-17896445043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21" name="el-178964450431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2" name="el-17896445043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  <p:sp>
        <p:nvSpPr>
          <p:cNvPr id="23" name="el-1789644504333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433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4334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504334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504334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504335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504335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504335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504336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504329-22"/>
          <p:cNvSpPr txBox="1"/>
          <p:nvPr/>
        </p:nvSpPr>
        <p:spPr>
          <a:xfrm>
            <a:off x="857036" y="3369632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归纳500字差评的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三个不满</a:t>
            </a:r>
            <a:endParaRPr/>
          </a:p>
        </p:txBody>
      </p:sp>
      <p:sp>
        <p:nvSpPr>
          <p:cNvPr id="33" name="el-1789644504330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从行程单算出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空闲时段</a:t>
            </a:r>
            <a:endParaRPr/>
          </a:p>
        </p:txBody>
      </p:sp>
      <p:sp>
        <p:nvSpPr>
          <p:cNvPr id="34" name="el-1789644504330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长攻略提炼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要点清单</a:t>
            </a:r>
            <a:endParaRPr/>
          </a:p>
        </p:txBody>
      </p:sp>
      <p:sp>
        <p:nvSpPr>
          <p:cNvPr id="35" name="el-1789644504330-25"/>
          <p:cNvSpPr txBox="1"/>
          <p:nvPr/>
        </p:nvSpPr>
        <p:spPr>
          <a:xfrm>
            <a:off x="4626802" y="3369632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小红书风 / 公文风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一键切换</a:t>
            </a:r>
            <a:endParaRPr/>
          </a:p>
        </p:txBody>
      </p:sp>
      <p:sp>
        <p:nvSpPr>
          <p:cNvPr id="36" name="el-1789644504331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按指定字数结构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批量产出</a:t>
            </a:r>
            <a:endParaRPr/>
          </a:p>
        </p:txBody>
      </p:sp>
      <p:sp>
        <p:nvSpPr>
          <p:cNvPr id="37" name="el-1789644504331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同素材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多版本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改写</a:t>
            </a:r>
            <a:endParaRPr/>
          </a:p>
        </p:txBody>
      </p:sp>
      <p:sp>
        <p:nvSpPr>
          <p:cNvPr id="38" name="el-1789644504332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条件规划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：下雨则行程B替代A</a:t>
            </a:r>
            <a:endParaRPr/>
          </a:p>
        </p:txBody>
      </p:sp>
      <p:sp>
        <p:nvSpPr>
          <p:cNvPr id="39" name="el-178964450433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多方案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测算</a:t>
            </a:r>
            <a:endParaRPr/>
          </a:p>
        </p:txBody>
      </p:sp>
      <p:sp>
        <p:nvSpPr>
          <p:cNvPr id="40" name="el-1789644504333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投诉处理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推演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48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449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44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48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6" name="el-178964450448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旅游文本：AI最肥沃的试验田</a:t>
            </a:r>
            <a:endParaRPr/>
          </a:p>
        </p:txBody>
      </p:sp>
      <p:sp>
        <p:nvSpPr>
          <p:cNvPr id="7" name="el-1789644504488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结构模板化</a:t>
            </a:r>
            <a:endParaRPr/>
          </a:p>
        </p:txBody>
      </p:sp>
      <p:sp>
        <p:nvSpPr>
          <p:cNvPr id="8" name="el-1789644504486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 = 天数×景点×交通×餐饮，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天然适合AI填充框架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——这是旅游文本区别于小说、诗歌的关键。</a:t>
            </a:r>
            <a:endParaRPr/>
          </a:p>
        </p:txBody>
      </p:sp>
      <p:sp>
        <p:nvSpPr>
          <p:cNvPr id="9" name="el-1789644504488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四大高频场景</a:t>
            </a:r>
            <a:endParaRPr/>
          </a:p>
        </p:txBody>
      </p:sp>
      <p:sp>
        <p:nvSpPr>
          <p:cNvPr id="10" name="el-1789644504487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行程规划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初稿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十秒出；攻略文案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量产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；导游词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分风格改写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（学术版/亲子版/相声版）；客服话术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模板库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即时生成。</a:t>
            </a:r>
            <a:endParaRPr/>
          </a:p>
        </p:txBody>
      </p:sp>
      <p:sp>
        <p:nvSpPr>
          <p:cNvPr id="11" name="el-1789644504489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为什么最适配</a:t>
            </a:r>
            <a:endParaRPr/>
          </a:p>
        </p:txBody>
      </p:sp>
      <p:sp>
        <p:nvSpPr>
          <p:cNvPr id="12" name="el-1789644504487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信息密度低、情感浓度高——AI的"套路化表达"在种草文案里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反而成立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，读者要的就是那个味道。</a:t>
            </a:r>
            <a:endParaRPr/>
          </a:p>
        </p:txBody>
      </p:sp>
      <p:sp>
        <p:nvSpPr>
          <p:cNvPr id="13" name="el-178964450449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一个判断标准</a:t>
            </a:r>
            <a:endParaRPr/>
          </a:p>
        </p:txBody>
      </p:sp>
      <p:sp>
        <p:nvSpPr>
          <p:cNvPr id="14" name="el-1789644504493-17"/>
          <p:cNvSpPr txBox="1"/>
          <p:nvPr/>
        </p:nvSpPr>
        <p:spPr>
          <a:xfrm>
            <a:off x="7675231" y="2913737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这活儿有没有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固定框架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</a:t>
            </a:r>
            <a:endParaRPr/>
          </a:p>
        </p:txBody>
      </p:sp>
      <p:sp>
        <p:nvSpPr>
          <p:cNvPr id="15" name="el-1789644504493-18"/>
          <p:cNvSpPr txBox="1"/>
          <p:nvPr/>
        </p:nvSpPr>
        <p:spPr>
          <a:xfrm>
            <a:off x="7675231" y="3257444"/>
            <a:ext cx="182033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要不要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查实时事实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</a:t>
            </a:r>
            <a:endParaRPr/>
          </a:p>
        </p:txBody>
      </p:sp>
      <p:sp>
        <p:nvSpPr>
          <p:cNvPr id="16" name="el-1789644504493-19"/>
          <p:cNvSpPr txBox="1"/>
          <p:nvPr/>
        </p:nvSpPr>
        <p:spPr>
          <a:xfrm>
            <a:off x="7675231" y="3601151"/>
            <a:ext cx="232953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框架越固定，AI越顺手；</a:t>
            </a:r>
            <a:endParaRPr/>
          </a:p>
        </p:txBody>
      </p:sp>
      <p:sp>
        <p:nvSpPr>
          <p:cNvPr id="17" name="el-1789644504493-20"/>
          <p:cNvSpPr txBox="1"/>
          <p:nvPr/>
        </p:nvSpPr>
        <p:spPr>
          <a:xfrm>
            <a:off x="7675231" y="3944858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事实越实时，你越要盯。</a:t>
            </a:r>
            <a:endParaRPr/>
          </a:p>
        </p:txBody>
      </p:sp>
      <p:sp>
        <p:nvSpPr>
          <p:cNvPr id="18" name="el-1789644504488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一句话：旅游内容是"戴着镣铐跳舞"——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而镣铐，恰恰是AI的舒适区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448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20" name="el-1789644504483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44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514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04510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4535147"/>
                <a:gridCol w="2823754"/>
                <a:gridCol w="3458794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文本任务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AI表现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人的角色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批量初稿（攻略/文案）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优——快且稳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定方向、给素材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长文改写（换风格/换长度）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优——一遍到位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验收口吻是否对味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信息归纳（评论/报表总结）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良——偶有遗漏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抽查关键数据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多约束行程规划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中——细节易错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核验班次、营业时间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事实性查询（门票/政策）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差——幻觉高发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必须自查官网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04512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5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514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7" name="el-1789644504512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任务适配：什么活交给它，什么活留给自己</a:t>
            </a:r>
            <a:endParaRPr/>
          </a:p>
        </p:txBody>
      </p:sp>
      <p:sp>
        <p:nvSpPr>
          <p:cNvPr id="8" name="el-1789644504511-21"/>
          <p:cNvSpPr txBox="1"/>
          <p:nvPr/>
        </p:nvSpPr>
        <p:spPr>
          <a:xfrm>
            <a:off x="685629" y="5238446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规律：越"创作型"越放心交给AI，越"事实型"越要自己把关——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创作它管，事实你管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4504512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10" name="el-1789644504512-25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1" name="el-1789644504512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52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52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52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52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45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52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8" name="el-17896445045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三个坑：写得越好，越要警惕</a:t>
            </a:r>
            <a:endParaRPr/>
          </a:p>
        </p:txBody>
      </p:sp>
      <p:sp>
        <p:nvSpPr>
          <p:cNvPr id="9" name="el-1789644504529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坑一</a:t>
            </a:r>
            <a:endParaRPr/>
          </a:p>
        </p:txBody>
      </p:sp>
      <p:sp>
        <p:nvSpPr>
          <p:cNvPr id="10" name="el-1789644504534-21"/>
          <p:cNvSpPr txBox="1"/>
          <p:nvPr/>
        </p:nvSpPr>
        <p:spPr>
          <a:xfrm>
            <a:off x="1809298" y="1719839"/>
            <a:ext cx="777236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幻觉：一本正经地编造</a:t>
            </a:r>
            <a:endParaRPr/>
          </a:p>
        </p:txBody>
      </p:sp>
      <p:sp>
        <p:nvSpPr>
          <p:cNvPr id="11" name="el-1789644504533-18"/>
          <p:cNvSpPr txBox="1"/>
          <p:nvPr/>
        </p:nvSpPr>
        <p:spPr>
          <a:xfrm>
            <a:off x="1809298" y="2148357"/>
            <a:ext cx="80980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编造不存在的"网红餐厅"、过期班次、"查无此地"的小众秘境——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语气越自信，越要核实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504529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坑二</a:t>
            </a:r>
            <a:endParaRPr/>
          </a:p>
        </p:txBody>
      </p:sp>
      <p:sp>
        <p:nvSpPr>
          <p:cNvPr id="13" name="el-1789644504535-22"/>
          <p:cNvSpPr txBox="1"/>
          <p:nvPr/>
        </p:nvSpPr>
        <p:spPr>
          <a:xfrm>
            <a:off x="1809298" y="2881598"/>
            <a:ext cx="698228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套路化：千文一面</a:t>
            </a:r>
            <a:endParaRPr/>
          </a:p>
        </p:txBody>
      </p:sp>
      <p:sp>
        <p:nvSpPr>
          <p:cNvPr id="14" name="el-1789644504534-19"/>
          <p:cNvSpPr txBox="1"/>
          <p:nvPr/>
        </p:nvSpPr>
        <p:spPr>
          <a:xfrm>
            <a:off x="1809298" y="3310116"/>
            <a:ext cx="75517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"绝绝子""宝藏""秘境"批量复读——读者审美疲劳，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平台限流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，AI味成了负资产。</a:t>
            </a:r>
            <a:endParaRPr/>
          </a:p>
        </p:txBody>
      </p:sp>
      <p:sp>
        <p:nvSpPr>
          <p:cNvPr id="15" name="el-1789644504529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坑三</a:t>
            </a:r>
            <a:endParaRPr/>
          </a:p>
        </p:txBody>
      </p:sp>
      <p:sp>
        <p:nvSpPr>
          <p:cNvPr id="16" name="el-1789644504535-23"/>
          <p:cNvSpPr txBox="1"/>
          <p:nvPr/>
        </p:nvSpPr>
        <p:spPr>
          <a:xfrm>
            <a:off x="1809298" y="4043358"/>
            <a:ext cx="777265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文化误读：懂词不懂礼</a:t>
            </a:r>
            <a:endParaRPr/>
          </a:p>
        </p:txBody>
      </p:sp>
      <p:sp>
        <p:nvSpPr>
          <p:cNvPr id="17" name="el-1789644504534-20"/>
          <p:cNvSpPr txBox="1"/>
          <p:nvPr/>
        </p:nvSpPr>
        <p:spPr>
          <a:xfrm>
            <a:off x="1809298" y="4471876"/>
            <a:ext cx="79764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把民族习俗、宗教禁忌当普通素材混排——旅游文本里，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文化错误是红线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，AI没有敬畏心。</a:t>
            </a:r>
            <a:endParaRPr/>
          </a:p>
        </p:txBody>
      </p:sp>
      <p:sp>
        <p:nvSpPr>
          <p:cNvPr id="18" name="el-1789644504527-9"/>
          <p:cNvSpPr txBox="1"/>
          <p:nvPr/>
        </p:nvSpPr>
        <p:spPr>
          <a:xfrm>
            <a:off x="971307" y="5452705"/>
            <a:ext cx="5752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对策</a:t>
            </a:r>
            <a:endParaRPr/>
          </a:p>
        </p:txBody>
      </p:sp>
      <p:sp>
        <p:nvSpPr>
          <p:cNvPr id="19" name="el-1789644504530-15"/>
          <p:cNvSpPr txBox="1"/>
          <p:nvPr/>
        </p:nvSpPr>
        <p:spPr>
          <a:xfrm>
            <a:off x="1794121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关键信息三源核验</a:t>
            </a:r>
            <a:endParaRPr/>
          </a:p>
        </p:txBody>
      </p:sp>
      <p:sp>
        <p:nvSpPr>
          <p:cNvPr id="20" name="el-1789644504530-16"/>
          <p:cNvSpPr txBox="1"/>
          <p:nvPr/>
        </p:nvSpPr>
        <p:spPr>
          <a:xfrm>
            <a:off x="4208551" y="5462228"/>
            <a:ext cx="223107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文风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人工润色去AI味</a:t>
            </a:r>
            <a:endParaRPr/>
          </a:p>
        </p:txBody>
      </p:sp>
      <p:sp>
        <p:nvSpPr>
          <p:cNvPr id="21" name="el-1789644504531-17"/>
          <p:cNvSpPr txBox="1"/>
          <p:nvPr/>
        </p:nvSpPr>
        <p:spPr>
          <a:xfrm>
            <a:off x="6424197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敏感内容专家审读</a:t>
            </a:r>
            <a:endParaRPr/>
          </a:p>
        </p:txBody>
      </p:sp>
      <p:sp>
        <p:nvSpPr>
          <p:cNvPr id="22" name="el-17896445045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23" name="el-1789644504523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45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69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690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688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6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69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7" name="el-178964450468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课堂辩论：AI导游词有没有"灵魂"</a:t>
            </a:r>
            <a:endParaRPr/>
          </a:p>
        </p:txBody>
      </p:sp>
      <p:sp>
        <p:nvSpPr>
          <p:cNvPr id="8" name="el-1789644504691-11"/>
          <p:cNvSpPr txBox="1"/>
          <p:nvPr/>
        </p:nvSpPr>
        <p:spPr>
          <a:xfrm>
            <a:off x="952262" y="2136007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某景区计划用AI批量生成导游词，讲解员小组对此发生分歧——一场关于"讲解本质"的争论开始了。</a:t>
            </a:r>
            <a:endParaRPr/>
          </a:p>
        </p:txBody>
      </p:sp>
      <p:sp>
        <p:nvSpPr>
          <p:cNvPr id="9" name="el-1789644504691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04696-18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有灵魂</a:t>
            </a:r>
            <a:endParaRPr/>
          </a:p>
        </p:txBody>
      </p:sp>
      <p:sp>
        <p:nvSpPr>
          <p:cNvPr id="11" name="el-1789644504696-22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04697-23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没灵魂</a:t>
            </a:r>
            <a:endParaRPr/>
          </a:p>
        </p:txBody>
      </p:sp>
      <p:sp>
        <p:nvSpPr>
          <p:cNvPr id="13" name="el-1789644504688-2"/>
          <p:cNvSpPr txBox="1"/>
          <p:nvPr/>
        </p:nvSpPr>
        <p:spPr>
          <a:xfrm>
            <a:off x="685629" y="505082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2分钟立论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自由交锋。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辩完做一件事：给"灵魂"下个可检验的定义。</a:t>
            </a:r>
            <a:endParaRPr/>
          </a:p>
        </p:txBody>
      </p:sp>
      <p:sp>
        <p:nvSpPr>
          <p:cNvPr id="14" name="el-178964450468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15" name="el-1789644504689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6" name="el-178964450468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  <p:sp>
        <p:nvSpPr>
          <p:cNvPr id="17" name="el-1789644504696-19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04698-27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04696-21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04697-24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04697-25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04697-26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4694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讲解的本质是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信息传递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，AI信息量更足、更准</a:t>
            </a:r>
            <a:endParaRPr/>
          </a:p>
        </p:txBody>
      </p:sp>
      <p:sp>
        <p:nvSpPr>
          <p:cNvPr id="24" name="el-1789644504696-20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游客要的是"听懂"，不是讲解员的个人风采</a:t>
            </a:r>
            <a:endParaRPr/>
          </a:p>
        </p:txBody>
      </p:sp>
      <p:sp>
        <p:nvSpPr>
          <p:cNvPr id="25" name="el-1789644504694-14"/>
          <p:cNvSpPr txBox="1"/>
          <p:nvPr/>
        </p:nvSpPr>
        <p:spPr>
          <a:xfrm>
            <a:off x="857036" y="428901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AI能按人群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实时换版本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：亲子版、老年版——人力做不到</a:t>
            </a:r>
            <a:endParaRPr/>
          </a:p>
        </p:txBody>
      </p:sp>
      <p:sp>
        <p:nvSpPr>
          <p:cNvPr id="26" name="el-1789644504695-15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情感劳动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：眼神、停顿、共情，AI没有身体经验</a:t>
            </a:r>
            <a:endParaRPr/>
          </a:p>
        </p:txBody>
      </p:sp>
      <p:sp>
        <p:nvSpPr>
          <p:cNvPr id="27" name="el-1789644504695-16"/>
          <p:cNvSpPr txBox="1"/>
          <p:nvPr/>
        </p:nvSpPr>
        <p:spPr>
          <a:xfrm>
            <a:off x="6694401" y="3898584"/>
            <a:ext cx="530790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导游词的"魂"来自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在地生活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——AI只有语料，没有生活</a:t>
            </a:r>
            <a:endParaRPr/>
          </a:p>
        </p:txBody>
      </p:sp>
      <p:sp>
        <p:nvSpPr>
          <p:cNvPr id="28" name="el-1789644504695-17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当所有景区用同一批AI，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千景一面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，体验加速贬值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475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471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70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71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450471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450471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视觉·语音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多模态</a:t>
            </a:r>
            <a:endParaRPr/>
          </a:p>
        </p:txBody>
      </p:sp>
      <p:sp>
        <p:nvSpPr>
          <p:cNvPr id="8" name="el-178964450471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VISION · VOICE · MULTIMODAL</a:t>
            </a:r>
            <a:endParaRPr/>
          </a:p>
        </p:txBody>
      </p:sp>
      <p:sp>
        <p:nvSpPr>
          <p:cNvPr id="9" name="el-1789644504714-9"/>
          <p:cNvSpPr txBox="1"/>
          <p:nvPr/>
        </p:nvSpPr>
        <p:spPr>
          <a:xfrm>
            <a:off x="4266133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图像</a:t>
            </a:r>
            <a:endParaRPr/>
          </a:p>
        </p:txBody>
      </p:sp>
      <p:sp>
        <p:nvSpPr>
          <p:cNvPr id="10" name="el-1789644504714-10"/>
          <p:cNvSpPr txBox="1"/>
          <p:nvPr/>
        </p:nvSpPr>
        <p:spPr>
          <a:xfrm>
            <a:off x="528326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1" name="el-1789644504715-11"/>
          <p:cNvSpPr txBox="1"/>
          <p:nvPr/>
        </p:nvSpPr>
        <p:spPr>
          <a:xfrm>
            <a:off x="6711810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语音</a:t>
            </a:r>
            <a:endParaRPr/>
          </a:p>
        </p:txBody>
      </p:sp>
      <p:sp>
        <p:nvSpPr>
          <p:cNvPr id="12" name="el-1789644504715-12"/>
          <p:cNvSpPr txBox="1"/>
          <p:nvPr/>
        </p:nvSpPr>
        <p:spPr>
          <a:xfrm>
            <a:off x="7728944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视频</a:t>
            </a:r>
            <a:endParaRPr/>
          </a:p>
        </p:txBody>
      </p:sp>
      <p:sp>
        <p:nvSpPr>
          <p:cNvPr id="13" name="el-1789644504716-13"/>
          <p:cNvSpPr txBox="1"/>
          <p:nvPr/>
        </p:nvSpPr>
        <p:spPr>
          <a:xfrm>
            <a:off x="8746079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融合</a:t>
            </a:r>
            <a:endParaRPr/>
          </a:p>
        </p:txBody>
      </p:sp>
      <p:sp>
        <p:nvSpPr>
          <p:cNvPr id="14" name="el-178964450470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5" name="el-178964450470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7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723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721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7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723-9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7" name="el-178964450472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图像生成：文生图与图生图</a:t>
            </a:r>
            <a:endParaRPr/>
          </a:p>
        </p:txBody>
      </p:sp>
      <p:sp>
        <p:nvSpPr>
          <p:cNvPr id="8" name="el-1789644504725-13"/>
          <p:cNvSpPr txBox="1"/>
          <p:nvPr/>
        </p:nvSpPr>
        <p:spPr>
          <a:xfrm>
            <a:off x="685629" y="2485517"/>
            <a:ext cx="584403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路线一 · TXT2IMG</a:t>
            </a:r>
            <a:endParaRPr/>
          </a:p>
        </p:txBody>
      </p:sp>
      <p:sp>
        <p:nvSpPr>
          <p:cNvPr id="9" name="el-1789644504725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文生图</a:t>
            </a:r>
            <a:endParaRPr/>
          </a:p>
        </p:txBody>
      </p:sp>
      <p:sp>
        <p:nvSpPr>
          <p:cNvPr id="10" name="el-1789644504724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一句提示词 → 一张图。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想象空间大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，可控性低。例："水墨风格的黄山云海，留白，宣纸质感"——适合概念稿、氛围图。</a:t>
            </a:r>
            <a:endParaRPr/>
          </a:p>
        </p:txBody>
      </p:sp>
      <p:sp>
        <p:nvSpPr>
          <p:cNvPr id="11" name="el-1789644504725-15"/>
          <p:cNvSpPr txBox="1"/>
          <p:nvPr/>
        </p:nvSpPr>
        <p:spPr>
          <a:xfrm>
            <a:off x="6522994" y="2485517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路线二 · IMG2IMG</a:t>
            </a:r>
            <a:endParaRPr/>
          </a:p>
        </p:txBody>
      </p:sp>
      <p:sp>
        <p:nvSpPr>
          <p:cNvPr id="12" name="el-1789644504725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图生图</a:t>
            </a:r>
            <a:endParaRPr/>
          </a:p>
        </p:txBody>
      </p:sp>
      <p:sp>
        <p:nvSpPr>
          <p:cNvPr id="13" name="el-1789644504725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一张参考图 + 指令 → 改风格、换背景、扩画面。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可控性高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。例：把实拍照片转成手绘插画风，保留构图——适合批量改版、风格统一。</a:t>
            </a:r>
            <a:endParaRPr/>
          </a:p>
        </p:txBody>
      </p:sp>
      <p:sp>
        <p:nvSpPr>
          <p:cNvPr id="14" name="el-1789644504720-2"/>
          <p:cNvSpPr txBox="1"/>
          <p:nvPr/>
        </p:nvSpPr>
        <p:spPr>
          <a:xfrm>
            <a:off x="685629" y="470131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旅游实操口诀：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概念用文生图，落地用图生图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——先发散，再收敛。</a:t>
            </a:r>
            <a:endParaRPr/>
          </a:p>
        </p:txBody>
      </p:sp>
      <p:sp>
        <p:nvSpPr>
          <p:cNvPr id="15" name="el-1789644504721-5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6" name="el-1789644504721-6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47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90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90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04906-12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04908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908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4908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49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4906-10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0" name="el-17896445049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旅游视觉：四类高频应用</a:t>
            </a:r>
            <a:endParaRPr/>
          </a:p>
        </p:txBody>
      </p:sp>
      <p:sp>
        <p:nvSpPr>
          <p:cNvPr id="11" name="el-1789644504906-11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视觉能力</a:t>
            </a:r>
            <a:endParaRPr/>
          </a:p>
        </p:txBody>
      </p:sp>
      <p:sp>
        <p:nvSpPr>
          <p:cNvPr id="12" name="el-1789644504906-13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从海报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到数字人</a:t>
            </a:r>
            <a:endParaRPr/>
          </a:p>
        </p:txBody>
      </p:sp>
      <p:sp>
        <p:nvSpPr>
          <p:cNvPr id="13" name="el-1789644504905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视觉是旅游营销的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第一入口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——用户先"看图"，再决定"读文"。</a:t>
            </a:r>
            <a:endParaRPr/>
          </a:p>
        </p:txBody>
      </p:sp>
      <p:sp>
        <p:nvSpPr>
          <p:cNvPr id="14" name="el-1789644504905-9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图像生成已渗透进内容生产的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每一个环节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，从宣发到体验。</a:t>
            </a:r>
            <a:endParaRPr/>
          </a:p>
        </p:txBody>
      </p:sp>
      <p:sp>
        <p:nvSpPr>
          <p:cNvPr id="15" name="el-1789644504909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504913-25"/>
          <p:cNvSpPr txBox="1"/>
          <p:nvPr/>
        </p:nvSpPr>
        <p:spPr>
          <a:xfrm>
            <a:off x="5218395" y="1964749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宣发海报</a:t>
            </a:r>
            <a:endParaRPr/>
          </a:p>
        </p:txBody>
      </p:sp>
      <p:sp>
        <p:nvSpPr>
          <p:cNvPr id="17" name="el-1789644504912-21"/>
          <p:cNvSpPr txBox="1"/>
          <p:nvPr/>
        </p:nvSpPr>
        <p:spPr>
          <a:xfrm>
            <a:off x="5218395" y="2326608"/>
            <a:ext cx="4107552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节庆、活动、线路海报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快速出稿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，一版三稿比价。</a:t>
            </a:r>
            <a:endParaRPr/>
          </a:p>
        </p:txBody>
      </p:sp>
      <p:sp>
        <p:nvSpPr>
          <p:cNvPr id="18" name="el-178964450490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504913-26"/>
          <p:cNvSpPr txBox="1"/>
          <p:nvPr/>
        </p:nvSpPr>
        <p:spPr>
          <a:xfrm>
            <a:off x="5218395" y="2926682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社媒配图</a:t>
            </a:r>
            <a:endParaRPr/>
          </a:p>
        </p:txBody>
      </p:sp>
      <p:sp>
        <p:nvSpPr>
          <p:cNvPr id="20" name="el-1789644504912-22"/>
          <p:cNvSpPr txBox="1"/>
          <p:nvPr/>
        </p:nvSpPr>
        <p:spPr>
          <a:xfrm>
            <a:off x="5218395" y="3288541"/>
            <a:ext cx="356476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小红书封面、公众号头图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，风格统一。</a:t>
            </a:r>
            <a:endParaRPr/>
          </a:p>
        </p:txBody>
      </p:sp>
      <p:sp>
        <p:nvSpPr>
          <p:cNvPr id="21" name="el-178964450490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504914-27"/>
          <p:cNvSpPr txBox="1"/>
          <p:nvPr/>
        </p:nvSpPr>
        <p:spPr>
          <a:xfrm>
            <a:off x="5218395" y="3888615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场景概念</a:t>
            </a:r>
            <a:endParaRPr/>
          </a:p>
        </p:txBody>
      </p:sp>
      <p:sp>
        <p:nvSpPr>
          <p:cNvPr id="23" name="el-1789644504912-23"/>
          <p:cNvSpPr txBox="1"/>
          <p:nvPr/>
        </p:nvSpPr>
        <p:spPr>
          <a:xfrm>
            <a:off x="5218395" y="4250475"/>
            <a:ext cx="4288482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未建成的营地、民宿改造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效果图先行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，低成本预演。</a:t>
            </a:r>
            <a:endParaRPr/>
          </a:p>
        </p:txBody>
      </p:sp>
      <p:sp>
        <p:nvSpPr>
          <p:cNvPr id="24" name="el-178964450490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504914-28"/>
          <p:cNvSpPr txBox="1"/>
          <p:nvPr/>
        </p:nvSpPr>
        <p:spPr>
          <a:xfrm>
            <a:off x="5218395" y="4850548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讲解插图</a:t>
            </a:r>
            <a:endParaRPr/>
          </a:p>
        </p:txBody>
      </p:sp>
      <p:sp>
        <p:nvSpPr>
          <p:cNvPr id="26" name="el-1789644504913-24"/>
          <p:cNvSpPr txBox="1"/>
          <p:nvPr/>
        </p:nvSpPr>
        <p:spPr>
          <a:xfrm>
            <a:off x="5218395" y="5212408"/>
            <a:ext cx="465034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历史场景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复原想象图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：唐长安西市、宋清明上河图细节。</a:t>
            </a:r>
            <a:endParaRPr/>
          </a:p>
        </p:txBody>
      </p:sp>
      <p:sp>
        <p:nvSpPr>
          <p:cNvPr id="27" name="el-1789644504902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8" name="el-1789644504902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9" name="el-17896445049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92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4932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49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929-11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6" name="el-17896445049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语音：被低估的一环</a:t>
            </a:r>
            <a:endParaRPr/>
          </a:p>
        </p:txBody>
      </p:sp>
      <p:sp>
        <p:nvSpPr>
          <p:cNvPr id="7" name="el-1789644504930-12"/>
          <p:cNvSpPr txBox="1"/>
          <p:nvPr/>
        </p:nvSpPr>
        <p:spPr>
          <a:xfrm>
            <a:off x="685629" y="194213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三项基本功能</a:t>
            </a:r>
            <a:endParaRPr/>
          </a:p>
        </p:txBody>
      </p:sp>
      <p:sp>
        <p:nvSpPr>
          <p:cNvPr id="8" name="el-1789644504928-7"/>
          <p:cNvSpPr txBox="1"/>
          <p:nvPr/>
        </p:nvSpPr>
        <p:spPr>
          <a:xfrm>
            <a:off x="685629" y="2342082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合成TTS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：文本转语音，数字嗓子——讲解配音、有声攻略；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识别ASR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：语音转文本，数字耳朵——会议纪要、留言整理；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实时翻译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：数字译员——入境接待即时沟通。</a:t>
            </a:r>
            <a:endParaRPr/>
          </a:p>
        </p:txBody>
      </p:sp>
      <p:sp>
        <p:nvSpPr>
          <p:cNvPr id="9" name="el-1789644504930-13"/>
          <p:cNvSpPr txBox="1"/>
          <p:nvPr/>
        </p:nvSpPr>
        <p:spPr>
          <a:xfrm>
            <a:off x="685629" y="336159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旅游场景红利</a:t>
            </a:r>
            <a:endParaRPr/>
          </a:p>
        </p:txBody>
      </p:sp>
      <p:sp>
        <p:nvSpPr>
          <p:cNvPr id="10" name="el-1789644504928-8"/>
          <p:cNvSpPr txBox="1"/>
          <p:nvPr/>
        </p:nvSpPr>
        <p:spPr>
          <a:xfrm>
            <a:off x="685629" y="376154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旅游服务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高度依赖"说"与"听"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：讲解、接待、客服——语音AI直接对接这些环节；方言与多语种接待长期缺人，语音翻译正在补位。</a:t>
            </a:r>
            <a:endParaRPr/>
          </a:p>
        </p:txBody>
      </p:sp>
      <p:sp>
        <p:nvSpPr>
          <p:cNvPr id="11" name="el-1789644504930-14"/>
          <p:cNvSpPr txBox="1"/>
          <p:nvPr/>
        </p:nvSpPr>
        <p:spPr>
          <a:xfrm>
            <a:off x="685629" y="444122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现状提醒</a:t>
            </a:r>
            <a:endParaRPr/>
          </a:p>
        </p:txBody>
      </p:sp>
      <p:sp>
        <p:nvSpPr>
          <p:cNvPr id="12" name="el-1789644504929-9"/>
          <p:cNvSpPr txBox="1"/>
          <p:nvPr/>
        </p:nvSpPr>
        <p:spPr>
          <a:xfrm>
            <a:off x="685629" y="484117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合成语音的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情感颗粒度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仍在爬坡——正式场合的深情讲解、高端接待，真人配音仍不可替代。</a:t>
            </a:r>
            <a:endParaRPr/>
          </a:p>
        </p:txBody>
      </p:sp>
      <p:sp>
        <p:nvSpPr>
          <p:cNvPr id="13" name="el-1789644504933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一分钟体验</a:t>
            </a:r>
            <a:endParaRPr/>
          </a:p>
        </p:txBody>
      </p:sp>
      <p:sp>
        <p:nvSpPr>
          <p:cNvPr id="14" name="el-1789644504933-17"/>
          <p:cNvSpPr txBox="1"/>
          <p:nvPr/>
        </p:nvSpPr>
        <p:spPr>
          <a:xfrm>
            <a:off x="7675231" y="2913737"/>
            <a:ext cx="232717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随便打开一款大模型App</a:t>
            </a:r>
            <a:endParaRPr/>
          </a:p>
        </p:txBody>
      </p:sp>
      <p:sp>
        <p:nvSpPr>
          <p:cNvPr id="15" name="el-1789644504934-18"/>
          <p:cNvSpPr txBox="1"/>
          <p:nvPr/>
        </p:nvSpPr>
        <p:spPr>
          <a:xfrm>
            <a:off x="7675231" y="3257444"/>
            <a:ext cx="163226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找到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语音对话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开关</a:t>
            </a:r>
            <a:endParaRPr/>
          </a:p>
        </p:txBody>
      </p:sp>
      <p:sp>
        <p:nvSpPr>
          <p:cNvPr id="16" name="el-1789644504934-19"/>
          <p:cNvSpPr txBox="1"/>
          <p:nvPr/>
        </p:nvSpPr>
        <p:spPr>
          <a:xfrm>
            <a:off x="7675231" y="3601151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用方言问一个旅游问题</a:t>
            </a:r>
            <a:endParaRPr/>
          </a:p>
        </p:txBody>
      </p:sp>
      <p:sp>
        <p:nvSpPr>
          <p:cNvPr id="17" name="el-1789644504934-20"/>
          <p:cNvSpPr txBox="1"/>
          <p:nvPr/>
        </p:nvSpPr>
        <p:spPr>
          <a:xfrm>
            <a:off x="7675231" y="3944858"/>
            <a:ext cx="226542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感受"耳朵+嗓子"的进化</a:t>
            </a:r>
            <a:endParaRPr/>
          </a:p>
        </p:txBody>
      </p:sp>
      <p:sp>
        <p:nvSpPr>
          <p:cNvPr id="18" name="el-178964450492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语音是从"工具"走向"陪伴"的入口——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数字人、智能客服都长在它上面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4925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0" name="el-1789644504925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49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94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946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943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94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945-9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7" name="el-178964450494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视频：进步最快，最不可控</a:t>
            </a:r>
            <a:endParaRPr/>
          </a:p>
        </p:txBody>
      </p:sp>
      <p:sp>
        <p:nvSpPr>
          <p:cNvPr id="8" name="el-1789644504948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现状 · 能做到</a:t>
            </a:r>
            <a:endParaRPr/>
          </a:p>
        </p:txBody>
      </p:sp>
      <p:sp>
        <p:nvSpPr>
          <p:cNvPr id="9" name="el-1789644504948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秒级出片</a:t>
            </a:r>
            <a:endParaRPr/>
          </a:p>
        </p:txBody>
      </p:sp>
      <p:sp>
        <p:nvSpPr>
          <p:cNvPr id="10" name="el-1789644504947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5-10秒短片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，可用于氛围渲染；图生视频：一张景区照片 → 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推拉摇移运镜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的动态画面。代表工具：可灵、即梦、Sora。</a:t>
            </a:r>
            <a:endParaRPr/>
          </a:p>
        </p:txBody>
      </p:sp>
      <p:sp>
        <p:nvSpPr>
          <p:cNvPr id="11" name="el-1789644504949-15"/>
          <p:cNvSpPr txBox="1"/>
          <p:nvPr/>
        </p:nvSpPr>
        <p:spPr>
          <a:xfrm>
            <a:off x="6522994" y="2485517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短板 · STILL HARD</a:t>
            </a:r>
            <a:endParaRPr/>
          </a:p>
        </p:txBody>
      </p:sp>
      <p:sp>
        <p:nvSpPr>
          <p:cNvPr id="12" name="el-1789644504949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仍做不到</a:t>
            </a:r>
            <a:endParaRPr/>
          </a:p>
        </p:txBody>
      </p:sp>
      <p:sp>
        <p:nvSpPr>
          <p:cNvPr id="13" name="el-1789644504948-12"/>
          <p:cNvSpPr txBox="1"/>
          <p:nvPr/>
        </p:nvSpPr>
        <p:spPr>
          <a:xfrm>
            <a:off x="6522994" y="337722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长叙事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：超过十几秒情节一致性崩坏；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精确控制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：指定"第三秒转向牌坊"办不到；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文字画面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：店招、标语常成乱码。</a:t>
            </a:r>
            <a:endParaRPr/>
          </a:p>
        </p:txBody>
      </p:sp>
      <p:sp>
        <p:nvSpPr>
          <p:cNvPr id="14" name="el-1789644504942-2"/>
          <p:cNvSpPr txBox="1"/>
          <p:nvPr/>
        </p:nvSpPr>
        <p:spPr>
          <a:xfrm>
            <a:off x="685629" y="4701311"/>
            <a:ext cx="1150332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旅游应用姿势：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AI出空镜素材 + 真实拍摄主体 + 人工剪辑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——各干各的活。</a:t>
            </a:r>
            <a:endParaRPr/>
          </a:p>
        </p:txBody>
      </p:sp>
      <p:sp>
        <p:nvSpPr>
          <p:cNvPr id="15" name="el-1789644504943-5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6" name="el-1789644504943-6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494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1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5103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5109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110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105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102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50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5103-8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0" name="el-17896445051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案例：一张节气海报的诞生</a:t>
            </a:r>
            <a:endParaRPr/>
          </a:p>
        </p:txBody>
      </p:sp>
      <p:sp>
        <p:nvSpPr>
          <p:cNvPr id="11" name="el-1789644505103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实操复盘</a:t>
            </a:r>
            <a:endParaRPr/>
          </a:p>
        </p:txBody>
      </p:sp>
      <p:sp>
        <p:nvSpPr>
          <p:cNvPr id="12" name="el-1789644505104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需求：民宿"谷雨茶山体验"节气海报，24小时内交付</a:t>
            </a:r>
            <a:endParaRPr/>
          </a:p>
        </p:txBody>
      </p:sp>
      <p:sp>
        <p:nvSpPr>
          <p:cNvPr id="13" name="el-1789644505106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传统流程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摄影约拍2天 + 设计排期3天 + 改稿2轮 ≈ 5天</a:t>
            </a:r>
            <a:endParaRPr/>
          </a:p>
        </p:txBody>
      </p:sp>
      <p:sp>
        <p:nvSpPr>
          <p:cNvPr id="14" name="el-1789644505107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AI流程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文生图12张初稿 + 图生图细化 + 人工排版 ≈ 3小时</a:t>
            </a:r>
            <a:endParaRPr/>
          </a:p>
        </p:txBody>
      </p:sp>
      <p:sp>
        <p:nvSpPr>
          <p:cNvPr id="15" name="el-1789644505111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结果</a:t>
            </a:r>
            <a:endParaRPr/>
          </a:p>
        </p:txBody>
      </p:sp>
      <p:sp>
        <p:nvSpPr>
          <p:cNvPr id="16" name="el-1789644505109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3小时交付，成本约为传统的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十分之一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——甲方选中的正是AI初稿的方向。</a:t>
            </a:r>
            <a:endParaRPr/>
          </a:p>
        </p:txBody>
      </p:sp>
      <p:sp>
        <p:nvSpPr>
          <p:cNvPr id="17" name="el-1789644505111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8" name="el-1789644505109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AI加速的是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"从0到60分"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；"从60到90分"的审美判断与信息把关，仍然是人的护城河。</a:t>
            </a:r>
            <a:endParaRPr/>
          </a:p>
        </p:txBody>
      </p:sp>
      <p:sp>
        <p:nvSpPr>
          <p:cNvPr id="19" name="el-1789644505100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0" name="el-1789644505100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51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2" name="el-1789644505110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5110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5111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5107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 · 发散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：文生图出12张概念稿——雨雾、茶山、竹篮、屋檐四个意象各三张。</a:t>
            </a:r>
            <a:endParaRPr/>
          </a:p>
        </p:txBody>
      </p:sp>
      <p:sp>
        <p:nvSpPr>
          <p:cNvPr id="26" name="el-1789644505108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 · 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：选中"雨雾茶山"，图生图统一为水彩风，补一版竖版构图。</a:t>
            </a:r>
            <a:endParaRPr/>
          </a:p>
        </p:txBody>
      </p:sp>
      <p:sp>
        <p:nvSpPr>
          <p:cNvPr id="27" name="el-1789644505108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 · 落地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：留出文字区，人工排版店名与二维码——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AI管画面，人管信息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12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125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12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12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1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124-8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8" name="el-178964450512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多模态：能力开始"合体"</a:t>
            </a:r>
            <a:endParaRPr/>
          </a:p>
        </p:txBody>
      </p:sp>
      <p:sp>
        <p:nvSpPr>
          <p:cNvPr id="9" name="el-1789644505126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01</a:t>
            </a:r>
            <a:endParaRPr/>
          </a:p>
        </p:txBody>
      </p:sp>
      <p:sp>
        <p:nvSpPr>
          <p:cNvPr id="10" name="el-1789644505131-19"/>
          <p:cNvSpPr txBox="1"/>
          <p:nvPr/>
        </p:nvSpPr>
        <p:spPr>
          <a:xfrm>
            <a:off x="1961659" y="1885145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单模态时代</a:t>
            </a:r>
            <a:endParaRPr/>
          </a:p>
        </p:txBody>
      </p:sp>
      <p:sp>
        <p:nvSpPr>
          <p:cNvPr id="11" name="el-1789644505131-20"/>
          <p:cNvSpPr txBox="1"/>
          <p:nvPr/>
        </p:nvSpPr>
        <p:spPr>
          <a:xfrm>
            <a:off x="3418620" y="1989894"/>
            <a:ext cx="155963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2022—2023</a:t>
            </a:r>
            <a:endParaRPr/>
          </a:p>
        </p:txBody>
      </p:sp>
      <p:sp>
        <p:nvSpPr>
          <p:cNvPr id="12" name="el-1789644505129-18"/>
          <p:cNvSpPr txBox="1"/>
          <p:nvPr/>
        </p:nvSpPr>
        <p:spPr>
          <a:xfrm>
            <a:off x="1961659" y="2332709"/>
            <a:ext cx="673058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文本、图像、语音各自为战——换个模态要换工具，像带着一串遥控器出门。</a:t>
            </a:r>
            <a:endParaRPr/>
          </a:p>
        </p:txBody>
      </p:sp>
      <p:sp>
        <p:nvSpPr>
          <p:cNvPr id="13" name="el-1789644505127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02</a:t>
            </a:r>
            <a:endParaRPr/>
          </a:p>
        </p:txBody>
      </p:sp>
      <p:sp>
        <p:nvSpPr>
          <p:cNvPr id="14" name="el-1789644505131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多模态理解</a:t>
            </a:r>
            <a:endParaRPr/>
          </a:p>
        </p:txBody>
      </p:sp>
      <p:sp>
        <p:nvSpPr>
          <p:cNvPr id="15" name="el-1789644505131-22"/>
          <p:cNvSpPr txBox="1"/>
          <p:nvPr/>
        </p:nvSpPr>
        <p:spPr>
          <a:xfrm>
            <a:off x="4180430" y="3128740"/>
            <a:ext cx="73178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2024</a:t>
            </a:r>
            <a:endParaRPr/>
          </a:p>
        </p:txBody>
      </p:sp>
      <p:sp>
        <p:nvSpPr>
          <p:cNvPr id="16" name="el-1789644505129-16"/>
          <p:cNvSpPr txBox="1"/>
          <p:nvPr/>
        </p:nvSpPr>
        <p:spPr>
          <a:xfrm>
            <a:off x="2723469" y="3471554"/>
            <a:ext cx="7526678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一个模型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看图能聊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：拍下菜单问"哪个辣"、传行程截图让它优化——"眼睛"长上了。</a:t>
            </a:r>
            <a:endParaRPr/>
          </a:p>
        </p:txBody>
      </p:sp>
      <p:sp>
        <p:nvSpPr>
          <p:cNvPr id="17" name="el-1789644505127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03</a:t>
            </a:r>
            <a:endParaRPr/>
          </a:p>
        </p:txBody>
      </p:sp>
      <p:sp>
        <p:nvSpPr>
          <p:cNvPr id="18" name="el-1789644505131-23"/>
          <p:cNvSpPr txBox="1"/>
          <p:nvPr/>
        </p:nvSpPr>
        <p:spPr>
          <a:xfrm>
            <a:off x="3485278" y="4162837"/>
            <a:ext cx="1722642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任意模态生成</a:t>
            </a:r>
            <a:endParaRPr/>
          </a:p>
        </p:txBody>
      </p:sp>
      <p:sp>
        <p:nvSpPr>
          <p:cNvPr id="19" name="el-1789644505131-24"/>
          <p:cNvSpPr txBox="1"/>
          <p:nvPr/>
        </p:nvSpPr>
        <p:spPr>
          <a:xfrm>
            <a:off x="5199350" y="4267586"/>
            <a:ext cx="94131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2025—</a:t>
            </a:r>
            <a:endParaRPr/>
          </a:p>
        </p:txBody>
      </p:sp>
      <p:sp>
        <p:nvSpPr>
          <p:cNvPr id="20" name="el-1789644505129-17"/>
          <p:cNvSpPr txBox="1"/>
          <p:nvPr/>
        </p:nvSpPr>
        <p:spPr>
          <a:xfrm>
            <a:off x="3485278" y="4610400"/>
            <a:ext cx="806375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输入输出自由组合：图文互相生成、语音驱动口播数字人——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工具开始消失，能力开始聚合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44505125-9"/>
          <p:cNvSpPr txBox="1"/>
          <p:nvPr/>
        </p:nvSpPr>
        <p:spPr>
          <a:xfrm>
            <a:off x="685629" y="5530225"/>
            <a:ext cx="11760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对你的意味</a:t>
            </a:r>
            <a:endParaRPr/>
          </a:p>
        </p:txBody>
      </p:sp>
      <p:sp>
        <p:nvSpPr>
          <p:cNvPr id="22" name="el-1789644505124-7"/>
          <p:cNvSpPr txBox="1"/>
          <p:nvPr/>
        </p:nvSpPr>
        <p:spPr>
          <a:xfrm>
            <a:off x="1925503" y="5520703"/>
            <a:ext cx="962165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学工具的速度永远追不上工具迭代——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抓能力，不抓工具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：理解"它能干什么"，比记住"它叫什么"重要十倍。</a:t>
            </a:r>
            <a:endParaRPr/>
          </a:p>
        </p:txBody>
      </p:sp>
      <p:sp>
        <p:nvSpPr>
          <p:cNvPr id="23" name="el-1789644505122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4" name="el-1789644505122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5" name="el-17896445051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1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44505168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44505162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1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169-9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7" name="el-17896445051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能力成熟度：课堂示意图</a:t>
            </a:r>
            <a:endParaRPr/>
          </a:p>
        </p:txBody>
      </p:sp>
      <p:sp>
        <p:nvSpPr>
          <p:cNvPr id="8" name="el-1789644505169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课堂示意分数（满分100），综合公开评测与实务感受，仅作教学参考。</a:t>
            </a:r>
            <a:endParaRPr/>
          </a:p>
        </p:txBody>
      </p:sp>
      <p:sp>
        <p:nvSpPr>
          <p:cNvPr id="9" name="el-1789644505172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505171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文本双项最成熟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——写作类任务可放心交。</a:t>
            </a:r>
            <a:endParaRPr/>
          </a:p>
        </p:txBody>
      </p:sp>
      <p:sp>
        <p:nvSpPr>
          <p:cNvPr id="11" name="el-1789644505172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44505171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图像、语音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第二梯队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——批量出稿可用，精品仍需人。</a:t>
            </a:r>
            <a:endParaRPr/>
          </a:p>
        </p:txBody>
      </p:sp>
      <p:sp>
        <p:nvSpPr>
          <p:cNvPr id="13" name="el-1789644505172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4450517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视频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最年轻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——正确姿势是"要素材，不要成片"。</a:t>
            </a:r>
            <a:endParaRPr/>
          </a:p>
        </p:txBody>
      </p:sp>
      <p:sp>
        <p:nvSpPr>
          <p:cNvPr id="15" name="el-1789644505161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6" name="el-1789644505161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51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5346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527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27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527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450527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450527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原理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与边界</a:t>
            </a:r>
            <a:endParaRPr/>
          </a:p>
        </p:txBody>
      </p:sp>
      <p:sp>
        <p:nvSpPr>
          <p:cNvPr id="8" name="el-178964450527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HOW IT WORKS · WHERE IT ENDS</a:t>
            </a:r>
            <a:endParaRPr/>
          </a:p>
        </p:txBody>
      </p:sp>
      <p:sp>
        <p:nvSpPr>
          <p:cNvPr id="9" name="el-178964450527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演化脉络</a:t>
            </a:r>
            <a:endParaRPr/>
          </a:p>
        </p:txBody>
      </p:sp>
      <p:sp>
        <p:nvSpPr>
          <p:cNvPr id="10" name="el-178964450527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核心机制</a:t>
            </a:r>
            <a:endParaRPr/>
          </a:p>
        </p:txBody>
      </p:sp>
      <p:sp>
        <p:nvSpPr>
          <p:cNvPr id="11" name="el-1789644505280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训练三部曲</a:t>
            </a:r>
            <a:endParaRPr/>
          </a:p>
        </p:txBody>
      </p:sp>
      <p:sp>
        <p:nvSpPr>
          <p:cNvPr id="12" name="el-1789644505280-12"/>
          <p:cNvSpPr txBox="1"/>
          <p:nvPr/>
        </p:nvSpPr>
        <p:spPr>
          <a:xfrm>
            <a:off x="87573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幻觉与边界</a:t>
            </a:r>
            <a:endParaRPr/>
          </a:p>
        </p:txBody>
      </p:sp>
      <p:sp>
        <p:nvSpPr>
          <p:cNvPr id="13" name="el-178964450527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4" name="el-178964450527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29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294-5"/>
          <p:cNvCxnSpPr/>
          <p:nvPr/>
        </p:nvCxnSpPr>
        <p:spPr>
          <a:xfrm>
            <a:off x="685629" y="467750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2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529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6" name="el-1789644505293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从判别到生成：十二年长跑</a:t>
            </a:r>
            <a:endParaRPr/>
          </a:p>
        </p:txBody>
      </p:sp>
      <p:sp>
        <p:nvSpPr>
          <p:cNvPr id="7" name="el-1789644505293-3"/>
          <p:cNvSpPr txBox="1"/>
          <p:nvPr/>
        </p:nvSpPr>
        <p:spPr>
          <a:xfrm>
            <a:off x="685629" y="4872718"/>
            <a:ext cx="109576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今天的爆发不是奇迹，是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十二年渐进积累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的水到渠成。</a:t>
            </a:r>
            <a:endParaRPr/>
          </a:p>
        </p:txBody>
      </p:sp>
      <p:sp>
        <p:nvSpPr>
          <p:cNvPr id="8" name="el-1789644505294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9" name="el-1789644505294-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0" name="el-1789644505294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cxnSp>
        <p:nvCxnSpPr>
          <p:cNvPr id="11" name="el-1789644505292-2"/>
          <p:cNvCxnSpPr/>
          <p:nvPr/>
        </p:nvCxnSpPr>
        <p:spPr>
          <a:xfrm>
            <a:off x="742764" y="2561847"/>
            <a:ext cx="10703423" cy="914"/>
          </a:xfrm>
          <a:prstGeom prst="line">
            <a:avLst/>
          </a:prstGeom>
          <a:ln w="19045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05297-11"/>
          <p:cNvSpPr/>
          <p:nvPr/>
        </p:nvSpPr>
        <p:spPr>
          <a:xfrm>
            <a:off x="685629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05297-12"/>
          <p:cNvSpPr/>
          <p:nvPr/>
        </p:nvSpPr>
        <p:spPr>
          <a:xfrm>
            <a:off x="247201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44505297-13"/>
          <p:cNvSpPr/>
          <p:nvPr/>
        </p:nvSpPr>
        <p:spPr>
          <a:xfrm>
            <a:off x="4953101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505298-14"/>
          <p:cNvSpPr/>
          <p:nvPr/>
        </p:nvSpPr>
        <p:spPr>
          <a:xfrm>
            <a:off x="693797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44505298-15"/>
          <p:cNvSpPr/>
          <p:nvPr/>
        </p:nvSpPr>
        <p:spPr>
          <a:xfrm>
            <a:off x="9121330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44505299-17"/>
          <p:cNvSpPr txBox="1"/>
          <p:nvPr/>
        </p:nvSpPr>
        <p:spPr>
          <a:xfrm>
            <a:off x="685629" y="2780867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2012</a:t>
            </a:r>
            <a:endParaRPr/>
          </a:p>
        </p:txBody>
      </p:sp>
      <p:sp>
        <p:nvSpPr>
          <p:cNvPr id="18" name="el-1789644505300-18"/>
          <p:cNvSpPr txBox="1"/>
          <p:nvPr/>
        </p:nvSpPr>
        <p:spPr>
          <a:xfrm>
            <a:off x="685629" y="315224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深度学习破局</a:t>
            </a:r>
            <a:endParaRPr/>
          </a:p>
        </p:txBody>
      </p:sp>
      <p:sp>
        <p:nvSpPr>
          <p:cNvPr id="19" name="el-1789644505300-19"/>
          <p:cNvSpPr txBox="1"/>
          <p:nvPr/>
        </p:nvSpPr>
        <p:spPr>
          <a:xfrm>
            <a:off x="685629" y="355219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AlexNet在图像识别夺魁——判别式AI开始统治应用市场。</a:t>
            </a:r>
            <a:endParaRPr/>
          </a:p>
        </p:txBody>
      </p:sp>
      <p:sp>
        <p:nvSpPr>
          <p:cNvPr id="20" name="el-1789644505300-20"/>
          <p:cNvSpPr txBox="1"/>
          <p:nvPr/>
        </p:nvSpPr>
        <p:spPr>
          <a:xfrm>
            <a:off x="2472012" y="2780867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2014</a:t>
            </a:r>
            <a:endParaRPr/>
          </a:p>
        </p:txBody>
      </p:sp>
      <p:sp>
        <p:nvSpPr>
          <p:cNvPr id="21" name="el-1789644505300-21"/>
          <p:cNvSpPr txBox="1"/>
          <p:nvPr/>
        </p:nvSpPr>
        <p:spPr>
          <a:xfrm>
            <a:off x="2472012" y="3152249"/>
            <a:ext cx="26384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GAN问世</a:t>
            </a:r>
            <a:endParaRPr/>
          </a:p>
        </p:txBody>
      </p:sp>
      <p:sp>
        <p:nvSpPr>
          <p:cNvPr id="22" name="el-1789644505300-22"/>
          <p:cNvSpPr txBox="1"/>
          <p:nvPr/>
        </p:nvSpPr>
        <p:spPr>
          <a:xfrm>
            <a:off x="2472012" y="355219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生成对抗网络：两个网络互相"斗法"，AI第一次能生成逼真图像。</a:t>
            </a:r>
            <a:endParaRPr/>
          </a:p>
        </p:txBody>
      </p:sp>
      <p:sp>
        <p:nvSpPr>
          <p:cNvPr id="23" name="el-1789644505300-23"/>
          <p:cNvSpPr txBox="1"/>
          <p:nvPr/>
        </p:nvSpPr>
        <p:spPr>
          <a:xfrm>
            <a:off x="4953101" y="2780867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24" name="el-1789644505300-24"/>
          <p:cNvSpPr txBox="1"/>
          <p:nvPr/>
        </p:nvSpPr>
        <p:spPr>
          <a:xfrm>
            <a:off x="4953101" y="3152249"/>
            <a:ext cx="26784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Transformer</a:t>
            </a:r>
            <a:endParaRPr/>
          </a:p>
        </p:txBody>
      </p:sp>
      <p:sp>
        <p:nvSpPr>
          <p:cNvPr id="25" name="el-1789644505299-16"/>
          <p:cNvSpPr txBox="1"/>
          <p:nvPr/>
        </p:nvSpPr>
        <p:spPr>
          <a:xfrm>
            <a:off x="4953101" y="355219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《Attention Is All You Need》发表——后世所有大模型的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共同地基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05301-25"/>
          <p:cNvSpPr txBox="1"/>
          <p:nvPr/>
        </p:nvSpPr>
        <p:spPr>
          <a:xfrm>
            <a:off x="6937972" y="2780867"/>
            <a:ext cx="27488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2018—22</a:t>
            </a:r>
            <a:endParaRPr/>
          </a:p>
        </p:txBody>
      </p:sp>
      <p:sp>
        <p:nvSpPr>
          <p:cNvPr id="27" name="el-1789644505301-26"/>
          <p:cNvSpPr txBox="1"/>
          <p:nvPr/>
        </p:nvSpPr>
        <p:spPr>
          <a:xfrm>
            <a:off x="6937972" y="315224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预训练到引爆</a:t>
            </a:r>
            <a:endParaRPr/>
          </a:p>
        </p:txBody>
      </p:sp>
      <p:sp>
        <p:nvSpPr>
          <p:cNvPr id="28" name="el-1789644505301-27"/>
          <p:cNvSpPr txBox="1"/>
          <p:nvPr/>
        </p:nvSpPr>
        <p:spPr>
          <a:xfrm>
            <a:off x="6937972" y="355219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BERT与GPT确立"大模型"路线；2022年ChatGPT引爆C端。</a:t>
            </a:r>
            <a:endParaRPr/>
          </a:p>
        </p:txBody>
      </p:sp>
      <p:sp>
        <p:nvSpPr>
          <p:cNvPr id="29" name="el-1789644505301-28"/>
          <p:cNvSpPr txBox="1"/>
          <p:nvPr/>
        </p:nvSpPr>
        <p:spPr>
          <a:xfrm>
            <a:off x="9121330" y="2780867"/>
            <a:ext cx="27828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2024+</a:t>
            </a:r>
            <a:endParaRPr/>
          </a:p>
        </p:txBody>
      </p:sp>
      <p:sp>
        <p:nvSpPr>
          <p:cNvPr id="30" name="el-1789644505301-29"/>
          <p:cNvSpPr txBox="1"/>
          <p:nvPr/>
        </p:nvSpPr>
        <p:spPr>
          <a:xfrm>
            <a:off x="9121330" y="315224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多模态竞速</a:t>
            </a:r>
            <a:endParaRPr/>
          </a:p>
        </p:txBody>
      </p:sp>
      <p:sp>
        <p:nvSpPr>
          <p:cNvPr id="31" name="el-1789644505301-30"/>
          <p:cNvSpPr txBox="1"/>
          <p:nvPr/>
        </p:nvSpPr>
        <p:spPr>
          <a:xfrm>
            <a:off x="9121330" y="3552199"/>
            <a:ext cx="219154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文生视频、语音交互、智能体——能力边界月月刷新。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3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315-6"/>
          <p:cNvCxnSpPr/>
          <p:nvPr/>
        </p:nvCxnSpPr>
        <p:spPr>
          <a:xfrm>
            <a:off x="4299462" y="1585183"/>
            <a:ext cx="914" cy="429261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317-12"/>
          <p:cNvCxnSpPr/>
          <p:nvPr/>
        </p:nvCxnSpPr>
        <p:spPr>
          <a:xfrm>
            <a:off x="4989852" y="2931443"/>
            <a:ext cx="65134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317-13"/>
          <p:cNvCxnSpPr/>
          <p:nvPr/>
        </p:nvCxnSpPr>
        <p:spPr>
          <a:xfrm>
            <a:off x="4989852" y="4282465"/>
            <a:ext cx="65134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318-14"/>
          <p:cNvCxnSpPr/>
          <p:nvPr/>
        </p:nvCxnSpPr>
        <p:spPr>
          <a:xfrm>
            <a:off x="5008897" y="5405539"/>
            <a:ext cx="914" cy="472262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3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531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9" name="el-178964450531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如果只记一个年份，记2017</a:t>
            </a:r>
            <a:endParaRPr/>
          </a:p>
        </p:txBody>
      </p:sp>
      <p:sp>
        <p:nvSpPr>
          <p:cNvPr id="10" name="el-1789644505316-9"/>
          <p:cNvSpPr txBox="1"/>
          <p:nvPr/>
        </p:nvSpPr>
        <p:spPr>
          <a:xfrm>
            <a:off x="685629" y="2841127"/>
            <a:ext cx="4998613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7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11" name="el-1789644505316-10"/>
          <p:cNvSpPr txBox="1"/>
          <p:nvPr/>
        </p:nvSpPr>
        <p:spPr>
          <a:xfrm>
            <a:off x="685629" y="3983841"/>
            <a:ext cx="321102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注意力机制元年</a:t>
            </a:r>
            <a:endParaRPr/>
          </a:p>
        </p:txBody>
      </p:sp>
      <p:sp>
        <p:nvSpPr>
          <p:cNvPr id="12" name="el-1789644505316-11"/>
          <p:cNvSpPr txBox="1"/>
          <p:nvPr/>
        </p:nvSpPr>
        <p:spPr>
          <a:xfrm>
            <a:off x="685629" y="4431404"/>
            <a:ext cx="3720868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8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TRANSFORMER</a:t>
            </a:r>
            <a:endParaRPr/>
          </a:p>
        </p:txBody>
      </p:sp>
      <p:sp>
        <p:nvSpPr>
          <p:cNvPr id="13" name="el-1789644505318-15"/>
          <p:cNvSpPr txBox="1"/>
          <p:nvPr/>
        </p:nvSpPr>
        <p:spPr>
          <a:xfrm>
            <a:off x="4989852" y="1775635"/>
            <a:ext cx="951072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7"/>
              </a:lnSpc>
            </a:pPr>
            <a:r>
              <a:rPr b="1" sz="25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08页纸</a:t>
            </a:r>
            <a:endParaRPr/>
          </a:p>
        </p:txBody>
      </p:sp>
      <p:sp>
        <p:nvSpPr>
          <p:cNvPr id="14" name="el-1789644505322-21"/>
          <p:cNvSpPr txBox="1"/>
          <p:nvPr/>
        </p:nvSpPr>
        <p:spPr>
          <a:xfrm>
            <a:off x="6188512" y="1794681"/>
            <a:ext cx="54681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一篇论文</a:t>
            </a:r>
            <a:endParaRPr/>
          </a:p>
        </p:txBody>
      </p:sp>
      <p:sp>
        <p:nvSpPr>
          <p:cNvPr id="15" name="el-1789644505322-22"/>
          <p:cNvSpPr txBox="1"/>
          <p:nvPr/>
        </p:nvSpPr>
        <p:spPr>
          <a:xfrm>
            <a:off x="6188512" y="2175585"/>
            <a:ext cx="5314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《Attention Is All You Need》——谷歌八位研究员的一篇技术报告。</a:t>
            </a:r>
            <a:endParaRPr/>
          </a:p>
        </p:txBody>
      </p:sp>
      <p:sp>
        <p:nvSpPr>
          <p:cNvPr id="16" name="el-1789644505319-16"/>
          <p:cNvSpPr txBox="1"/>
          <p:nvPr/>
        </p:nvSpPr>
        <p:spPr>
          <a:xfrm>
            <a:off x="4989852" y="3126657"/>
            <a:ext cx="948245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7"/>
              </a:lnSpc>
            </a:pPr>
            <a:r>
              <a:rPr b="1" sz="25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新机制</a:t>
            </a:r>
            <a:endParaRPr/>
          </a:p>
        </p:txBody>
      </p:sp>
      <p:sp>
        <p:nvSpPr>
          <p:cNvPr id="17" name="el-1789644505322-23"/>
          <p:cNvSpPr txBox="1"/>
          <p:nvPr/>
        </p:nvSpPr>
        <p:spPr>
          <a:xfrm>
            <a:off x="6185685" y="3145702"/>
            <a:ext cx="575129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会"划重点"的AI</a:t>
            </a:r>
            <a:endParaRPr/>
          </a:p>
        </p:txBody>
      </p:sp>
      <p:sp>
        <p:nvSpPr>
          <p:cNvPr id="18" name="el-1789644505321-19"/>
          <p:cNvSpPr txBox="1"/>
          <p:nvPr/>
        </p:nvSpPr>
        <p:spPr>
          <a:xfrm>
            <a:off x="6185685" y="3526607"/>
            <a:ext cx="531763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读句子时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自动判断"谁和谁相关"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——"它"指代哪个景点，一眼看穿。</a:t>
            </a:r>
            <a:endParaRPr/>
          </a:p>
        </p:txBody>
      </p:sp>
      <p:sp>
        <p:nvSpPr>
          <p:cNvPr id="19" name="el-1789644505319-17"/>
          <p:cNvSpPr txBox="1"/>
          <p:nvPr/>
        </p:nvSpPr>
        <p:spPr>
          <a:xfrm>
            <a:off x="4989852" y="4477678"/>
            <a:ext cx="1197945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大地位</a:t>
            </a:r>
            <a:endParaRPr/>
          </a:p>
        </p:txBody>
      </p:sp>
      <p:sp>
        <p:nvSpPr>
          <p:cNvPr id="20" name="el-1789644505322-24"/>
          <p:cNvSpPr txBox="1"/>
          <p:nvPr/>
        </p:nvSpPr>
        <p:spPr>
          <a:xfrm>
            <a:off x="6208747" y="4496724"/>
            <a:ext cx="387472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所有大模型的地基</a:t>
            </a:r>
            <a:endParaRPr/>
          </a:p>
        </p:txBody>
      </p:sp>
      <p:sp>
        <p:nvSpPr>
          <p:cNvPr id="21" name="el-1789644505321-20"/>
          <p:cNvSpPr txBox="1"/>
          <p:nvPr/>
        </p:nvSpPr>
        <p:spPr>
          <a:xfrm>
            <a:off x="6208747" y="4877628"/>
            <a:ext cx="46007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GPT、文心、DeepSeek——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全部建在它之上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4505319-18"/>
          <p:cNvSpPr txBox="1"/>
          <p:nvPr/>
        </p:nvSpPr>
        <p:spPr>
          <a:xfrm>
            <a:off x="5237440" y="5557900"/>
            <a:ext cx="6789818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给AI装上了"划重点"的本事——从此带着理解读书，不再逐字。</a:t>
            </a:r>
            <a:endParaRPr/>
          </a:p>
        </p:txBody>
      </p:sp>
      <p:sp>
        <p:nvSpPr>
          <p:cNvPr id="23" name="el-178964450531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4" name="el-178964450531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5" name="el-178964450531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48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488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485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48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7" name="el-178964450548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核心机制：超级文字接龙</a:t>
            </a:r>
            <a:endParaRPr/>
          </a:p>
        </p:txBody>
      </p:sp>
      <p:sp>
        <p:nvSpPr>
          <p:cNvPr id="8" name="el-1789644505489-13"/>
          <p:cNvSpPr txBox="1"/>
          <p:nvPr/>
        </p:nvSpPr>
        <p:spPr>
          <a:xfrm>
            <a:off x="685629" y="2485517"/>
            <a:ext cx="60542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机制 · NEXT TOKEN</a:t>
            </a:r>
            <a:endParaRPr/>
          </a:p>
        </p:txBody>
      </p:sp>
      <p:sp>
        <p:nvSpPr>
          <p:cNvPr id="9" name="el-1789644505490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预测下一个词</a:t>
            </a:r>
            <a:endParaRPr/>
          </a:p>
        </p:txBody>
      </p:sp>
      <p:sp>
        <p:nvSpPr>
          <p:cNvPr id="10" name="el-1789644505489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给定前文，模型计算词表中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每个词的概率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，选一个接上，再继续。"苏州园林甲天下，"→ 下一字大概率"江"→"南"——一个字一个字地"接"出整篇文章。</a:t>
            </a:r>
            <a:endParaRPr/>
          </a:p>
        </p:txBody>
      </p:sp>
      <p:sp>
        <p:nvSpPr>
          <p:cNvPr id="11" name="el-1789644505490-15"/>
          <p:cNvSpPr txBox="1"/>
          <p:nvPr/>
        </p:nvSpPr>
        <p:spPr>
          <a:xfrm>
            <a:off x="6522994" y="2485517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澄清 · NOT MAGIC</a:t>
            </a:r>
            <a:endParaRPr/>
          </a:p>
        </p:txBody>
      </p:sp>
      <p:sp>
        <p:nvSpPr>
          <p:cNvPr id="12" name="el-1789644505490-16"/>
          <p:cNvSpPr txBox="1"/>
          <p:nvPr/>
        </p:nvSpPr>
        <p:spPr>
          <a:xfrm>
            <a:off x="6522994" y="2923557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它没有在"思考"</a:t>
            </a:r>
            <a:endParaRPr/>
          </a:p>
        </p:txBody>
      </p:sp>
      <p:sp>
        <p:nvSpPr>
          <p:cNvPr id="13" name="el-1789644505489-12"/>
          <p:cNvSpPr txBox="1"/>
          <p:nvPr/>
        </p:nvSpPr>
        <p:spPr>
          <a:xfrm>
            <a:off x="6522994" y="337722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没有查数据库——答案是从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概率分布里采样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出来的；没有"知道"对错——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流畅≠正确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，它只负责像，不负责真。</a:t>
            </a:r>
            <a:endParaRPr/>
          </a:p>
        </p:txBody>
      </p:sp>
      <p:sp>
        <p:nvSpPr>
          <p:cNvPr id="14" name="el-1789644505484-2"/>
          <p:cNvSpPr txBox="1"/>
          <p:nvPr/>
        </p:nvSpPr>
        <p:spPr>
          <a:xfrm>
            <a:off x="685629" y="4701311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记住这句话：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AI是概率的艺术家，不是事实的守门员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——真假要靠你来把关。</a:t>
            </a:r>
            <a:endParaRPr/>
          </a:p>
        </p:txBody>
      </p:sp>
      <p:sp>
        <p:nvSpPr>
          <p:cNvPr id="15" name="el-178964450548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6" name="el-1789644505485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548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50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504-10"/>
          <p:cNvCxnSpPr/>
          <p:nvPr/>
        </p:nvCxnSpPr>
        <p:spPr>
          <a:xfrm>
            <a:off x="704674" y="194034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506-15"/>
          <p:cNvCxnSpPr/>
          <p:nvPr/>
        </p:nvCxnSpPr>
        <p:spPr>
          <a:xfrm>
            <a:off x="685629" y="326339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506-16"/>
          <p:cNvCxnSpPr/>
          <p:nvPr/>
        </p:nvCxnSpPr>
        <p:spPr>
          <a:xfrm>
            <a:off x="685629" y="439539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502-6"/>
          <p:cNvSpPr/>
          <p:nvPr/>
        </p:nvSpPr>
        <p:spPr>
          <a:xfrm>
            <a:off x="8075181" y="1940347"/>
            <a:ext cx="3428143" cy="35822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44505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550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9" name="el-17896445055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大模型是怎么炼成的</a:t>
            </a:r>
            <a:endParaRPr/>
          </a:p>
        </p:txBody>
      </p:sp>
      <p:sp>
        <p:nvSpPr>
          <p:cNvPr id="10" name="el-1789644505503-8"/>
          <p:cNvSpPr txBox="1"/>
          <p:nvPr/>
        </p:nvSpPr>
        <p:spPr>
          <a:xfrm>
            <a:off x="914171" y="1940347"/>
            <a:ext cx="7150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三步走：博览群书 → 专科深造 → 学会做人——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一步都不能省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1" name="el-1789644505507-17"/>
          <p:cNvSpPr txBox="1"/>
          <p:nvPr/>
        </p:nvSpPr>
        <p:spPr>
          <a:xfrm>
            <a:off x="685629" y="252122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2" name="el-1789644505510-23"/>
          <p:cNvSpPr txBox="1"/>
          <p:nvPr/>
        </p:nvSpPr>
        <p:spPr>
          <a:xfrm>
            <a:off x="1828343" y="2521227"/>
            <a:ext cx="56229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预训练 · 博览群书</a:t>
            </a:r>
            <a:endParaRPr/>
          </a:p>
        </p:txBody>
      </p:sp>
      <p:sp>
        <p:nvSpPr>
          <p:cNvPr id="13" name="el-1789644505509-20"/>
          <p:cNvSpPr txBox="1"/>
          <p:nvPr/>
        </p:nvSpPr>
        <p:spPr>
          <a:xfrm>
            <a:off x="1828343" y="2873564"/>
            <a:ext cx="563347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吞下几乎整个互联网文本——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只学"语言像不像"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，不问真假对错。</a:t>
            </a:r>
            <a:endParaRPr/>
          </a:p>
        </p:txBody>
      </p:sp>
      <p:sp>
        <p:nvSpPr>
          <p:cNvPr id="14" name="el-1789644505507-18"/>
          <p:cNvSpPr txBox="1"/>
          <p:nvPr/>
        </p:nvSpPr>
        <p:spPr>
          <a:xfrm>
            <a:off x="685629" y="3372906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15" name="el-1789644505510-24"/>
          <p:cNvSpPr txBox="1"/>
          <p:nvPr/>
        </p:nvSpPr>
        <p:spPr>
          <a:xfrm>
            <a:off x="1828343" y="3372906"/>
            <a:ext cx="59851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微调 · 专科深造</a:t>
            </a:r>
            <a:endParaRPr/>
          </a:p>
        </p:txBody>
      </p:sp>
      <p:sp>
        <p:nvSpPr>
          <p:cNvPr id="16" name="el-1789644505509-21"/>
          <p:cNvSpPr txBox="1"/>
          <p:nvPr/>
        </p:nvSpPr>
        <p:spPr>
          <a:xfrm>
            <a:off x="1828343" y="3725243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用高质量问答数据教它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按助手的方式对话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——旅游、法律、医疗各有专才版。</a:t>
            </a:r>
            <a:endParaRPr/>
          </a:p>
        </p:txBody>
      </p:sp>
      <p:sp>
        <p:nvSpPr>
          <p:cNvPr id="17" name="el-1789644505507-19"/>
          <p:cNvSpPr txBox="1"/>
          <p:nvPr/>
        </p:nvSpPr>
        <p:spPr>
          <a:xfrm>
            <a:off x="685629" y="450490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18" name="el-1789644505511-25"/>
          <p:cNvSpPr txBox="1"/>
          <p:nvPr/>
        </p:nvSpPr>
        <p:spPr>
          <a:xfrm>
            <a:off x="1828343" y="4504907"/>
            <a:ext cx="59851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对齐 · 学会做人</a:t>
            </a:r>
            <a:endParaRPr/>
          </a:p>
        </p:txBody>
      </p:sp>
      <p:sp>
        <p:nvSpPr>
          <p:cNvPr id="19" name="el-1789644505510-22"/>
          <p:cNvSpPr txBox="1"/>
          <p:nvPr/>
        </p:nvSpPr>
        <p:spPr>
          <a:xfrm>
            <a:off x="1828343" y="485724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人类反馈打分，教它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有用、诚实、无害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——拒答危险问题、承认不知道。</a:t>
            </a:r>
            <a:endParaRPr/>
          </a:p>
        </p:txBody>
      </p:sp>
      <p:sp>
        <p:nvSpPr>
          <p:cNvPr id="20" name="el-1789644505505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一个类比</a:t>
            </a:r>
            <a:endParaRPr/>
          </a:p>
        </p:txBody>
      </p:sp>
      <p:sp>
        <p:nvSpPr>
          <p:cNvPr id="21" name="el-1789644505505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像培养一位导游</a:t>
            </a:r>
            <a:endParaRPr/>
          </a:p>
        </p:txBody>
      </p:sp>
      <p:sp>
        <p:nvSpPr>
          <p:cNvPr id="22" name="el-1789644505505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预训练像孩子读完整个图书馆；微调像大学选了旅游管理专业。</a:t>
            </a:r>
            <a:endParaRPr/>
          </a:p>
        </p:txBody>
      </p:sp>
      <p:sp>
        <p:nvSpPr>
          <p:cNvPr id="23" name="el-1789644505504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对齐像入职培训——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知道什么该说、怎么说得体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4450550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5" name="el-1789644505500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6" name="el-17896445055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5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524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524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521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52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8" name="el-17896445055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三个关键词，看懂产品发布会</a:t>
            </a:r>
            <a:endParaRPr/>
          </a:p>
        </p:txBody>
      </p:sp>
      <p:sp>
        <p:nvSpPr>
          <p:cNvPr id="9" name="el-1789644505525-13"/>
          <p:cNvSpPr txBox="1"/>
          <p:nvPr/>
        </p:nvSpPr>
        <p:spPr>
          <a:xfrm>
            <a:off x="685629" y="2255486"/>
            <a:ext cx="367854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关键词① · TOKEN</a:t>
            </a:r>
            <a:endParaRPr/>
          </a:p>
        </p:txBody>
      </p:sp>
      <p:sp>
        <p:nvSpPr>
          <p:cNvPr id="10" name="el-178964450552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文字积木</a:t>
            </a:r>
            <a:endParaRPr/>
          </a:p>
        </p:txBody>
      </p:sp>
      <p:sp>
        <p:nvSpPr>
          <p:cNvPr id="11" name="el-1789644505526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计费单位</a:t>
            </a:r>
            <a:endParaRPr/>
          </a:p>
        </p:txBody>
      </p:sp>
      <p:sp>
        <p:nvSpPr>
          <p:cNvPr id="12" name="el-1789644505526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关键词② · 参数量</a:t>
            </a:r>
            <a:endParaRPr/>
          </a:p>
        </p:txBody>
      </p:sp>
      <p:sp>
        <p:nvSpPr>
          <p:cNvPr id="13" name="el-178964450552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脑容量</a:t>
            </a:r>
            <a:endParaRPr/>
          </a:p>
        </p:txBody>
      </p:sp>
      <p:sp>
        <p:nvSpPr>
          <p:cNvPr id="14" name="el-178964450552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模型规模</a:t>
            </a:r>
            <a:endParaRPr/>
          </a:p>
        </p:txBody>
      </p:sp>
      <p:sp>
        <p:nvSpPr>
          <p:cNvPr id="15" name="el-178964450552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关键词③ · 上下文窗口</a:t>
            </a:r>
            <a:endParaRPr/>
          </a:p>
        </p:txBody>
      </p:sp>
      <p:sp>
        <p:nvSpPr>
          <p:cNvPr id="16" name="el-178964450552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工作记忆</a:t>
            </a:r>
            <a:endParaRPr/>
          </a:p>
        </p:txBody>
      </p:sp>
      <p:sp>
        <p:nvSpPr>
          <p:cNvPr id="17" name="el-178964450552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记忆长度</a:t>
            </a:r>
            <a:endParaRPr/>
          </a:p>
        </p:txBody>
      </p:sp>
      <p:sp>
        <p:nvSpPr>
          <p:cNvPr id="18" name="el-1789644505523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实用价值</a:t>
            </a:r>
            <a:endParaRPr/>
          </a:p>
        </p:txBody>
      </p:sp>
      <p:sp>
        <p:nvSpPr>
          <p:cNvPr id="19" name="el-1789644505523-8"/>
          <p:cNvSpPr txBox="1"/>
          <p:nvPr/>
        </p:nvSpPr>
        <p:spPr>
          <a:xfrm>
            <a:off x="1753799" y="4959910"/>
            <a:ext cx="71625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下次看发布会，这三个词不再是天书——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都是可以追问的具体指标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4450552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1" name="el-1789644505520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2" name="el-17896445055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23" name="el-1789644505532-32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5531-25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5532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50553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50553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505531-29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505533-36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505533-37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505534-38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505530-24"/>
          <p:cNvSpPr txBox="1"/>
          <p:nvPr/>
        </p:nvSpPr>
        <p:spPr>
          <a:xfrm>
            <a:off x="857036" y="3369632"/>
            <a:ext cx="372215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一个汉字 ≈ 1-2个token</a:t>
            </a:r>
            <a:endParaRPr/>
          </a:p>
        </p:txBody>
      </p:sp>
      <p:sp>
        <p:nvSpPr>
          <p:cNvPr id="33" name="el-1789644505529-22"/>
          <p:cNvSpPr txBox="1"/>
          <p:nvPr/>
        </p:nvSpPr>
        <p:spPr>
          <a:xfrm>
            <a:off x="857036" y="3731492"/>
            <a:ext cx="360026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对话按token计费——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长文=贵</a:t>
            </a:r>
            <a:endParaRPr/>
          </a:p>
        </p:txBody>
      </p:sp>
      <p:sp>
        <p:nvSpPr>
          <p:cNvPr id="34" name="el-1789644505531-26"/>
          <p:cNvSpPr txBox="1"/>
          <p:nvPr/>
        </p:nvSpPr>
        <p:spPr>
          <a:xfrm>
            <a:off x="857036" y="4093351"/>
            <a:ext cx="34174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看报价先看token单价</a:t>
            </a:r>
            <a:endParaRPr/>
          </a:p>
        </p:txBody>
      </p:sp>
      <p:sp>
        <p:nvSpPr>
          <p:cNvPr id="35" name="el-1789644505531-27"/>
          <p:cNvSpPr txBox="1"/>
          <p:nvPr/>
        </p:nvSpPr>
        <p:spPr>
          <a:xfrm>
            <a:off x="4626802" y="3369632"/>
            <a:ext cx="377372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7B / 70B / 万亿级</a:t>
            </a:r>
            <a:endParaRPr/>
          </a:p>
        </p:txBody>
      </p:sp>
      <p:sp>
        <p:nvSpPr>
          <p:cNvPr id="36" name="el-1789644505531-28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参数越多通常能力越强</a:t>
            </a:r>
            <a:endParaRPr/>
          </a:p>
        </p:txBody>
      </p:sp>
      <p:sp>
        <p:nvSpPr>
          <p:cNvPr id="37" name="el-1789644505530-23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但大≠一定好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，训练质量同样关键</a:t>
            </a:r>
            <a:endParaRPr/>
          </a:p>
        </p:txBody>
      </p:sp>
      <p:sp>
        <p:nvSpPr>
          <p:cNvPr id="38" name="el-1789644505531-30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一次能"记住"的对话长度</a:t>
            </a:r>
            <a:endParaRPr/>
          </a:p>
        </p:txBody>
      </p:sp>
      <p:sp>
        <p:nvSpPr>
          <p:cNvPr id="39" name="el-1789644505532-31"/>
          <p:cNvSpPr txBox="1"/>
          <p:nvPr/>
        </p:nvSpPr>
        <p:spPr>
          <a:xfrm>
            <a:off x="8082471" y="3731492"/>
            <a:ext cx="391983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128K ≈ 一部中篇小说</a:t>
            </a:r>
            <a:endParaRPr/>
          </a:p>
        </p:txBody>
      </p:sp>
      <p:sp>
        <p:nvSpPr>
          <p:cNvPr id="40" name="el-1789644505534-39"/>
          <p:cNvSpPr txBox="1"/>
          <p:nvPr/>
        </p:nvSpPr>
        <p:spPr>
          <a:xfrm>
            <a:off x="8082471" y="4093351"/>
            <a:ext cx="184738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超出的部分彻底忘记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6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68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68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5686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56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68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8" name="el-17896445056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边界：它天生做不到的三件事</a:t>
            </a:r>
            <a:endParaRPr/>
          </a:p>
        </p:txBody>
      </p:sp>
      <p:sp>
        <p:nvSpPr>
          <p:cNvPr id="9" name="el-1789644505690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边界一</a:t>
            </a:r>
            <a:endParaRPr/>
          </a:p>
        </p:txBody>
      </p:sp>
      <p:sp>
        <p:nvSpPr>
          <p:cNvPr id="10" name="el-1789644505696-21"/>
          <p:cNvSpPr txBox="1"/>
          <p:nvPr/>
        </p:nvSpPr>
        <p:spPr>
          <a:xfrm>
            <a:off x="2228293" y="1719839"/>
            <a:ext cx="820177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不保证事实</a:t>
            </a:r>
            <a:endParaRPr/>
          </a:p>
        </p:txBody>
      </p:sp>
      <p:sp>
        <p:nvSpPr>
          <p:cNvPr id="11" name="el-1789644505695-18"/>
          <p:cNvSpPr txBox="1"/>
          <p:nvPr/>
        </p:nvSpPr>
        <p:spPr>
          <a:xfrm>
            <a:off x="2228293" y="2148357"/>
            <a:ext cx="84055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概率生成机制决定它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没有"查证"动作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——门票价格、开放时间、政策条文，都可能过时或编造。</a:t>
            </a:r>
            <a:endParaRPr/>
          </a:p>
        </p:txBody>
      </p:sp>
      <p:sp>
        <p:nvSpPr>
          <p:cNvPr id="12" name="el-1789644505690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边界二</a:t>
            </a:r>
            <a:endParaRPr/>
          </a:p>
        </p:txBody>
      </p:sp>
      <p:sp>
        <p:nvSpPr>
          <p:cNvPr id="13" name="el-1789644505696-22"/>
          <p:cNvSpPr txBox="1"/>
          <p:nvPr/>
        </p:nvSpPr>
        <p:spPr>
          <a:xfrm>
            <a:off x="2228293" y="2881598"/>
            <a:ext cx="816278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没有真实经验</a:t>
            </a:r>
            <a:endParaRPr/>
          </a:p>
        </p:txBody>
      </p:sp>
      <p:sp>
        <p:nvSpPr>
          <p:cNvPr id="14" name="el-1789644505695-19"/>
          <p:cNvSpPr txBox="1"/>
          <p:nvPr/>
        </p:nvSpPr>
        <p:spPr>
          <a:xfrm>
            <a:off x="2228293" y="3310116"/>
            <a:ext cx="83665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它"读过"十万篇游记，但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没挤过一次早高峰的索道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——身体经验、在地判断，永远是人的领域。</a:t>
            </a:r>
            <a:endParaRPr/>
          </a:p>
        </p:txBody>
      </p:sp>
      <p:sp>
        <p:nvSpPr>
          <p:cNvPr id="15" name="el-1789644505690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边界三</a:t>
            </a:r>
            <a:endParaRPr/>
          </a:p>
        </p:txBody>
      </p:sp>
      <p:sp>
        <p:nvSpPr>
          <p:cNvPr id="16" name="el-1789644505697-23"/>
          <p:cNvSpPr txBox="1"/>
          <p:nvPr/>
        </p:nvSpPr>
        <p:spPr>
          <a:xfrm>
            <a:off x="2228293" y="4043358"/>
            <a:ext cx="893412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不了解你的今天</a:t>
            </a:r>
            <a:endParaRPr/>
          </a:p>
        </p:txBody>
      </p:sp>
      <p:sp>
        <p:nvSpPr>
          <p:cNvPr id="17" name="el-1789644505696-20"/>
          <p:cNvSpPr txBox="1"/>
          <p:nvPr/>
        </p:nvSpPr>
        <p:spPr>
          <a:xfrm>
            <a:off x="2228293" y="4471876"/>
            <a:ext cx="90160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训练数据有截止日，且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看不到你的私有信息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——今天的空房、你客户的偏好，要么不给它，要么告诉它。</a:t>
            </a:r>
            <a:endParaRPr/>
          </a:p>
        </p:txBody>
      </p:sp>
      <p:sp>
        <p:nvSpPr>
          <p:cNvPr id="18" name="el-178964450568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正确姿势</a:t>
            </a:r>
            <a:endParaRPr/>
          </a:p>
        </p:txBody>
      </p:sp>
      <p:sp>
        <p:nvSpPr>
          <p:cNvPr id="19" name="el-1789644505691-15"/>
          <p:cNvSpPr txBox="1"/>
          <p:nvPr/>
        </p:nvSpPr>
        <p:spPr>
          <a:xfrm>
            <a:off x="223603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交给官方渠道</a:t>
            </a:r>
            <a:endParaRPr/>
          </a:p>
        </p:txBody>
      </p:sp>
      <p:sp>
        <p:nvSpPr>
          <p:cNvPr id="20" name="el-1789644505692-16"/>
          <p:cNvSpPr txBox="1"/>
          <p:nvPr/>
        </p:nvSpPr>
        <p:spPr>
          <a:xfrm>
            <a:off x="4288601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人来补充在地判断</a:t>
            </a:r>
            <a:endParaRPr/>
          </a:p>
        </p:txBody>
      </p:sp>
      <p:sp>
        <p:nvSpPr>
          <p:cNvPr id="21" name="el-1789644505692-17"/>
          <p:cNvSpPr txBox="1"/>
          <p:nvPr/>
        </p:nvSpPr>
        <p:spPr>
          <a:xfrm>
            <a:off x="6703031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把上下文喂给它</a:t>
            </a:r>
            <a:endParaRPr/>
          </a:p>
        </p:txBody>
      </p:sp>
      <p:sp>
        <p:nvSpPr>
          <p:cNvPr id="22" name="el-178964450568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3" name="el-1789644505684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56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71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5711-10"/>
          <p:cNvSpPr/>
          <p:nvPr/>
        </p:nvSpPr>
        <p:spPr>
          <a:xfrm>
            <a:off x="685629" y="1422257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5718-20"/>
          <p:cNvCxnSpPr/>
          <p:nvPr/>
        </p:nvCxnSpPr>
        <p:spPr>
          <a:xfrm>
            <a:off x="685629" y="2936353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718-21"/>
          <p:cNvCxnSpPr/>
          <p:nvPr/>
        </p:nvCxnSpPr>
        <p:spPr>
          <a:xfrm>
            <a:off x="3741496" y="2936353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712-12"/>
          <p:cNvCxnSpPr/>
          <p:nvPr/>
        </p:nvCxnSpPr>
        <p:spPr>
          <a:xfrm>
            <a:off x="685629" y="3788628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709-6"/>
          <p:cNvCxnSpPr/>
          <p:nvPr/>
        </p:nvCxnSpPr>
        <p:spPr>
          <a:xfrm>
            <a:off x="7164134" y="1422257"/>
            <a:ext cx="914" cy="461847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57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5710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0" name="el-178964450570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幻觉实拍：AI推荐的"秘境"</a:t>
            </a:r>
            <a:endParaRPr/>
          </a:p>
        </p:txBody>
      </p:sp>
      <p:sp>
        <p:nvSpPr>
          <p:cNvPr id="11" name="el-1789644505711-9"/>
          <p:cNvSpPr txBox="1"/>
          <p:nvPr/>
        </p:nvSpPr>
        <p:spPr>
          <a:xfrm>
            <a:off x="837990" y="1460347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事故复盘</a:t>
            </a:r>
            <a:endParaRPr/>
          </a:p>
        </p:txBody>
      </p:sp>
      <p:sp>
        <p:nvSpPr>
          <p:cNvPr id="12" name="el-1789644505711-11"/>
          <p:cNvSpPr txBox="1"/>
          <p:nvPr/>
        </p:nvSpPr>
        <p:spPr>
          <a:xfrm>
            <a:off x="685629" y="1898388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情境：让AI推荐"杭州小众古村落，一小时可达"</a:t>
            </a:r>
            <a:endParaRPr/>
          </a:p>
        </p:txBody>
      </p:sp>
      <p:sp>
        <p:nvSpPr>
          <p:cNvPr id="13" name="el-1789644505714-13"/>
          <p:cNvSpPr txBox="1"/>
          <p:nvPr/>
        </p:nvSpPr>
        <p:spPr>
          <a:xfrm>
            <a:off x="685629" y="3022057"/>
            <a:ext cx="2808280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AI回答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推荐"云栖坞古村"：明清建筑、无门票、公交直达</a:t>
            </a:r>
            <a:endParaRPr/>
          </a:p>
        </p:txBody>
      </p:sp>
      <p:sp>
        <p:nvSpPr>
          <p:cNvPr id="14" name="el-1789644505715-14"/>
          <p:cNvSpPr txBox="1"/>
          <p:nvPr/>
        </p:nvSpPr>
        <p:spPr>
          <a:xfrm>
            <a:off x="3741496" y="3022057"/>
            <a:ext cx="2808429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实地核查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查无此村——地名真实存在，但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是片茶山，无古建筑</a:t>
            </a:r>
            <a:endParaRPr/>
          </a:p>
        </p:txBody>
      </p:sp>
      <p:sp>
        <p:nvSpPr>
          <p:cNvPr id="15" name="el-1789644505719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行业警钟</a:t>
            </a:r>
            <a:endParaRPr/>
          </a:p>
        </p:txBody>
      </p:sp>
      <p:sp>
        <p:nvSpPr>
          <p:cNvPr id="16" name="el-1789644505717-18"/>
          <p:cNvSpPr txBox="1"/>
          <p:nvPr/>
        </p:nvSpPr>
        <p:spPr>
          <a:xfrm>
            <a:off x="7702162" y="279857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2023年起多家旅行社因AI生成行程中的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虚构景点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遭游客投诉——"AI说的"不能成为免责理由。</a:t>
            </a:r>
            <a:endParaRPr/>
          </a:p>
        </p:txBody>
      </p:sp>
      <p:sp>
        <p:nvSpPr>
          <p:cNvPr id="17" name="el-1789644505720-26"/>
          <p:cNvSpPr txBox="1"/>
          <p:nvPr/>
        </p:nvSpPr>
        <p:spPr>
          <a:xfrm>
            <a:off x="7702162" y="403234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职业底线</a:t>
            </a:r>
            <a:endParaRPr/>
          </a:p>
        </p:txBody>
      </p:sp>
      <p:sp>
        <p:nvSpPr>
          <p:cNvPr id="18" name="el-1789644505717-19"/>
          <p:cNvSpPr txBox="1"/>
          <p:nvPr/>
        </p:nvSpPr>
        <p:spPr>
          <a:xfrm>
            <a:off x="7702162" y="440372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旅游从业者对事实的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核验责任，不因使用AI而转移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——工具升级，责任不降级。</a:t>
            </a:r>
            <a:endParaRPr/>
          </a:p>
        </p:txBody>
      </p:sp>
      <p:sp>
        <p:nvSpPr>
          <p:cNvPr id="19" name="el-178964450570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0" name="el-178964450570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57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2" name="el-1789644505718-22"/>
          <p:cNvSpPr/>
          <p:nvPr/>
        </p:nvSpPr>
        <p:spPr>
          <a:xfrm>
            <a:off x="685629" y="40885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5718-23"/>
          <p:cNvSpPr/>
          <p:nvPr/>
        </p:nvSpPr>
        <p:spPr>
          <a:xfrm>
            <a:off x="685629" y="482183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5719-24"/>
          <p:cNvSpPr/>
          <p:nvPr/>
        </p:nvSpPr>
        <p:spPr>
          <a:xfrm>
            <a:off x="685629" y="555507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5715-15"/>
          <p:cNvSpPr txBox="1"/>
          <p:nvPr/>
        </p:nvSpPr>
        <p:spPr>
          <a:xfrm>
            <a:off x="876081" y="396479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幻觉机理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："云栖"（真实地名）+"坞"（常见后缀）+"古村"（你的要求）——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概率把它们粘成了看似合理的答案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05716-16"/>
          <p:cNvSpPr txBox="1"/>
          <p:nvPr/>
        </p:nvSpPr>
        <p:spPr>
          <a:xfrm>
            <a:off x="876081" y="469803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识破要领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：越是"完美贴合需求"的小众推荐，越要警惕——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热门信息它学得多，冷门信息全靠编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4505717-17"/>
          <p:cNvSpPr txBox="1"/>
          <p:nvPr/>
        </p:nvSpPr>
        <p:spPr>
          <a:xfrm>
            <a:off x="876081" y="543127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处置流程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：地图核位置 → 官方号核开放状态 → 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三源交叉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后才可写进行程。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739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05736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012695"/>
                <a:gridCol w="4402426"/>
                <a:gridCol w="4402574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功能域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可以放心做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必须人工把关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文本生成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初稿、改写、翻译、总结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全部事实类信息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图像生成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概念图、配图、风格化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涉及真人肖像与历史场景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语音合成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草稿配音、内部审听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对外发布的声音授权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视频生成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空镜、转场、氛围素材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成片叙事与文字画面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多模态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图文互转、截图理解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跨模态信息的一致性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05737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7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739-2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7" name="el-1789644505737-2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边界速查：能做 · 不能做 · 需把关</a:t>
            </a:r>
            <a:endParaRPr/>
          </a:p>
        </p:txBody>
      </p:sp>
      <p:sp>
        <p:nvSpPr>
          <p:cNvPr id="8" name="el-1789644505737-21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把这张表贴在工位上：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每一类产出，都对应一道人工工序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——省掉工序，就是在积累风险。</a:t>
            </a:r>
            <a:endParaRPr/>
          </a:p>
        </p:txBody>
      </p:sp>
      <p:sp>
        <p:nvSpPr>
          <p:cNvPr id="9" name="el-1789644505737-2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0" name="el-1789644505737-2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1" name="el-1789644505737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89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893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892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8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894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7" name="el-178964450589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课堂辩论：AI越强，人越贬值？</a:t>
            </a:r>
            <a:endParaRPr/>
          </a:p>
        </p:txBody>
      </p:sp>
      <p:sp>
        <p:nvSpPr>
          <p:cNvPr id="8" name="el-1789644505895-11"/>
          <p:cNvSpPr txBox="1"/>
          <p:nvPr/>
        </p:nvSpPr>
        <p:spPr>
          <a:xfrm>
            <a:off x="952262" y="1988406"/>
            <a:ext cx="10704376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学完功能与边界，回到那个绕不开的问题：这些能力最终会替代旅游人吗？两种立场，都有道理。</a:t>
            </a:r>
            <a:endParaRPr/>
          </a:p>
        </p:txBody>
      </p:sp>
      <p:sp>
        <p:nvSpPr>
          <p:cNvPr id="9" name="el-1789644505895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05899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会贬值</a:t>
            </a:r>
            <a:endParaRPr/>
          </a:p>
        </p:txBody>
      </p:sp>
      <p:sp>
        <p:nvSpPr>
          <p:cNvPr id="11" name="el-1789644505900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05900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不会</a:t>
            </a:r>
            <a:endParaRPr/>
          </a:p>
        </p:txBody>
      </p:sp>
      <p:sp>
        <p:nvSpPr>
          <p:cNvPr id="13" name="el-1789644505891-2"/>
          <p:cNvSpPr txBox="1"/>
          <p:nvPr/>
        </p:nvSpPr>
        <p:spPr>
          <a:xfrm>
            <a:off x="685629" y="519842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2分钟立论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自由交锋。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课后思考：你的护城河建在60分之上，还是90分之上？</a:t>
            </a:r>
            <a:endParaRPr/>
          </a:p>
        </p:txBody>
      </p:sp>
      <p:sp>
        <p:nvSpPr>
          <p:cNvPr id="14" name="el-178964450589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5" name="el-1789644505892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6" name="el-178964450589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44505899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05899-21"/>
          <p:cNvSpPr/>
          <p:nvPr/>
        </p:nvSpPr>
        <p:spPr>
          <a:xfrm>
            <a:off x="685629" y="41699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05900-22"/>
          <p:cNvSpPr/>
          <p:nvPr/>
        </p:nvSpPr>
        <p:spPr>
          <a:xfrm>
            <a:off x="685629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05900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05901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05901-27"/>
          <p:cNvSpPr/>
          <p:nvPr/>
        </p:nvSpPr>
        <p:spPr>
          <a:xfrm>
            <a:off x="6522994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5897-13"/>
          <p:cNvSpPr txBox="1"/>
          <p:nvPr/>
        </p:nvSpPr>
        <p:spPr>
          <a:xfrm>
            <a:off x="857036" y="3360556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文案、设计、讲解的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基础产能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已严重过剩——初级岗位首当其冲</a:t>
            </a:r>
            <a:endParaRPr/>
          </a:p>
        </p:txBody>
      </p:sp>
      <p:sp>
        <p:nvSpPr>
          <p:cNvPr id="24" name="el-1789644505897-14"/>
          <p:cNvSpPr txBox="1"/>
          <p:nvPr/>
        </p:nvSpPr>
        <p:spPr>
          <a:xfrm>
            <a:off x="857036" y="4046185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学习门槛降低，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会用AI的人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与不会用的人产出差十倍</a:t>
            </a:r>
            <a:endParaRPr/>
          </a:p>
        </p:txBody>
      </p:sp>
      <p:sp>
        <p:nvSpPr>
          <p:cNvPr id="25" name="el-1789644505898-15"/>
          <p:cNvSpPr txBox="1"/>
          <p:nvPr/>
        </p:nvSpPr>
        <p:spPr>
          <a:xfrm>
            <a:off x="857036" y="443661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客户也在用AI——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信息不对称的红利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正在消失</a:t>
            </a:r>
            <a:endParaRPr/>
          </a:p>
        </p:txBody>
      </p:sp>
      <p:sp>
        <p:nvSpPr>
          <p:cNvPr id="26" name="el-1789644505898-16"/>
          <p:cNvSpPr txBox="1"/>
          <p:nvPr/>
        </p:nvSpPr>
        <p:spPr>
          <a:xfrm>
            <a:off x="6694401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体验经济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：温度、在地、信任，机器给不了</a:t>
            </a:r>
            <a:endParaRPr/>
          </a:p>
        </p:txBody>
      </p:sp>
      <p:sp>
        <p:nvSpPr>
          <p:cNvPr id="27" name="el-1789644505898-17"/>
          <p:cNvSpPr txBox="1"/>
          <p:nvPr/>
        </p:nvSpPr>
        <p:spPr>
          <a:xfrm>
            <a:off x="6694401" y="3750984"/>
            <a:ext cx="5429797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AI拉平的是"60分"，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90分以上的判断力反而更稀缺</a:t>
            </a:r>
            <a:endParaRPr/>
          </a:p>
        </p:txBody>
      </p:sp>
      <p:sp>
        <p:nvSpPr>
          <p:cNvPr id="28" name="el-1789644505899-18"/>
          <p:cNvSpPr txBox="1"/>
          <p:nvPr/>
        </p:nvSpPr>
        <p:spPr>
          <a:xfrm>
            <a:off x="6694401" y="4141411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新技术消灭岗位，也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创造岗位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：AI内容运营——十年前不存在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91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916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916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913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9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91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8" name="el-17896445059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驾驭之道：三个使用原则</a:t>
            </a:r>
            <a:endParaRPr/>
          </a:p>
        </p:txBody>
      </p:sp>
      <p:sp>
        <p:nvSpPr>
          <p:cNvPr id="9" name="el-1789644505918-16"/>
          <p:cNvSpPr txBox="1"/>
          <p:nvPr/>
        </p:nvSpPr>
        <p:spPr>
          <a:xfrm>
            <a:off x="685629" y="2165468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505918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</a:t>
            </a:r>
            <a:endParaRPr/>
          </a:p>
        </p:txBody>
      </p:sp>
      <p:sp>
        <p:nvSpPr>
          <p:cNvPr id="11" name="el-1789644505918-18"/>
          <p:cNvSpPr txBox="1"/>
          <p:nvPr/>
        </p:nvSpPr>
        <p:spPr>
          <a:xfrm>
            <a:off x="685629" y="3184388"/>
            <a:ext cx="381682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DIVISION</a:t>
            </a:r>
            <a:endParaRPr/>
          </a:p>
        </p:txBody>
      </p:sp>
      <p:sp>
        <p:nvSpPr>
          <p:cNvPr id="12" name="el-1789644505919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它管快，你管对</a:t>
            </a:r>
            <a:endParaRPr/>
          </a:p>
        </p:txBody>
      </p:sp>
      <p:sp>
        <p:nvSpPr>
          <p:cNvPr id="13" name="el-1789644505917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创作交给AI，事实留给自己。每类任务先问：这件事的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"真"由谁兜底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</a:t>
            </a:r>
            <a:endParaRPr/>
          </a:p>
        </p:txBody>
      </p:sp>
      <p:sp>
        <p:nvSpPr>
          <p:cNvPr id="14" name="el-1789644505919-20"/>
          <p:cNvSpPr txBox="1"/>
          <p:nvPr/>
        </p:nvSpPr>
        <p:spPr>
          <a:xfrm>
            <a:off x="4586629" y="2165468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05919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验证习惯</a:t>
            </a:r>
            <a:endParaRPr/>
          </a:p>
        </p:txBody>
      </p:sp>
      <p:sp>
        <p:nvSpPr>
          <p:cNvPr id="16" name="el-1789644505919-22"/>
          <p:cNvSpPr txBox="1"/>
          <p:nvPr/>
        </p:nvSpPr>
        <p:spPr>
          <a:xfrm>
            <a:off x="4586629" y="3184388"/>
            <a:ext cx="37099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VERIFY</a:t>
            </a:r>
            <a:endParaRPr/>
          </a:p>
        </p:txBody>
      </p:sp>
      <p:sp>
        <p:nvSpPr>
          <p:cNvPr id="17" name="el-1789644505919-23"/>
          <p:cNvSpPr txBox="1"/>
          <p:nvPr/>
        </p:nvSpPr>
        <p:spPr>
          <a:xfrm>
            <a:off x="4586629" y="3527202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像系安全带一样</a:t>
            </a:r>
            <a:endParaRPr/>
          </a:p>
        </p:txBody>
      </p:sp>
      <p:sp>
        <p:nvSpPr>
          <p:cNvPr id="18" name="el-1789644505918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关键信息三源交叉：官方渠道+地图+实地电话。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把核验做成肌肉记忆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5920-24"/>
          <p:cNvSpPr txBox="1"/>
          <p:nvPr/>
        </p:nvSpPr>
        <p:spPr>
          <a:xfrm>
            <a:off x="8192577" y="2165468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505920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场景匹配</a:t>
            </a:r>
            <a:endParaRPr/>
          </a:p>
        </p:txBody>
      </p:sp>
      <p:sp>
        <p:nvSpPr>
          <p:cNvPr id="21" name="el-1789644505920-26"/>
          <p:cNvSpPr txBox="1"/>
          <p:nvPr/>
        </p:nvSpPr>
        <p:spPr>
          <a:xfrm>
            <a:off x="8192577" y="3184388"/>
            <a:ext cx="37585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CONTEXT</a:t>
            </a:r>
            <a:endParaRPr/>
          </a:p>
        </p:txBody>
      </p:sp>
      <p:sp>
        <p:nvSpPr>
          <p:cNvPr id="22" name="el-1789644505920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按观众定把关强度</a:t>
            </a:r>
            <a:endParaRPr/>
          </a:p>
        </p:txBody>
      </p:sp>
      <p:sp>
        <p:nvSpPr>
          <p:cNvPr id="23" name="el-1789644505918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内部草稿可以大胆用AI，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对外发布必须过人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——按"谁会看到"决定把关强度。</a:t>
            </a:r>
            <a:endParaRPr/>
          </a:p>
        </p:txBody>
      </p:sp>
      <p:sp>
        <p:nvSpPr>
          <p:cNvPr id="24" name="el-1789644505915-10"/>
          <p:cNvSpPr txBox="1"/>
          <p:nvPr/>
        </p:nvSpPr>
        <p:spPr>
          <a:xfrm>
            <a:off x="685629" y="5088168"/>
            <a:ext cx="145889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合起来一句话</a:t>
            </a:r>
            <a:endParaRPr/>
          </a:p>
        </p:txBody>
      </p:sp>
      <p:sp>
        <p:nvSpPr>
          <p:cNvPr id="25" name="el-1789644505914-8"/>
          <p:cNvSpPr txBox="1"/>
          <p:nvPr/>
        </p:nvSpPr>
        <p:spPr>
          <a:xfrm>
            <a:off x="2201659" y="5078645"/>
            <a:ext cx="665651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把AI当能力极强的实习生用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——活儿尽管派，署名与责任永远是你自己的。</a:t>
            </a:r>
            <a:endParaRPr/>
          </a:p>
        </p:txBody>
      </p:sp>
      <p:sp>
        <p:nvSpPr>
          <p:cNvPr id="26" name="el-17896445059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7" name="el-1789644505912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8" name="el-17896445059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9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932-7"/>
          <p:cNvCxnSpPr/>
          <p:nvPr/>
        </p:nvCxnSpPr>
        <p:spPr>
          <a:xfrm>
            <a:off x="704674" y="194034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935-10"/>
          <p:cNvCxnSpPr/>
          <p:nvPr/>
        </p:nvCxnSpPr>
        <p:spPr>
          <a:xfrm>
            <a:off x="685629" y="34133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935-11"/>
          <p:cNvCxnSpPr/>
          <p:nvPr/>
        </p:nvCxnSpPr>
        <p:spPr>
          <a:xfrm>
            <a:off x="685629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936-12"/>
          <p:cNvCxnSpPr/>
          <p:nvPr/>
        </p:nvCxnSpPr>
        <p:spPr>
          <a:xfrm>
            <a:off x="685629" y="465131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936-13"/>
          <p:cNvCxnSpPr/>
          <p:nvPr/>
        </p:nvCxnSpPr>
        <p:spPr>
          <a:xfrm>
            <a:off x="6437290" y="3156266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5936-14"/>
          <p:cNvCxnSpPr/>
          <p:nvPr/>
        </p:nvCxnSpPr>
        <p:spPr>
          <a:xfrm>
            <a:off x="6437290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5059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50593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1" name="el-17896445059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带走的清单：从今天开始练</a:t>
            </a:r>
            <a:endParaRPr/>
          </a:p>
        </p:txBody>
      </p:sp>
      <p:sp>
        <p:nvSpPr>
          <p:cNvPr id="12" name="el-1789644505931-3"/>
          <p:cNvSpPr txBox="1"/>
          <p:nvPr/>
        </p:nvSpPr>
        <p:spPr>
          <a:xfrm>
            <a:off x="914171" y="1940347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功能解析不是听懂的，是用会的——本周完成以下七件事：</a:t>
            </a:r>
            <a:endParaRPr/>
          </a:p>
        </p:txBody>
      </p:sp>
      <p:sp>
        <p:nvSpPr>
          <p:cNvPr id="13" name="el-1789644505940-18"/>
          <p:cNvSpPr txBox="1"/>
          <p:nvPr/>
        </p:nvSpPr>
        <p:spPr>
          <a:xfrm>
            <a:off x="685629" y="272298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4" name="el-1789644505938-15"/>
          <p:cNvSpPr txBox="1"/>
          <p:nvPr/>
        </p:nvSpPr>
        <p:spPr>
          <a:xfrm>
            <a:off x="1256986" y="268489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三口吻练习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让AI用学术/亲子/文艺三种口吻写同一段景点介绍</a:t>
            </a:r>
            <a:endParaRPr/>
          </a:p>
        </p:txBody>
      </p:sp>
      <p:sp>
        <p:nvSpPr>
          <p:cNvPr id="15" name="el-1789644505940-19"/>
          <p:cNvSpPr txBox="1"/>
          <p:nvPr/>
        </p:nvSpPr>
        <p:spPr>
          <a:xfrm>
            <a:off x="685629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44505943-25"/>
          <p:cNvSpPr txBox="1"/>
          <p:nvPr/>
        </p:nvSpPr>
        <p:spPr>
          <a:xfrm>
            <a:off x="1256986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改写接力</a:t>
            </a:r>
            <a:endParaRPr/>
          </a:p>
        </p:txBody>
      </p:sp>
      <p:sp>
        <p:nvSpPr>
          <p:cNvPr id="17" name="el-1789644505943-26"/>
          <p:cNvSpPr txBox="1"/>
          <p:nvPr/>
        </p:nvSpPr>
        <p:spPr>
          <a:xfrm>
            <a:off x="2228293" y="3608591"/>
            <a:ext cx="35962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官方新闻稿 → 小红书笔记 → 短视频脚本</a:t>
            </a:r>
            <a:endParaRPr/>
          </a:p>
        </p:txBody>
      </p:sp>
      <p:sp>
        <p:nvSpPr>
          <p:cNvPr id="18" name="el-1789644505940-20"/>
          <p:cNvSpPr txBox="1"/>
          <p:nvPr/>
        </p:nvSpPr>
        <p:spPr>
          <a:xfrm>
            <a:off x="685629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44505944-27"/>
          <p:cNvSpPr txBox="1"/>
          <p:nvPr/>
        </p:nvSpPr>
        <p:spPr>
          <a:xfrm>
            <a:off x="1256986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图像实测</a:t>
            </a:r>
            <a:endParaRPr/>
          </a:p>
        </p:txBody>
      </p:sp>
      <p:sp>
        <p:nvSpPr>
          <p:cNvPr id="20" name="el-1789644505944-28"/>
          <p:cNvSpPr txBox="1"/>
          <p:nvPr/>
        </p:nvSpPr>
        <p:spPr>
          <a:xfrm>
            <a:off x="2228293" y="4227561"/>
            <a:ext cx="354171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文生图、图生图各出5张，感受可控性差异</a:t>
            </a:r>
            <a:endParaRPr/>
          </a:p>
        </p:txBody>
      </p:sp>
      <p:sp>
        <p:nvSpPr>
          <p:cNvPr id="21" name="el-1789644505940-21"/>
          <p:cNvSpPr txBox="1"/>
          <p:nvPr/>
        </p:nvSpPr>
        <p:spPr>
          <a:xfrm>
            <a:off x="685629" y="483700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44505939-16"/>
          <p:cNvSpPr txBox="1"/>
          <p:nvPr/>
        </p:nvSpPr>
        <p:spPr>
          <a:xfrm>
            <a:off x="1256986" y="4798918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语音体检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语音合成录一段导游词，与真人版对比情感颗粒度</a:t>
            </a:r>
            <a:endParaRPr/>
          </a:p>
        </p:txBody>
      </p:sp>
      <p:sp>
        <p:nvSpPr>
          <p:cNvPr id="23" name="el-1789644505940-22"/>
          <p:cNvSpPr txBox="1"/>
          <p:nvPr/>
        </p:nvSpPr>
        <p:spPr>
          <a:xfrm>
            <a:off x="6437290" y="272298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4" name="el-1789644505944-29"/>
          <p:cNvSpPr txBox="1"/>
          <p:nvPr/>
        </p:nvSpPr>
        <p:spPr>
          <a:xfrm>
            <a:off x="7008647" y="268489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幻觉狩猎</a:t>
            </a:r>
            <a:endParaRPr/>
          </a:p>
        </p:txBody>
      </p:sp>
      <p:sp>
        <p:nvSpPr>
          <p:cNvPr id="25" name="el-1789644505944-30"/>
          <p:cNvSpPr txBox="1"/>
          <p:nvPr/>
        </p:nvSpPr>
        <p:spPr>
          <a:xfrm>
            <a:off x="7979955" y="2732510"/>
            <a:ext cx="366225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故意让AI推荐小众景点，抓出至少一个幻觉</a:t>
            </a:r>
            <a:endParaRPr/>
          </a:p>
        </p:txBody>
      </p:sp>
      <p:sp>
        <p:nvSpPr>
          <p:cNvPr id="26" name="el-1789644505941-23"/>
          <p:cNvSpPr txBox="1"/>
          <p:nvPr/>
        </p:nvSpPr>
        <p:spPr>
          <a:xfrm>
            <a:off x="6437290" y="334195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7" name="el-1789644505939-17"/>
          <p:cNvSpPr txBox="1"/>
          <p:nvPr/>
        </p:nvSpPr>
        <p:spPr>
          <a:xfrm>
            <a:off x="7008647" y="330386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窗口实验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超长对话后问开头细节，亲测"工作记忆"的边界</a:t>
            </a:r>
            <a:endParaRPr/>
          </a:p>
        </p:txBody>
      </p:sp>
      <p:sp>
        <p:nvSpPr>
          <p:cNvPr id="28" name="el-1789644505941-24"/>
          <p:cNvSpPr txBox="1"/>
          <p:nvPr/>
        </p:nvSpPr>
        <p:spPr>
          <a:xfrm>
            <a:off x="6437290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</a:t>
            </a:r>
            <a:endParaRPr/>
          </a:p>
        </p:txBody>
      </p:sp>
      <p:sp>
        <p:nvSpPr>
          <p:cNvPr id="29" name="el-1789644505944-31"/>
          <p:cNvSpPr txBox="1"/>
          <p:nvPr/>
        </p:nvSpPr>
        <p:spPr>
          <a:xfrm>
            <a:off x="7008647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边界建表</a:t>
            </a:r>
            <a:endParaRPr/>
          </a:p>
        </p:txBody>
      </p:sp>
      <p:sp>
        <p:nvSpPr>
          <p:cNvPr id="30" name="el-1789644505944-32"/>
          <p:cNvSpPr txBox="1"/>
          <p:nvPr/>
        </p:nvSpPr>
        <p:spPr>
          <a:xfrm>
            <a:off x="7979955" y="4227561"/>
            <a:ext cx="34380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为自己岗位列一张"放心做/须把关"清单</a:t>
            </a:r>
            <a:endParaRPr/>
          </a:p>
        </p:txBody>
      </p:sp>
      <p:sp>
        <p:nvSpPr>
          <p:cNvPr id="31" name="el-1789644505932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32" name="el-1789644505932-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33" name="el-178964450593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09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609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609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609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60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6095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445060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4450609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44506101-18"/>
          <p:cNvSpPr txBox="1"/>
          <p:nvPr/>
        </p:nvSpPr>
        <p:spPr>
          <a:xfrm>
            <a:off x="1618845" y="1698413"/>
            <a:ext cx="67562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生成式AI和判别式AI的本质区别？</a:t>
            </a:r>
            <a:endParaRPr/>
          </a:p>
        </p:txBody>
      </p:sp>
      <p:sp>
        <p:nvSpPr>
          <p:cNvPr id="11" name="el-1789644506100-15"/>
          <p:cNvSpPr txBox="1"/>
          <p:nvPr/>
        </p:nvSpPr>
        <p:spPr>
          <a:xfrm>
            <a:off x="1618845" y="2117408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输出形态：判别在已知里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，生成在未知里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——学的是分布，不是规则。</a:t>
            </a:r>
            <a:endParaRPr/>
          </a:p>
        </p:txBody>
      </p:sp>
      <p:sp>
        <p:nvSpPr>
          <p:cNvPr id="12" name="el-178964450609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44506101-19"/>
          <p:cNvSpPr txBox="1"/>
          <p:nvPr/>
        </p:nvSpPr>
        <p:spPr>
          <a:xfrm>
            <a:off x="1618845" y="2812559"/>
            <a:ext cx="45470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五大功能域里，旅游人最该先吃透哪个？</a:t>
            </a:r>
            <a:endParaRPr/>
          </a:p>
        </p:txBody>
      </p:sp>
      <p:sp>
        <p:nvSpPr>
          <p:cNvPr id="14" name="el-1789644506101-20"/>
          <p:cNvSpPr txBox="1"/>
          <p:nvPr/>
        </p:nvSpPr>
        <p:spPr>
          <a:xfrm>
            <a:off x="1618845" y="3231554"/>
            <a:ext cx="46356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文本——最成熟、场景最多、见效最快；图像其次。</a:t>
            </a:r>
            <a:endParaRPr/>
          </a:p>
        </p:txBody>
      </p:sp>
      <p:sp>
        <p:nvSpPr>
          <p:cNvPr id="15" name="el-178964450609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44506101-21"/>
          <p:cNvSpPr txBox="1"/>
          <p:nvPr/>
        </p:nvSpPr>
        <p:spPr>
          <a:xfrm>
            <a:off x="1618845" y="3926706"/>
            <a:ext cx="749906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为什么AI会"一本正经地胡说八道"？</a:t>
            </a:r>
            <a:endParaRPr/>
          </a:p>
        </p:txBody>
      </p:sp>
      <p:sp>
        <p:nvSpPr>
          <p:cNvPr id="17" name="el-1789644506100-16"/>
          <p:cNvSpPr txBox="1"/>
          <p:nvPr/>
        </p:nvSpPr>
        <p:spPr>
          <a:xfrm>
            <a:off x="1618845" y="4345701"/>
            <a:ext cx="75266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它按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概率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生成，只保证"像"，不保证"真"——预测下一个词的机制里没有查证环节。</a:t>
            </a:r>
            <a:endParaRPr/>
          </a:p>
        </p:txBody>
      </p:sp>
      <p:sp>
        <p:nvSpPr>
          <p:cNvPr id="18" name="el-178964450609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44506102-22"/>
          <p:cNvSpPr txBox="1"/>
          <p:nvPr/>
        </p:nvSpPr>
        <p:spPr>
          <a:xfrm>
            <a:off x="1618845" y="5040852"/>
            <a:ext cx="39756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一句话说清人机分工？</a:t>
            </a:r>
            <a:endParaRPr/>
          </a:p>
        </p:txBody>
      </p:sp>
      <p:sp>
        <p:nvSpPr>
          <p:cNvPr id="20" name="el-1789644506101-17"/>
          <p:cNvSpPr txBox="1"/>
          <p:nvPr/>
        </p:nvSpPr>
        <p:spPr>
          <a:xfrm>
            <a:off x="1618845" y="5459847"/>
            <a:ext cx="39423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创作它管，事实你管；速度它管，责任你管。</a:t>
            </a:r>
            <a:endParaRPr/>
          </a:p>
        </p:txBody>
      </p:sp>
      <p:sp>
        <p:nvSpPr>
          <p:cNvPr id="21" name="el-1789644506093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44506093-4"/>
          <p:cNvSpPr txBox="1"/>
          <p:nvPr/>
        </p:nvSpPr>
        <p:spPr>
          <a:xfrm>
            <a:off x="52697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3" name="el-17896445060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1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6117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6114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6120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6118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6121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06116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5061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506116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4450611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作业：功能实测报告</a:t>
            </a:r>
            <a:endParaRPr/>
          </a:p>
        </p:txBody>
      </p:sp>
      <p:sp>
        <p:nvSpPr>
          <p:cNvPr id="12" name="el-1789644506116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4506119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4506119-15"/>
          <p:cNvSpPr txBox="1"/>
          <p:nvPr/>
        </p:nvSpPr>
        <p:spPr>
          <a:xfrm>
            <a:off x="1371257" y="1964153"/>
            <a:ext cx="59392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本次实测中，哪个功能域的表现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最超出你预期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？哪个最让你失望？</a:t>
            </a:r>
            <a:endParaRPr/>
          </a:p>
        </p:txBody>
      </p:sp>
      <p:sp>
        <p:nvSpPr>
          <p:cNvPr id="15" name="el-1789644506120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4506119-16"/>
          <p:cNvSpPr txBox="1"/>
          <p:nvPr/>
        </p:nvSpPr>
        <p:spPr>
          <a:xfrm>
            <a:off x="1371257" y="2541165"/>
            <a:ext cx="6866409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结合你的目标岗位（导游/计调/营销/策划），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哪个能力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对你最有职业价值？</a:t>
            </a:r>
            <a:endParaRPr/>
          </a:p>
        </p:txBody>
      </p:sp>
      <p:sp>
        <p:nvSpPr>
          <p:cNvPr id="17" name="el-1789644506116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4506120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4506122-23"/>
          <p:cNvSpPr txBox="1"/>
          <p:nvPr/>
        </p:nvSpPr>
        <p:spPr>
          <a:xfrm>
            <a:off x="1704698" y="4070438"/>
            <a:ext cx="80620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完成清单中的"幻觉狩猎"：让AI推荐5个本地小众景点，逐个核验真实性，写300字复盘。</a:t>
            </a:r>
            <a:endParaRPr/>
          </a:p>
        </p:txBody>
      </p:sp>
      <p:sp>
        <p:nvSpPr>
          <p:cNvPr id="20" name="el-1789644506123-24"/>
          <p:cNvSpPr txBox="1"/>
          <p:nvPr/>
        </p:nvSpPr>
        <p:spPr>
          <a:xfrm>
            <a:off x="1704698" y="4413252"/>
            <a:ext cx="75545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要求附对话截图与核验证据，标注哪个环节最容易翻车。</a:t>
            </a:r>
            <a:endParaRPr/>
          </a:p>
        </p:txBody>
      </p:sp>
      <p:sp>
        <p:nvSpPr>
          <p:cNvPr id="21" name="el-1789644506121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4506123-25"/>
          <p:cNvSpPr txBox="1"/>
          <p:nvPr/>
        </p:nvSpPr>
        <p:spPr>
          <a:xfrm>
            <a:off x="1704698" y="4917951"/>
            <a:ext cx="688774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选定一个功能域，为家乡的一个景区产出一件AI作品（文案/海报/配音任选）。</a:t>
            </a:r>
            <a:endParaRPr/>
          </a:p>
        </p:txBody>
      </p:sp>
      <p:sp>
        <p:nvSpPr>
          <p:cNvPr id="23" name="el-1789644506123-26"/>
          <p:cNvSpPr txBox="1"/>
          <p:nvPr/>
        </p:nvSpPr>
        <p:spPr>
          <a:xfrm>
            <a:off x="1704698" y="5260765"/>
            <a:ext cx="69865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同时提交200字"人机分工说明"：哪些是你做的，哪些是AI做的。</a:t>
            </a:r>
            <a:endParaRPr/>
          </a:p>
        </p:txBody>
      </p:sp>
      <p:sp>
        <p:nvSpPr>
          <p:cNvPr id="24" name="el-1789644506116-8"/>
          <p:cNvSpPr txBox="1"/>
          <p:nvPr/>
        </p:nvSpPr>
        <p:spPr>
          <a:xfrm>
            <a:off x="685629" y="5765464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上传课程平台；优秀作品将进入课程案例库，署名展示。</a:t>
            </a:r>
            <a:endParaRPr/>
          </a:p>
        </p:txBody>
      </p:sp>
      <p:sp>
        <p:nvSpPr>
          <p:cNvPr id="25" name="el-1789644506113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44506113-4"/>
          <p:cNvSpPr txBox="1"/>
          <p:nvPr/>
        </p:nvSpPr>
        <p:spPr>
          <a:xfrm>
            <a:off x="517970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7" name="el-17896445061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13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6133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6131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6133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6131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6134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06131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6134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4506128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06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06130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450612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4506133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论 文</a:t>
            </a:r>
            <a:endParaRPr/>
          </a:p>
        </p:txBody>
      </p:sp>
      <p:sp>
        <p:nvSpPr>
          <p:cNvPr id="15" name="el-1789644506137-25"/>
          <p:cNvSpPr txBox="1"/>
          <p:nvPr/>
        </p:nvSpPr>
        <p:spPr>
          <a:xfrm>
            <a:off x="1980705" y="1661513"/>
            <a:ext cx="77914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《Attention Is All You Need》（2017）</a:t>
            </a:r>
            <a:endParaRPr/>
          </a:p>
        </p:txBody>
      </p:sp>
      <p:sp>
        <p:nvSpPr>
          <p:cNvPr id="16" name="el-1789644506136-21"/>
          <p:cNvSpPr txBox="1"/>
          <p:nvPr/>
        </p:nvSpPr>
        <p:spPr>
          <a:xfrm>
            <a:off x="1980705" y="2023372"/>
            <a:ext cx="611676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只读引言与图1，感受"划重点"机制的原文表述——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八页纸改变了世界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44506133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报 告</a:t>
            </a:r>
            <a:endParaRPr/>
          </a:p>
        </p:txBody>
      </p:sp>
      <p:sp>
        <p:nvSpPr>
          <p:cNvPr id="18" name="el-1789644506138-26"/>
          <p:cNvSpPr txBox="1"/>
          <p:nvPr/>
        </p:nvSpPr>
        <p:spPr>
          <a:xfrm>
            <a:off x="1980705" y="267507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中国信通院《人工智能发展报告》（年度）</a:t>
            </a:r>
            <a:endParaRPr/>
          </a:p>
        </p:txBody>
      </p:sp>
      <p:sp>
        <p:nvSpPr>
          <p:cNvPr id="19" name="el-1789644506136-22"/>
          <p:cNvSpPr txBox="1"/>
          <p:nvPr/>
        </p:nvSpPr>
        <p:spPr>
          <a:xfrm>
            <a:off x="1980705" y="3036936"/>
            <a:ext cx="46503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国内权威视角，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技术成熟度曲线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每年更新，看趋势必读。</a:t>
            </a:r>
            <a:endParaRPr/>
          </a:p>
        </p:txBody>
      </p:sp>
      <p:sp>
        <p:nvSpPr>
          <p:cNvPr id="20" name="el-1789644506133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纪 录</a:t>
            </a:r>
            <a:endParaRPr/>
          </a:p>
        </p:txBody>
      </p:sp>
      <p:sp>
        <p:nvSpPr>
          <p:cNvPr id="21" name="el-1789644506138-27"/>
          <p:cNvSpPr txBox="1"/>
          <p:nvPr/>
        </p:nvSpPr>
        <p:spPr>
          <a:xfrm>
            <a:off x="1980705" y="3688640"/>
            <a:ext cx="53472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生成式AI主题纪录片与公开课</a:t>
            </a:r>
            <a:endParaRPr/>
          </a:p>
        </p:txBody>
      </p:sp>
      <p:sp>
        <p:nvSpPr>
          <p:cNvPr id="22" name="el-1789644506137-23"/>
          <p:cNvSpPr txBox="1"/>
          <p:nvPr/>
        </p:nvSpPr>
        <p:spPr>
          <a:xfrm>
            <a:off x="1980705" y="4050500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各平台均有优质免费内容——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挑一部看透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，胜过刷十个短视频。</a:t>
            </a:r>
            <a:endParaRPr/>
          </a:p>
        </p:txBody>
      </p:sp>
      <p:sp>
        <p:nvSpPr>
          <p:cNvPr id="23" name="el-1789644506134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实 操</a:t>
            </a:r>
            <a:endParaRPr/>
          </a:p>
        </p:txBody>
      </p:sp>
      <p:sp>
        <p:nvSpPr>
          <p:cNvPr id="24" name="el-1789644506138-28"/>
          <p:cNvSpPr txBox="1"/>
          <p:nvPr/>
        </p:nvSpPr>
        <p:spPr>
          <a:xfrm>
            <a:off x="1980705" y="4702204"/>
            <a:ext cx="64237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主流工具的"能力边界"官方文档</a:t>
            </a:r>
            <a:endParaRPr/>
          </a:p>
        </p:txBody>
      </p:sp>
      <p:sp>
        <p:nvSpPr>
          <p:cNvPr id="25" name="el-1789644506137-24"/>
          <p:cNvSpPr txBox="1"/>
          <p:nvPr/>
        </p:nvSpPr>
        <p:spPr>
          <a:xfrm>
            <a:off x="1980705" y="5064063"/>
            <a:ext cx="650122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每家官网都写了"我们可能出错"——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读官方的自我坦白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，是最快的祛魅方式。</a:t>
            </a:r>
            <a:endParaRPr/>
          </a:p>
        </p:txBody>
      </p:sp>
      <p:sp>
        <p:nvSpPr>
          <p:cNvPr id="26" name="el-1789644506128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下讲预告前的小任务：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把"预测下一个词"讲给一位非计算机专业的朋友听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——讲得明白，才算真的懂。</a:t>
            </a:r>
            <a:endParaRPr/>
          </a:p>
        </p:txBody>
      </p:sp>
      <p:sp>
        <p:nvSpPr>
          <p:cNvPr id="27" name="el-1789644506128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4506129-6"/>
          <p:cNvSpPr txBox="1"/>
          <p:nvPr/>
        </p:nvSpPr>
        <p:spPr>
          <a:xfrm>
            <a:off x="53560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9" name="el-178964450612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27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6270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0627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4450627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项目四：生成式人工智能价值研判</a:t>
            </a:r>
            <a:endParaRPr/>
          </a:p>
        </p:txBody>
      </p:sp>
      <p:sp>
        <p:nvSpPr>
          <p:cNvPr id="6" name="el-1789644506271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44506272-5"/>
          <p:cNvSpPr txBox="1"/>
          <p:nvPr/>
        </p:nvSpPr>
        <p:spPr>
          <a:xfrm>
            <a:off x="56021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8" name="el-178964450627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450627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0627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0627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0627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4506274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01 · PROJECT 04</a:t>
            </a:r>
            <a:endParaRPr/>
          </a:p>
        </p:txBody>
      </p:sp>
      <p:sp>
        <p:nvSpPr>
          <p:cNvPr id="14" name="el-1789644506274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能力已明，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价值几何</a:t>
            </a:r>
            <a:endParaRPr/>
          </a:p>
        </p:txBody>
      </p:sp>
      <p:sp>
        <p:nvSpPr>
          <p:cNvPr id="15" name="el-1789644506274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从"能做什么"到"该做什么"</a:t>
            </a:r>
            <a:endParaRPr/>
          </a:p>
        </p:txBody>
      </p:sp>
      <p:sp>
        <p:nvSpPr>
          <p:cNvPr id="16" name="el-178964450627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4506280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效率与体验</a:t>
            </a:r>
            <a:endParaRPr/>
          </a:p>
        </p:txBody>
      </p:sp>
      <p:sp>
        <p:nvSpPr>
          <p:cNvPr id="18" name="el-1789644506279-18"/>
          <p:cNvSpPr txBox="1"/>
          <p:nvPr/>
        </p:nvSpPr>
        <p:spPr>
          <a:xfrm>
            <a:off x="6951512" y="2777742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它到底省了多少成本，又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创造了什么新价值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</a:t>
            </a:r>
            <a:endParaRPr/>
          </a:p>
        </p:txBody>
      </p:sp>
      <p:sp>
        <p:nvSpPr>
          <p:cNvPr id="19" name="el-178964450627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4506280-22"/>
          <p:cNvSpPr txBox="1"/>
          <p:nvPr/>
        </p:nvSpPr>
        <p:spPr>
          <a:xfrm>
            <a:off x="6951512" y="3410401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就业与伦理</a:t>
            </a:r>
            <a:endParaRPr/>
          </a:p>
        </p:txBody>
      </p:sp>
      <p:sp>
        <p:nvSpPr>
          <p:cNvPr id="21" name="el-1789644506279-19"/>
          <p:cNvSpPr txBox="1"/>
          <p:nvPr/>
        </p:nvSpPr>
        <p:spPr>
          <a:xfrm>
            <a:off x="6951512" y="3772261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岗位会被替代吗？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数据与隐私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的红线在哪里？</a:t>
            </a:r>
            <a:endParaRPr/>
          </a:p>
        </p:txBody>
      </p:sp>
      <p:sp>
        <p:nvSpPr>
          <p:cNvPr id="22" name="el-1789644506277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4506280-23"/>
          <p:cNvSpPr txBox="1"/>
          <p:nvPr/>
        </p:nvSpPr>
        <p:spPr>
          <a:xfrm>
            <a:off x="6951512" y="4404920"/>
            <a:ext cx="39286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研判框架</a:t>
            </a:r>
            <a:endParaRPr/>
          </a:p>
        </p:txBody>
      </p:sp>
      <p:sp>
        <p:nvSpPr>
          <p:cNvPr id="24" name="el-1789644506280-20"/>
          <p:cNvSpPr txBox="1"/>
          <p:nvPr/>
        </p:nvSpPr>
        <p:spPr>
          <a:xfrm>
            <a:off x="6951512" y="4766779"/>
            <a:ext cx="402441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给自己一套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冷静评估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AI价值的标尺，不吹不黑。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2026-09-17T11:28:26.562Z</dcterms:created>
  <dcterms:modified xsi:type="dcterms:W3CDTF">2026-09-17T11:28:26.562Z</dcterms:modified>
</cp:coreProperties>
</file>