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3399721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43398882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398698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8702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8697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398699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项目二</a:t>
            </a:r>
            <a:endParaRPr/>
          </a:p>
        </p:txBody>
      </p:sp>
      <p:sp>
        <p:nvSpPr>
          <p:cNvPr id="8" name="el-1789643398699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43398700-5"/>
          <p:cNvSpPr txBox="1"/>
          <p:nvPr/>
        </p:nvSpPr>
        <p:spPr>
          <a:xfrm>
            <a:off x="685629" y="2139132"/>
            <a:ext cx="571943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生成式人工智能</a:t>
            </a:r>
            <a:endParaRPr/>
          </a:p>
        </p:txBody>
      </p:sp>
      <p:sp>
        <p:nvSpPr>
          <p:cNvPr id="10" name="el-1789643398701-6"/>
          <p:cNvSpPr txBox="1"/>
          <p:nvPr/>
        </p:nvSpPr>
        <p:spPr>
          <a:xfrm>
            <a:off x="685629" y="3045268"/>
            <a:ext cx="4976818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主要工具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认知</a:t>
            </a:r>
            <a:endParaRPr/>
          </a:p>
        </p:txBody>
      </p:sp>
      <p:sp>
        <p:nvSpPr>
          <p:cNvPr id="11" name="el-1789643398703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模块一</a:t>
            </a:r>
            <a:endParaRPr/>
          </a:p>
        </p:txBody>
      </p:sp>
      <p:sp>
        <p:nvSpPr>
          <p:cNvPr id="12" name="el-1789643398703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生成式人工智能发展概况</a:t>
            </a:r>
            <a:endParaRPr/>
          </a:p>
        </p:txBody>
      </p:sp>
      <p:sp>
        <p:nvSpPr>
          <p:cNvPr id="13" name="el-1789643398701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43398701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01 — PROJECT 02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8239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8245-12"/>
          <p:cNvCxnSpPr/>
          <p:nvPr/>
        </p:nvCxnSpPr>
        <p:spPr>
          <a:xfrm>
            <a:off x="685629" y="1172288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8243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8243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8243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3982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3398240-6"/>
          <p:cNvSpPr txBox="1"/>
          <p:nvPr/>
        </p:nvSpPr>
        <p:spPr>
          <a:xfrm>
            <a:off x="685629" y="1234185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43398241-7"/>
          <p:cNvSpPr txBox="1"/>
          <p:nvPr/>
        </p:nvSpPr>
        <p:spPr>
          <a:xfrm>
            <a:off x="685629" y="1900768"/>
            <a:ext cx="2504449" cy="21939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四步走，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认识AI工具</a:t>
            </a:r>
            <a:endParaRPr/>
          </a:p>
        </p:txBody>
      </p:sp>
      <p:sp>
        <p:nvSpPr>
          <p:cNvPr id="10" name="el-1789643398241-8"/>
          <p:cNvSpPr txBox="1"/>
          <p:nvPr/>
        </p:nvSpPr>
        <p:spPr>
          <a:xfrm>
            <a:off x="685629" y="4304188"/>
            <a:ext cx="2504449" cy="123377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PANORAMA · MODELS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VERTICAL · PRACTICE</a:t>
            </a:r>
            <a:endParaRPr/>
          </a:p>
        </p:txBody>
      </p:sp>
      <p:sp>
        <p:nvSpPr>
          <p:cNvPr id="11" name="el-1789643398245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43398253-17"/>
          <p:cNvSpPr txBox="1"/>
          <p:nvPr/>
        </p:nvSpPr>
        <p:spPr>
          <a:xfrm>
            <a:off x="5218395" y="1134049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工具全景</a:t>
            </a:r>
            <a:endParaRPr/>
          </a:p>
        </p:txBody>
      </p:sp>
      <p:sp>
        <p:nvSpPr>
          <p:cNvPr id="13" name="el-1789643398253-18"/>
          <p:cNvSpPr txBox="1"/>
          <p:nvPr/>
        </p:nvSpPr>
        <p:spPr>
          <a:xfrm>
            <a:off x="5218395" y="1591135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概念辨析 · 工具化浪潮 · 全景地图 · 选择标准</a:t>
            </a:r>
            <a:endParaRPr/>
          </a:p>
        </p:txBody>
      </p:sp>
      <p:sp>
        <p:nvSpPr>
          <p:cNvPr id="14" name="el-1789643398246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3398253-19"/>
          <p:cNvSpPr txBox="1"/>
          <p:nvPr/>
        </p:nvSpPr>
        <p:spPr>
          <a:xfrm>
            <a:off x="5218395" y="2324376"/>
            <a:ext cx="323462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通用对话工具</a:t>
            </a:r>
            <a:endParaRPr/>
          </a:p>
        </p:txBody>
      </p:sp>
      <p:sp>
        <p:nvSpPr>
          <p:cNvPr id="16" name="el-1789643398254-20"/>
          <p:cNvSpPr txBox="1"/>
          <p:nvPr/>
        </p:nvSpPr>
        <p:spPr>
          <a:xfrm>
            <a:off x="5218395" y="2781462"/>
            <a:ext cx="352201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国际大模型 · 国产五强 · 对比实测</a:t>
            </a:r>
            <a:endParaRPr/>
          </a:p>
        </p:txBody>
      </p:sp>
      <p:sp>
        <p:nvSpPr>
          <p:cNvPr id="17" name="el-1789643398246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43398254-21"/>
          <p:cNvSpPr txBox="1"/>
          <p:nvPr/>
        </p:nvSpPr>
        <p:spPr>
          <a:xfrm>
            <a:off x="5218395" y="3514704"/>
            <a:ext cx="3812976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垂直与多模态工具</a:t>
            </a:r>
            <a:endParaRPr/>
          </a:p>
        </p:txBody>
      </p:sp>
      <p:sp>
        <p:nvSpPr>
          <p:cNvPr id="19" name="el-1789643398254-22"/>
          <p:cNvSpPr txBox="1"/>
          <p:nvPr/>
        </p:nvSpPr>
        <p:spPr>
          <a:xfrm>
            <a:off x="5218395" y="3971789"/>
            <a:ext cx="444775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图像 · 音视频 · 办公 · 智能体 · 数字人</a:t>
            </a:r>
            <a:endParaRPr/>
          </a:p>
        </p:txBody>
      </p:sp>
      <p:sp>
        <p:nvSpPr>
          <p:cNvPr id="20" name="el-1789643398246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43398254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实践与选择</a:t>
            </a:r>
            <a:endParaRPr/>
          </a:p>
        </p:txBody>
      </p:sp>
      <p:sp>
        <p:nvSpPr>
          <p:cNvPr id="22" name="el-1789643398254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选型矩阵 · 上手流程 · 工具组合 · 安全习惯</a:t>
            </a:r>
            <a:endParaRPr/>
          </a:p>
        </p:txBody>
      </p:sp>
      <p:sp>
        <p:nvSpPr>
          <p:cNvPr id="23" name="el-1789643398235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模块一 生成式人工智能发展概况</a:t>
            </a:r>
            <a:endParaRPr/>
          </a:p>
        </p:txBody>
      </p:sp>
      <p:sp>
        <p:nvSpPr>
          <p:cNvPr id="24" name="el-1789643398236-3"/>
          <p:cNvSpPr txBox="1"/>
          <p:nvPr/>
        </p:nvSpPr>
        <p:spPr>
          <a:xfrm>
            <a:off x="6624618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5" name="el-1789643398237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827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8269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8274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8274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82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39827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433982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43398271-9"/>
          <p:cNvSpPr txBox="1"/>
          <p:nvPr/>
        </p:nvSpPr>
        <p:spPr>
          <a:xfrm>
            <a:off x="685629" y="2172163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43398271-10"/>
          <p:cNvSpPr txBox="1"/>
          <p:nvPr/>
        </p:nvSpPr>
        <p:spPr>
          <a:xfrm>
            <a:off x="685629" y="2572113"/>
            <a:ext cx="2352087" cy="19283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 · 能力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素养</a:t>
            </a:r>
            <a:endParaRPr/>
          </a:p>
        </p:txBody>
      </p:sp>
      <p:sp>
        <p:nvSpPr>
          <p:cNvPr id="11" name="el-1789643398271-11"/>
          <p:cNvSpPr txBox="1"/>
          <p:nvPr/>
        </p:nvSpPr>
        <p:spPr>
          <a:xfrm>
            <a:off x="685629" y="4690896"/>
            <a:ext cx="2403509" cy="599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KNOWLEDGE / SKILL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MINDSET</a:t>
            </a:r>
            <a:endParaRPr/>
          </a:p>
        </p:txBody>
      </p:sp>
      <p:sp>
        <p:nvSpPr>
          <p:cNvPr id="12" name="el-1789643398275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4339827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能说出生成式AI工具的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主要类别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与代表产品，理解模型、工具、平台三个概念的区别。</a:t>
            </a:r>
            <a:endParaRPr/>
          </a:p>
        </p:txBody>
      </p:sp>
      <p:sp>
        <p:nvSpPr>
          <p:cNvPr id="14" name="el-1789643398275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4339827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能注册并使用至少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两款主流大模型工具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；能根据旅游业务场景选择合适的工具组合。</a:t>
            </a:r>
            <a:endParaRPr/>
          </a:p>
        </p:txBody>
      </p:sp>
      <p:sp>
        <p:nvSpPr>
          <p:cNvPr id="16" name="el-1789643398275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43398279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建立"工具为我所用"的主体意识：</a:t>
            </a:r>
            <a:r>
              <a:rPr b="1" sz="17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不追热度、看需求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，关注数据安全与合规边界。</a:t>
            </a:r>
            <a:endParaRPr/>
          </a:p>
        </p:txBody>
      </p:sp>
      <p:sp>
        <p:nvSpPr>
          <p:cNvPr id="18" name="el-178964339826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43398268-4"/>
          <p:cNvSpPr txBox="1"/>
          <p:nvPr/>
        </p:nvSpPr>
        <p:spPr>
          <a:xfrm>
            <a:off x="5197862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0" name="el-17896433982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956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9568-10"/>
          <p:cNvCxnSpPr/>
          <p:nvPr/>
        </p:nvCxnSpPr>
        <p:spPr>
          <a:xfrm>
            <a:off x="685629" y="338986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95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399567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433995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同一句话，三个答案</a:t>
            </a:r>
            <a:endParaRPr/>
          </a:p>
        </p:txBody>
      </p:sp>
      <p:sp>
        <p:nvSpPr>
          <p:cNvPr id="7" name="el-1789643399566-7"/>
          <p:cNvSpPr txBox="1"/>
          <p:nvPr/>
        </p:nvSpPr>
        <p:spPr>
          <a:xfrm>
            <a:off x="685629" y="171150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三位同学让AI规划"周末两天，杭州周边，亲子游"——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甲用的工具给出了一份紧凑清单，乙的工具反问了三个细节，丙的工具直接报错了。</a:t>
            </a:r>
            <a:endParaRPr/>
          </a:p>
        </p:txBody>
      </p:sp>
      <p:sp>
        <p:nvSpPr>
          <p:cNvPr id="8" name="el-1789643399572-14"/>
          <p:cNvSpPr txBox="1"/>
          <p:nvPr/>
        </p:nvSpPr>
        <p:spPr>
          <a:xfrm>
            <a:off x="685629" y="3661263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为什么同一个需求，不同工具表现差这么多？</a:t>
            </a:r>
            <a:endParaRPr/>
          </a:p>
        </p:txBody>
      </p:sp>
      <p:sp>
        <p:nvSpPr>
          <p:cNvPr id="9" name="el-1789643399571-13"/>
          <p:cNvSpPr txBox="1"/>
          <p:nvPr/>
        </p:nvSpPr>
        <p:spPr>
          <a:xfrm>
            <a:off x="685629" y="4142155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面对上百款AI工具，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该从哪一款开始学</a:t>
            </a: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？</a:t>
            </a:r>
            <a:endParaRPr/>
          </a:p>
        </p:txBody>
      </p:sp>
      <p:sp>
        <p:nvSpPr>
          <p:cNvPr id="10" name="el-1789643399572-15"/>
          <p:cNvSpPr txBox="1"/>
          <p:nvPr/>
        </p:nvSpPr>
        <p:spPr>
          <a:xfrm>
            <a:off x="685629" y="4623047"/>
            <a:ext cx="6147231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工具的"名气"和"好用"，是一回事吗？</a:t>
            </a:r>
            <a:endParaRPr/>
          </a:p>
        </p:txBody>
      </p:sp>
      <p:sp>
        <p:nvSpPr>
          <p:cNvPr id="11" name="el-1789643399566-8"/>
          <p:cNvSpPr txBox="1"/>
          <p:nvPr/>
        </p:nvSpPr>
        <p:spPr>
          <a:xfrm>
            <a:off x="685629" y="5237256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本讲回答：主流工具各是什么来头、各有什么长处、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你该装哪几款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43399562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43399563-4"/>
          <p:cNvSpPr txBox="1"/>
          <p:nvPr/>
        </p:nvSpPr>
        <p:spPr>
          <a:xfrm>
            <a:off x="519741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4" name="el-17896433995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43399568-11"/>
          <p:cNvSpPr/>
          <p:nvPr/>
        </p:nvSpPr>
        <p:spPr>
          <a:xfrm>
            <a:off x="6932466" y="1654371"/>
            <a:ext cx="4570857" cy="415424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43399571-12"/>
          <p:cNvPicPr/>
          <p:nvPr/>
        </p:nvPicPr>
        <p:blipFill>
          <a:blip r:embed="rId2"/>
          <a:srcRect l="27238" t="0" r="10593" b="0"/>
          <a:stretch>
            <a:fillRect/>
          </a:stretch>
        </p:blipFill>
        <p:spPr>
          <a:xfrm>
            <a:off x="6932466" y="1654371"/>
            <a:ext cx="4570857" cy="4154242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3398615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339853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853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39853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4339853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43398536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工具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全景</a:t>
            </a:r>
            <a:endParaRPr/>
          </a:p>
        </p:txBody>
      </p:sp>
      <p:sp>
        <p:nvSpPr>
          <p:cNvPr id="8" name="el-1789643398536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PANORAMA OF AI TOOLS</a:t>
            </a:r>
            <a:endParaRPr/>
          </a:p>
        </p:txBody>
      </p:sp>
      <p:sp>
        <p:nvSpPr>
          <p:cNvPr id="9" name="el-178964339853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三个概念</a:t>
            </a:r>
            <a:endParaRPr/>
          </a:p>
        </p:txBody>
      </p:sp>
      <p:sp>
        <p:nvSpPr>
          <p:cNvPr id="10" name="el-1789643398539-10"/>
          <p:cNvSpPr txBox="1"/>
          <p:nvPr/>
        </p:nvSpPr>
        <p:spPr>
          <a:xfrm>
            <a:off x="569467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工具化浪潮</a:t>
            </a:r>
            <a:endParaRPr/>
          </a:p>
        </p:txBody>
      </p:sp>
      <p:sp>
        <p:nvSpPr>
          <p:cNvPr id="11" name="el-1789643398539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五类地图</a:t>
            </a:r>
            <a:endParaRPr/>
          </a:p>
        </p:txBody>
      </p:sp>
      <p:sp>
        <p:nvSpPr>
          <p:cNvPr id="12" name="el-1789643398540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选择标准</a:t>
            </a:r>
            <a:endParaRPr/>
          </a:p>
        </p:txBody>
      </p:sp>
      <p:sp>
        <p:nvSpPr>
          <p:cNvPr id="13" name="el-178964339853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项目二</a:t>
            </a:r>
            <a:endParaRPr/>
          </a:p>
        </p:txBody>
      </p:sp>
      <p:sp>
        <p:nvSpPr>
          <p:cNvPr id="14" name="el-1789643398534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973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9736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9739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9740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9734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3997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43399738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9" name="el-178964339973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先分清三个概念：模型 · 工具 · 平台</a:t>
            </a:r>
            <a:endParaRPr/>
          </a:p>
        </p:txBody>
      </p:sp>
      <p:sp>
        <p:nvSpPr>
          <p:cNvPr id="10" name="el-1789643399738-10"/>
          <p:cNvSpPr txBox="1"/>
          <p:nvPr/>
        </p:nvSpPr>
        <p:spPr>
          <a:xfrm>
            <a:off x="723719" y="1959243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模型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是引擎，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工具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是整车，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平台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是高速公路——你开车上路，不必亲手造发动机。</a:t>
            </a:r>
            <a:endParaRPr/>
          </a:p>
        </p:txBody>
      </p:sp>
      <p:sp>
        <p:nvSpPr>
          <p:cNvPr id="11" name="el-1789643399738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43399742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模型</a:t>
            </a:r>
            <a:endParaRPr/>
          </a:p>
        </p:txBody>
      </p:sp>
      <p:sp>
        <p:nvSpPr>
          <p:cNvPr id="13" name="el-1789643399742-19"/>
          <p:cNvSpPr txBox="1"/>
          <p:nvPr/>
        </p:nvSpPr>
        <p:spPr>
          <a:xfrm>
            <a:off x="685629" y="3617221"/>
            <a:ext cx="36895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MODEL</a:t>
            </a:r>
            <a:endParaRPr/>
          </a:p>
        </p:txBody>
      </p:sp>
      <p:sp>
        <p:nvSpPr>
          <p:cNvPr id="14" name="el-1789643399741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AI的"发动机"：GPT-4、文心大模型等。由科技公司训练，通常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不直接面向普通用户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43399742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工具</a:t>
            </a:r>
            <a:endParaRPr/>
          </a:p>
        </p:txBody>
      </p:sp>
      <p:sp>
        <p:nvSpPr>
          <p:cNvPr id="16" name="el-1789643399743-21"/>
          <p:cNvSpPr txBox="1"/>
          <p:nvPr/>
        </p:nvSpPr>
        <p:spPr>
          <a:xfrm>
            <a:off x="4567584" y="3617221"/>
            <a:ext cx="365737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TOOL / APP</a:t>
            </a:r>
            <a:endParaRPr/>
          </a:p>
        </p:txBody>
      </p:sp>
      <p:sp>
        <p:nvSpPr>
          <p:cNvPr id="17" name="el-1789643399741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把模型包装成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能用的产品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：ChatGPT、文心一言App。有界面、有功能、面向你我。</a:t>
            </a:r>
            <a:endParaRPr/>
          </a:p>
        </p:txBody>
      </p:sp>
      <p:sp>
        <p:nvSpPr>
          <p:cNvPr id="18" name="el-1789643399743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平台</a:t>
            </a:r>
            <a:endParaRPr/>
          </a:p>
        </p:txBody>
      </p:sp>
      <p:sp>
        <p:nvSpPr>
          <p:cNvPr id="19" name="el-1789643399743-23"/>
          <p:cNvSpPr txBox="1"/>
          <p:nvPr/>
        </p:nvSpPr>
        <p:spPr>
          <a:xfrm>
            <a:off x="8173531" y="3617221"/>
            <a:ext cx="3559710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PLATFORM</a:t>
            </a:r>
            <a:endParaRPr/>
          </a:p>
        </p:txBody>
      </p:sp>
      <p:sp>
        <p:nvSpPr>
          <p:cNvPr id="20" name="el-1789643399742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承载工具的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生态场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：应用商店、小程序、智能体平台，让工具被发现、被组合、被开发。</a:t>
            </a:r>
            <a:endParaRPr/>
          </a:p>
        </p:txBody>
      </p:sp>
      <p:sp>
        <p:nvSpPr>
          <p:cNvPr id="21" name="el-1789643399734-2"/>
          <p:cNvSpPr txBox="1"/>
          <p:nvPr/>
        </p:nvSpPr>
        <p:spPr>
          <a:xfrm>
            <a:off x="685629" y="5267609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本课程语境：说"工具"时，泛指面向用户的大模型应用产品——</a:t>
            </a:r>
            <a:r>
              <a:rPr b="1" sz="1340" spc="54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学的不是模型，是开车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4339973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23" name="el-1789643399735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4" name="el-178964339973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989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9896-10"/>
          <p:cNvCxnSpPr/>
          <p:nvPr/>
        </p:nvCxnSpPr>
        <p:spPr>
          <a:xfrm>
            <a:off x="704674" y="1623422"/>
            <a:ext cx="914" cy="68562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9899-15"/>
          <p:cNvCxnSpPr/>
          <p:nvPr/>
        </p:nvCxnSpPr>
        <p:spPr>
          <a:xfrm>
            <a:off x="685629" y="328928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9899-16"/>
          <p:cNvCxnSpPr/>
          <p:nvPr/>
        </p:nvCxnSpPr>
        <p:spPr>
          <a:xfrm>
            <a:off x="685629" y="414096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9899-17"/>
          <p:cNvCxnSpPr/>
          <p:nvPr/>
        </p:nvCxnSpPr>
        <p:spPr>
          <a:xfrm>
            <a:off x="685629" y="4992644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399894-6"/>
          <p:cNvSpPr/>
          <p:nvPr/>
        </p:nvSpPr>
        <p:spPr>
          <a:xfrm>
            <a:off x="8075181" y="1623422"/>
            <a:ext cx="3428143" cy="421613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33998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39989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10" name="el-178964339988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从模型到产品：工具化浪潮</a:t>
            </a:r>
            <a:endParaRPr/>
          </a:p>
        </p:txBody>
      </p:sp>
      <p:sp>
        <p:nvSpPr>
          <p:cNvPr id="11" name="el-1789643399896-8"/>
          <p:cNvSpPr txBox="1"/>
          <p:nvPr/>
        </p:nvSpPr>
        <p:spPr>
          <a:xfrm>
            <a:off x="914171" y="1623422"/>
            <a:ext cx="6551562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范式：AI从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"实验室成果"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变成</a:t>
            </a:r>
            <a:r>
              <a:rPr b="1" sz="178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"人人可用的产品"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——这两年，产品化的速度远超模型本身。</a:t>
            </a:r>
            <a:endParaRPr/>
          </a:p>
        </p:txBody>
      </p:sp>
      <p:sp>
        <p:nvSpPr>
          <p:cNvPr id="12" name="el-1789643399900-18"/>
          <p:cNvSpPr txBox="1"/>
          <p:nvPr/>
        </p:nvSpPr>
        <p:spPr>
          <a:xfrm>
            <a:off x="685629" y="2547116"/>
            <a:ext cx="175406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2022.11</a:t>
            </a:r>
            <a:endParaRPr/>
          </a:p>
        </p:txBody>
      </p:sp>
      <p:sp>
        <p:nvSpPr>
          <p:cNvPr id="13" name="el-1789643399905-26"/>
          <p:cNvSpPr txBox="1"/>
          <p:nvPr/>
        </p:nvSpPr>
        <p:spPr>
          <a:xfrm>
            <a:off x="1828343" y="2547116"/>
            <a:ext cx="53875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ChatGPT 上线</a:t>
            </a:r>
            <a:endParaRPr/>
          </a:p>
        </p:txBody>
      </p:sp>
      <p:sp>
        <p:nvSpPr>
          <p:cNvPr id="14" name="el-1789643399903-22"/>
          <p:cNvSpPr txBox="1"/>
          <p:nvPr/>
        </p:nvSpPr>
        <p:spPr>
          <a:xfrm>
            <a:off x="1828343" y="2899453"/>
            <a:ext cx="483127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第一次把大模型做成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人人会用的对话框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，两个月用户破亿。</a:t>
            </a:r>
            <a:endParaRPr/>
          </a:p>
        </p:txBody>
      </p:sp>
      <p:sp>
        <p:nvSpPr>
          <p:cNvPr id="15" name="el-1789643399901-19"/>
          <p:cNvSpPr txBox="1"/>
          <p:nvPr/>
        </p:nvSpPr>
        <p:spPr>
          <a:xfrm>
            <a:off x="685629" y="3398795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16" name="el-1789643399905-27"/>
          <p:cNvSpPr txBox="1"/>
          <p:nvPr/>
        </p:nvSpPr>
        <p:spPr>
          <a:xfrm>
            <a:off x="1828343" y="3398795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国产工具集中爆发</a:t>
            </a:r>
            <a:endParaRPr/>
          </a:p>
        </p:txBody>
      </p:sp>
      <p:sp>
        <p:nvSpPr>
          <p:cNvPr id="17" name="el-1789643399904-23"/>
          <p:cNvSpPr txBox="1"/>
          <p:nvPr/>
        </p:nvSpPr>
        <p:spPr>
          <a:xfrm>
            <a:off x="1828343" y="3751132"/>
            <a:ext cx="555499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文心一言、通义千问、讯飞星火等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密集开放公测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，工具全面中文化。</a:t>
            </a:r>
            <a:endParaRPr/>
          </a:p>
        </p:txBody>
      </p:sp>
      <p:sp>
        <p:nvSpPr>
          <p:cNvPr id="18" name="el-1789643399901-20"/>
          <p:cNvSpPr txBox="1"/>
          <p:nvPr/>
        </p:nvSpPr>
        <p:spPr>
          <a:xfrm>
            <a:off x="685629" y="4250475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2024</a:t>
            </a:r>
            <a:endParaRPr/>
          </a:p>
        </p:txBody>
      </p:sp>
      <p:sp>
        <p:nvSpPr>
          <p:cNvPr id="19" name="el-1789643399905-28"/>
          <p:cNvSpPr txBox="1"/>
          <p:nvPr/>
        </p:nvSpPr>
        <p:spPr>
          <a:xfrm>
            <a:off x="1828343" y="4250475"/>
            <a:ext cx="48332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多模态与智能体元年</a:t>
            </a:r>
            <a:endParaRPr/>
          </a:p>
        </p:txBody>
      </p:sp>
      <p:sp>
        <p:nvSpPr>
          <p:cNvPr id="20" name="el-1789643399904-24"/>
          <p:cNvSpPr txBox="1"/>
          <p:nvPr/>
        </p:nvSpPr>
        <p:spPr>
          <a:xfrm>
            <a:off x="1828343" y="4602812"/>
            <a:ext cx="492906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文生视频、语音对话成熟；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智能体平台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让用户自建AI助手。</a:t>
            </a:r>
            <a:endParaRPr/>
          </a:p>
        </p:txBody>
      </p:sp>
      <p:sp>
        <p:nvSpPr>
          <p:cNvPr id="21" name="el-1789643399901-21"/>
          <p:cNvSpPr txBox="1"/>
          <p:nvPr/>
        </p:nvSpPr>
        <p:spPr>
          <a:xfrm>
            <a:off x="685629" y="5102154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2025</a:t>
            </a:r>
            <a:endParaRPr/>
          </a:p>
        </p:txBody>
      </p:sp>
      <p:sp>
        <p:nvSpPr>
          <p:cNvPr id="22" name="el-1789643399906-29"/>
          <p:cNvSpPr txBox="1"/>
          <p:nvPr/>
        </p:nvSpPr>
        <p:spPr>
          <a:xfrm>
            <a:off x="1828343" y="5102154"/>
            <a:ext cx="57234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工具进入日常</a:t>
            </a:r>
            <a:endParaRPr/>
          </a:p>
        </p:txBody>
      </p:sp>
      <p:sp>
        <p:nvSpPr>
          <p:cNvPr id="23" name="el-1789643399904-25"/>
          <p:cNvSpPr txBox="1"/>
          <p:nvPr/>
        </p:nvSpPr>
        <p:spPr>
          <a:xfrm>
            <a:off x="1828343" y="5454491"/>
            <a:ext cx="605086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办公、设计、教育场景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全面嵌入AI功能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，"会不会用AI"成为基础技能。</a:t>
            </a:r>
            <a:endParaRPr/>
          </a:p>
        </p:txBody>
      </p:sp>
      <p:sp>
        <p:nvSpPr>
          <p:cNvPr id="24" name="el-1789643399898-13"/>
          <p:cNvSpPr txBox="1"/>
          <p:nvPr/>
        </p:nvSpPr>
        <p:spPr>
          <a:xfrm>
            <a:off x="8417995" y="2475548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对旅游人的意义</a:t>
            </a:r>
            <a:endParaRPr/>
          </a:p>
        </p:txBody>
      </p:sp>
      <p:sp>
        <p:nvSpPr>
          <p:cNvPr id="25" name="el-1789643399898-14"/>
          <p:cNvSpPr txBox="1"/>
          <p:nvPr/>
        </p:nvSpPr>
        <p:spPr>
          <a:xfrm>
            <a:off x="8417995" y="2875498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工具平权时代</a:t>
            </a:r>
            <a:endParaRPr/>
          </a:p>
        </p:txBody>
      </p:sp>
      <p:sp>
        <p:nvSpPr>
          <p:cNvPr id="26" name="el-1789643399897-11"/>
          <p:cNvSpPr txBox="1"/>
          <p:nvPr/>
        </p:nvSpPr>
        <p:spPr>
          <a:xfrm>
            <a:off x="8417995" y="3354009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过去用AI要会编程，今天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会说中国话就会用AI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43399897-12"/>
          <p:cNvSpPr txBox="1"/>
          <p:nvPr/>
        </p:nvSpPr>
        <p:spPr>
          <a:xfrm>
            <a:off x="8417995" y="4075943"/>
            <a:ext cx="2742514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差距不在"能不能用"，而在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"用得好不好"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——这正是本模块要练的。</a:t>
            </a:r>
            <a:endParaRPr/>
          </a:p>
        </p:txBody>
      </p:sp>
      <p:sp>
        <p:nvSpPr>
          <p:cNvPr id="28" name="el-178964339988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29" name="el-1789643399890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30" name="el-178964339989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992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9928-16"/>
          <p:cNvCxnSpPr/>
          <p:nvPr/>
        </p:nvCxnSpPr>
        <p:spPr>
          <a:xfrm>
            <a:off x="685629" y="2293725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9928-17"/>
          <p:cNvCxnSpPr/>
          <p:nvPr/>
        </p:nvCxnSpPr>
        <p:spPr>
          <a:xfrm>
            <a:off x="2884758" y="2293725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9928-18"/>
          <p:cNvCxnSpPr/>
          <p:nvPr/>
        </p:nvCxnSpPr>
        <p:spPr>
          <a:xfrm>
            <a:off x="4855494" y="2293725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9928-19"/>
          <p:cNvCxnSpPr/>
          <p:nvPr/>
        </p:nvCxnSpPr>
        <p:spPr>
          <a:xfrm>
            <a:off x="7287333" y="2293725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399928-20"/>
          <p:cNvCxnSpPr/>
          <p:nvPr/>
        </p:nvCxnSpPr>
        <p:spPr>
          <a:xfrm>
            <a:off x="9719172" y="2293725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3399919-8"/>
          <p:cNvCxnSpPr/>
          <p:nvPr/>
        </p:nvCxnSpPr>
        <p:spPr>
          <a:xfrm>
            <a:off x="685629" y="4321746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399922-11"/>
          <p:cNvSpPr/>
          <p:nvPr/>
        </p:nvSpPr>
        <p:spPr>
          <a:xfrm>
            <a:off x="685629" y="426461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43399923-12"/>
          <p:cNvSpPr/>
          <p:nvPr/>
        </p:nvSpPr>
        <p:spPr>
          <a:xfrm>
            <a:off x="3361484" y="426461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43399923-13"/>
          <p:cNvSpPr/>
          <p:nvPr/>
        </p:nvSpPr>
        <p:spPr>
          <a:xfrm>
            <a:off x="6037340" y="426461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43399924-14"/>
          <p:cNvSpPr/>
          <p:nvPr/>
        </p:nvSpPr>
        <p:spPr>
          <a:xfrm>
            <a:off x="8713196" y="426461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43399924-15"/>
          <p:cNvSpPr/>
          <p:nvPr/>
        </p:nvSpPr>
        <p:spPr>
          <a:xfrm>
            <a:off x="11389052" y="4264610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43399917-4"/>
          <p:cNvCxnSpPr/>
          <p:nvPr/>
        </p:nvCxnSpPr>
        <p:spPr>
          <a:xfrm>
            <a:off x="685629" y="470741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433999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43399921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17" name="el-178964339991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工具全景地图：五大类</a:t>
            </a:r>
            <a:endParaRPr/>
          </a:p>
        </p:txBody>
      </p:sp>
      <p:sp>
        <p:nvSpPr>
          <p:cNvPr id="18" name="el-1789643399931-26"/>
          <p:cNvSpPr txBox="1"/>
          <p:nvPr/>
        </p:nvSpPr>
        <p:spPr>
          <a:xfrm>
            <a:off x="685629" y="2465132"/>
            <a:ext cx="2273978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TYPE 01</a:t>
            </a:r>
            <a:endParaRPr/>
          </a:p>
        </p:txBody>
      </p:sp>
      <p:sp>
        <p:nvSpPr>
          <p:cNvPr id="19" name="el-1789643399931-27"/>
          <p:cNvSpPr txBox="1"/>
          <p:nvPr/>
        </p:nvSpPr>
        <p:spPr>
          <a:xfrm>
            <a:off x="685629" y="2750811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通用对话</a:t>
            </a:r>
            <a:endParaRPr/>
          </a:p>
        </p:txBody>
      </p:sp>
      <p:sp>
        <p:nvSpPr>
          <p:cNvPr id="20" name="el-1789643399931-28"/>
          <p:cNvSpPr txBox="1"/>
          <p:nvPr/>
        </p:nvSpPr>
        <p:spPr>
          <a:xfrm>
            <a:off x="685629" y="3104933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代表：文心一言</a:t>
            </a:r>
            <a:endParaRPr/>
          </a:p>
        </p:txBody>
      </p:sp>
      <p:sp>
        <p:nvSpPr>
          <p:cNvPr id="21" name="el-1789643399929-21"/>
          <p:cNvSpPr txBox="1"/>
          <p:nvPr/>
        </p:nvSpPr>
        <p:spPr>
          <a:xfrm>
            <a:off x="685629" y="3457270"/>
            <a:ext cx="1742044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问答、写作、翻译、规划——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最常用的入口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43399931-29"/>
          <p:cNvSpPr txBox="1"/>
          <p:nvPr/>
        </p:nvSpPr>
        <p:spPr>
          <a:xfrm>
            <a:off x="2884758" y="2465132"/>
            <a:ext cx="2274126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TYPE 02</a:t>
            </a:r>
            <a:endParaRPr/>
          </a:p>
        </p:txBody>
      </p:sp>
      <p:sp>
        <p:nvSpPr>
          <p:cNvPr id="23" name="el-1789643399932-30"/>
          <p:cNvSpPr txBox="1"/>
          <p:nvPr/>
        </p:nvSpPr>
        <p:spPr>
          <a:xfrm>
            <a:off x="2884758" y="2750811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图像生成</a:t>
            </a:r>
            <a:endParaRPr/>
          </a:p>
        </p:txBody>
      </p:sp>
      <p:sp>
        <p:nvSpPr>
          <p:cNvPr id="24" name="el-1789643399932-31"/>
          <p:cNvSpPr txBox="1"/>
          <p:nvPr/>
        </p:nvSpPr>
        <p:spPr>
          <a:xfrm>
            <a:off x="2884758" y="3104933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代表：即梦</a:t>
            </a:r>
            <a:endParaRPr/>
          </a:p>
        </p:txBody>
      </p:sp>
      <p:sp>
        <p:nvSpPr>
          <p:cNvPr id="25" name="el-1789643399929-22"/>
          <p:cNvSpPr txBox="1"/>
          <p:nvPr/>
        </p:nvSpPr>
        <p:spPr>
          <a:xfrm>
            <a:off x="2884758" y="3457270"/>
            <a:ext cx="1742193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海报、插画、概念图，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文字变图片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43399932-32"/>
          <p:cNvSpPr txBox="1"/>
          <p:nvPr/>
        </p:nvSpPr>
        <p:spPr>
          <a:xfrm>
            <a:off x="4855494" y="2465132"/>
            <a:ext cx="2735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TYPE 03</a:t>
            </a:r>
            <a:endParaRPr/>
          </a:p>
        </p:txBody>
      </p:sp>
      <p:sp>
        <p:nvSpPr>
          <p:cNvPr id="27" name="el-1789643399932-33"/>
          <p:cNvSpPr txBox="1"/>
          <p:nvPr/>
        </p:nvSpPr>
        <p:spPr>
          <a:xfrm>
            <a:off x="4855494" y="2750811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音视频生成</a:t>
            </a:r>
            <a:endParaRPr/>
          </a:p>
        </p:txBody>
      </p:sp>
      <p:sp>
        <p:nvSpPr>
          <p:cNvPr id="28" name="el-1789643399932-34"/>
          <p:cNvSpPr txBox="1"/>
          <p:nvPr/>
        </p:nvSpPr>
        <p:spPr>
          <a:xfrm>
            <a:off x="4855494" y="3104933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代表：可灵</a:t>
            </a:r>
            <a:endParaRPr/>
          </a:p>
        </p:txBody>
      </p:sp>
      <p:sp>
        <p:nvSpPr>
          <p:cNvPr id="29" name="el-1789643399930-23"/>
          <p:cNvSpPr txBox="1"/>
          <p:nvPr/>
        </p:nvSpPr>
        <p:spPr>
          <a:xfrm>
            <a:off x="4855494" y="3457270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配音、歌曲、短视频素材，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创意变影像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43399933-35"/>
          <p:cNvSpPr txBox="1"/>
          <p:nvPr/>
        </p:nvSpPr>
        <p:spPr>
          <a:xfrm>
            <a:off x="7287333" y="2465132"/>
            <a:ext cx="2735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TYPE 04</a:t>
            </a:r>
            <a:endParaRPr/>
          </a:p>
        </p:txBody>
      </p:sp>
      <p:sp>
        <p:nvSpPr>
          <p:cNvPr id="31" name="el-1789643399933-36"/>
          <p:cNvSpPr txBox="1"/>
          <p:nvPr/>
        </p:nvSpPr>
        <p:spPr>
          <a:xfrm>
            <a:off x="7287333" y="2750811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办公助手</a:t>
            </a:r>
            <a:endParaRPr/>
          </a:p>
        </p:txBody>
      </p:sp>
      <p:sp>
        <p:nvSpPr>
          <p:cNvPr id="32" name="el-1789643399933-37"/>
          <p:cNvSpPr txBox="1"/>
          <p:nvPr/>
        </p:nvSpPr>
        <p:spPr>
          <a:xfrm>
            <a:off x="7287333" y="3104933"/>
            <a:ext cx="262743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代表：WPS AI</a:t>
            </a:r>
            <a:endParaRPr/>
          </a:p>
        </p:txBody>
      </p:sp>
      <p:sp>
        <p:nvSpPr>
          <p:cNvPr id="33" name="el-1789643399930-24"/>
          <p:cNvSpPr txBox="1"/>
          <p:nvPr/>
        </p:nvSpPr>
        <p:spPr>
          <a:xfrm>
            <a:off x="7287333" y="3457270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文档、表格、演示，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嵌在工作流里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43399933-38"/>
          <p:cNvSpPr txBox="1"/>
          <p:nvPr/>
        </p:nvSpPr>
        <p:spPr>
          <a:xfrm>
            <a:off x="9719172" y="2465132"/>
            <a:ext cx="2315937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TYPE 05</a:t>
            </a:r>
            <a:endParaRPr/>
          </a:p>
        </p:txBody>
      </p:sp>
      <p:sp>
        <p:nvSpPr>
          <p:cNvPr id="35" name="el-1789643399933-39"/>
          <p:cNvSpPr txBox="1"/>
          <p:nvPr/>
        </p:nvSpPr>
        <p:spPr>
          <a:xfrm>
            <a:off x="9719172" y="2750811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智能体平台</a:t>
            </a:r>
            <a:endParaRPr/>
          </a:p>
        </p:txBody>
      </p:sp>
      <p:sp>
        <p:nvSpPr>
          <p:cNvPr id="36" name="el-1789643399934-40"/>
          <p:cNvSpPr txBox="1"/>
          <p:nvPr/>
        </p:nvSpPr>
        <p:spPr>
          <a:xfrm>
            <a:off x="9719172" y="3104933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代表：扣子</a:t>
            </a:r>
            <a:endParaRPr/>
          </a:p>
        </p:txBody>
      </p:sp>
      <p:sp>
        <p:nvSpPr>
          <p:cNvPr id="37" name="el-1789643399931-25"/>
          <p:cNvSpPr txBox="1"/>
          <p:nvPr/>
        </p:nvSpPr>
        <p:spPr>
          <a:xfrm>
            <a:off x="9719172" y="3457270"/>
            <a:ext cx="1784003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自己搭一个专属AI，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不用写代码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43399917-2"/>
          <p:cNvSpPr txBox="1"/>
          <p:nvPr/>
        </p:nvSpPr>
        <p:spPr>
          <a:xfrm>
            <a:off x="685629" y="4902625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使用顺序建议：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先精通一类通用对话工具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，再按业务需要扩展其他四类——</a:t>
            </a:r>
            <a:r>
              <a:rPr b="1" sz="157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先会开车，再换车型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4339991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40" name="el-1789643399918-6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41" name="el-178964339991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39994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399950-11"/>
          <p:cNvCxnSpPr/>
          <p:nvPr/>
        </p:nvCxnSpPr>
        <p:spPr>
          <a:xfrm>
            <a:off x="4296189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399950-12"/>
          <p:cNvCxnSpPr/>
          <p:nvPr/>
        </p:nvCxnSpPr>
        <p:spPr>
          <a:xfrm>
            <a:off x="7902137" y="2089287"/>
            <a:ext cx="914" cy="250370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399947-6"/>
          <p:cNvCxnSpPr/>
          <p:nvPr/>
        </p:nvCxnSpPr>
        <p:spPr>
          <a:xfrm>
            <a:off x="685629" y="48834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39994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3999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8" name="el-178964339994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怎么选工具：四个标准</a:t>
            </a:r>
            <a:endParaRPr/>
          </a:p>
        </p:txBody>
      </p:sp>
      <p:sp>
        <p:nvSpPr>
          <p:cNvPr id="9" name="el-1789643399953-16"/>
          <p:cNvSpPr txBox="1"/>
          <p:nvPr/>
        </p:nvSpPr>
        <p:spPr>
          <a:xfrm>
            <a:off x="685629" y="2165468"/>
            <a:ext cx="3856054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3399953-17"/>
          <p:cNvSpPr txBox="1"/>
          <p:nvPr/>
        </p:nvSpPr>
        <p:spPr>
          <a:xfrm>
            <a:off x="685629" y="2679689"/>
            <a:ext cx="3540093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能力匹配</a:t>
            </a:r>
            <a:endParaRPr/>
          </a:p>
        </p:txBody>
      </p:sp>
      <p:sp>
        <p:nvSpPr>
          <p:cNvPr id="11" name="el-1789643399953-18"/>
          <p:cNvSpPr txBox="1"/>
          <p:nvPr/>
        </p:nvSpPr>
        <p:spPr>
          <a:xfrm>
            <a:off x="685629" y="3184388"/>
            <a:ext cx="391433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CAPABILITY</a:t>
            </a:r>
            <a:endParaRPr/>
          </a:p>
        </p:txBody>
      </p:sp>
      <p:sp>
        <p:nvSpPr>
          <p:cNvPr id="12" name="el-1789643399953-19"/>
          <p:cNvSpPr txBox="1"/>
          <p:nvPr/>
        </p:nvSpPr>
        <p:spPr>
          <a:xfrm>
            <a:off x="685629" y="3527202"/>
            <a:ext cx="3466769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先看需求，再看工具</a:t>
            </a:r>
            <a:endParaRPr/>
          </a:p>
        </p:txBody>
      </p:sp>
      <p:sp>
        <p:nvSpPr>
          <p:cNvPr id="13" name="el-1789643399951-13"/>
          <p:cNvSpPr txBox="1"/>
          <p:nvPr/>
        </p:nvSpPr>
        <p:spPr>
          <a:xfrm>
            <a:off x="685629" y="3945156"/>
            <a:ext cx="3320121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要写文案就选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文本能力强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的；要生成海报就选图像工具。别用锤子拧螺丝。</a:t>
            </a:r>
            <a:endParaRPr/>
          </a:p>
        </p:txBody>
      </p:sp>
      <p:sp>
        <p:nvSpPr>
          <p:cNvPr id="14" name="el-1789643399953-20"/>
          <p:cNvSpPr txBox="1"/>
          <p:nvPr/>
        </p:nvSpPr>
        <p:spPr>
          <a:xfrm>
            <a:off x="4586629" y="2165468"/>
            <a:ext cx="3846680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43399953-21"/>
          <p:cNvSpPr txBox="1"/>
          <p:nvPr/>
        </p:nvSpPr>
        <p:spPr>
          <a:xfrm>
            <a:off x="4586629" y="2679689"/>
            <a:ext cx="3530719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成本门槛</a:t>
            </a:r>
            <a:endParaRPr/>
          </a:p>
        </p:txBody>
      </p:sp>
      <p:sp>
        <p:nvSpPr>
          <p:cNvPr id="16" name="el-1789643399954-22"/>
          <p:cNvSpPr txBox="1"/>
          <p:nvPr/>
        </p:nvSpPr>
        <p:spPr>
          <a:xfrm>
            <a:off x="4586629" y="3184388"/>
            <a:ext cx="361242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COST</a:t>
            </a:r>
            <a:endParaRPr/>
          </a:p>
        </p:txBody>
      </p:sp>
      <p:sp>
        <p:nvSpPr>
          <p:cNvPr id="17" name="el-1789643399954-23"/>
          <p:cNvSpPr txBox="1"/>
          <p:nvPr/>
        </p:nvSpPr>
        <p:spPr>
          <a:xfrm>
            <a:off x="4586629" y="3527202"/>
            <a:ext cx="3457395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免费够用吗</a:t>
            </a:r>
            <a:endParaRPr/>
          </a:p>
        </p:txBody>
      </p:sp>
      <p:sp>
        <p:nvSpPr>
          <p:cNvPr id="18" name="el-1789643399952-14"/>
          <p:cNvSpPr txBox="1"/>
          <p:nvPr/>
        </p:nvSpPr>
        <p:spPr>
          <a:xfrm>
            <a:off x="4586629" y="3945156"/>
            <a:ext cx="3310747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多数国产工具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免费版已够学习用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；付费版通常解锁更强模型与更大额度。</a:t>
            </a:r>
            <a:endParaRPr/>
          </a:p>
        </p:txBody>
      </p:sp>
      <p:sp>
        <p:nvSpPr>
          <p:cNvPr id="19" name="el-1789643399954-24"/>
          <p:cNvSpPr txBox="1"/>
          <p:nvPr/>
        </p:nvSpPr>
        <p:spPr>
          <a:xfrm>
            <a:off x="8192577" y="2165468"/>
            <a:ext cx="3846531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1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0" name="el-1789643399954-25"/>
          <p:cNvSpPr txBox="1"/>
          <p:nvPr/>
        </p:nvSpPr>
        <p:spPr>
          <a:xfrm>
            <a:off x="8192577" y="2679689"/>
            <a:ext cx="3530570" cy="4475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4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合规安全</a:t>
            </a:r>
            <a:endParaRPr/>
          </a:p>
        </p:txBody>
      </p:sp>
      <p:sp>
        <p:nvSpPr>
          <p:cNvPr id="21" name="el-1789643399954-26"/>
          <p:cNvSpPr txBox="1"/>
          <p:nvPr/>
        </p:nvSpPr>
        <p:spPr>
          <a:xfrm>
            <a:off x="8192577" y="3184388"/>
            <a:ext cx="3904809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1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COMPLIANCE</a:t>
            </a:r>
            <a:endParaRPr/>
          </a:p>
        </p:txBody>
      </p:sp>
      <p:sp>
        <p:nvSpPr>
          <p:cNvPr id="22" name="el-1789643399954-27"/>
          <p:cNvSpPr txBox="1"/>
          <p:nvPr/>
        </p:nvSpPr>
        <p:spPr>
          <a:xfrm>
            <a:off x="8192577" y="3527202"/>
            <a:ext cx="3457246" cy="30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数据放在哪里</a:t>
            </a:r>
            <a:endParaRPr/>
          </a:p>
        </p:txBody>
      </p:sp>
      <p:sp>
        <p:nvSpPr>
          <p:cNvPr id="23" name="el-1789643399952-15"/>
          <p:cNvSpPr txBox="1"/>
          <p:nvPr/>
        </p:nvSpPr>
        <p:spPr>
          <a:xfrm>
            <a:off x="8192577" y="3945156"/>
            <a:ext cx="3310598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企业场景优先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已备案的国产工具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；敏感信息不上传，境外工具注意访问合规。</a:t>
            </a:r>
            <a:endParaRPr/>
          </a:p>
        </p:txBody>
      </p:sp>
      <p:sp>
        <p:nvSpPr>
          <p:cNvPr id="24" name="el-1789643399949-10"/>
          <p:cNvSpPr txBox="1"/>
          <p:nvPr/>
        </p:nvSpPr>
        <p:spPr>
          <a:xfrm>
            <a:off x="685629" y="5088168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第四标准</a:t>
            </a:r>
            <a:endParaRPr/>
          </a:p>
        </p:txBody>
      </p:sp>
      <p:sp>
        <p:nvSpPr>
          <p:cNvPr id="25" name="el-1789643399948-8"/>
          <p:cNvSpPr txBox="1"/>
          <p:nvPr/>
        </p:nvSpPr>
        <p:spPr>
          <a:xfrm>
            <a:off x="1759899" y="5078645"/>
            <a:ext cx="836657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生态延续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：工具是否持续更新、有没有社区与教程——学一款"常青"的工具，投入才不会浪费。</a:t>
            </a:r>
            <a:endParaRPr/>
          </a:p>
        </p:txBody>
      </p:sp>
      <p:sp>
        <p:nvSpPr>
          <p:cNvPr id="26" name="el-17896433999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27" name="el-1789643399946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8" name="el-178964339994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1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107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107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104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34001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010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8" name="el-178964340010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旅游人的AI工具箱：按场景配置</a:t>
            </a:r>
            <a:endParaRPr/>
          </a:p>
        </p:txBody>
      </p:sp>
      <p:sp>
        <p:nvSpPr>
          <p:cNvPr id="9" name="el-1789643400108-12"/>
          <p:cNvSpPr txBox="1"/>
          <p:nvPr/>
        </p:nvSpPr>
        <p:spPr>
          <a:xfrm>
            <a:off x="685629" y="1662703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3400114-21"/>
          <p:cNvSpPr txBox="1"/>
          <p:nvPr/>
        </p:nvSpPr>
        <p:spPr>
          <a:xfrm>
            <a:off x="1675981" y="1719839"/>
            <a:ext cx="570238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内容创作场景</a:t>
            </a:r>
            <a:endParaRPr/>
          </a:p>
        </p:txBody>
      </p:sp>
      <p:sp>
        <p:nvSpPr>
          <p:cNvPr id="11" name="el-1789643400113-18"/>
          <p:cNvSpPr txBox="1"/>
          <p:nvPr/>
        </p:nvSpPr>
        <p:spPr>
          <a:xfrm>
            <a:off x="1675981" y="2148357"/>
            <a:ext cx="59671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写行程方案、导游词、种草文案——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通用对话工具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承担80%工作。</a:t>
            </a:r>
            <a:endParaRPr/>
          </a:p>
        </p:txBody>
      </p:sp>
      <p:sp>
        <p:nvSpPr>
          <p:cNvPr id="12" name="el-1789643400108-13"/>
          <p:cNvSpPr txBox="1"/>
          <p:nvPr/>
        </p:nvSpPr>
        <p:spPr>
          <a:xfrm>
            <a:off x="685629" y="2824463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3" name="el-1789643400114-22"/>
          <p:cNvSpPr txBox="1"/>
          <p:nvPr/>
        </p:nvSpPr>
        <p:spPr>
          <a:xfrm>
            <a:off x="1675981" y="2881598"/>
            <a:ext cx="63427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视觉设计场景</a:t>
            </a:r>
            <a:endParaRPr/>
          </a:p>
        </p:txBody>
      </p:sp>
      <p:sp>
        <p:nvSpPr>
          <p:cNvPr id="14" name="el-1789643400113-19"/>
          <p:cNvSpPr txBox="1"/>
          <p:nvPr/>
        </p:nvSpPr>
        <p:spPr>
          <a:xfrm>
            <a:off x="1675981" y="3310116"/>
            <a:ext cx="66684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宣传海报、公众号封面、PPT配图——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图像生成工具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+简单排版软件组合。</a:t>
            </a:r>
            <a:endParaRPr/>
          </a:p>
        </p:txBody>
      </p:sp>
      <p:sp>
        <p:nvSpPr>
          <p:cNvPr id="15" name="el-1789643400108-14"/>
          <p:cNvSpPr txBox="1"/>
          <p:nvPr/>
        </p:nvSpPr>
        <p:spPr>
          <a:xfrm>
            <a:off x="685629" y="3986222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6" name="el-1789643400114-23"/>
          <p:cNvSpPr txBox="1"/>
          <p:nvPr/>
        </p:nvSpPr>
        <p:spPr>
          <a:xfrm>
            <a:off x="1675981" y="4043358"/>
            <a:ext cx="60773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服务运营场景</a:t>
            </a:r>
            <a:endParaRPr/>
          </a:p>
        </p:txBody>
      </p:sp>
      <p:sp>
        <p:nvSpPr>
          <p:cNvPr id="17" name="el-1789643400114-20"/>
          <p:cNvSpPr txBox="1"/>
          <p:nvPr/>
        </p:nvSpPr>
        <p:spPr>
          <a:xfrm>
            <a:off x="1675981" y="4471876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客服问答、会员沟通、数据整理——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智能体与办公助手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嵌入日常流程。</a:t>
            </a:r>
            <a:endParaRPr/>
          </a:p>
        </p:txBody>
      </p:sp>
      <p:sp>
        <p:nvSpPr>
          <p:cNvPr id="18" name="el-1789643400106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配置策略</a:t>
            </a:r>
            <a:endParaRPr/>
          </a:p>
        </p:txBody>
      </p:sp>
      <p:sp>
        <p:nvSpPr>
          <p:cNvPr id="19" name="el-1789643400109-15"/>
          <p:cNvSpPr txBox="1"/>
          <p:nvPr/>
        </p:nvSpPr>
        <p:spPr>
          <a:xfrm>
            <a:off x="2236030" y="5462228"/>
            <a:ext cx="2110534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入门期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1款通用对话</a:t>
            </a:r>
            <a:endParaRPr/>
          </a:p>
        </p:txBody>
      </p:sp>
      <p:sp>
        <p:nvSpPr>
          <p:cNvPr id="20" name="el-1789643400110-16"/>
          <p:cNvSpPr txBox="1"/>
          <p:nvPr/>
        </p:nvSpPr>
        <p:spPr>
          <a:xfrm>
            <a:off x="4389034" y="5462228"/>
            <a:ext cx="2186304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进阶期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+图像 +办公</a:t>
            </a:r>
            <a:endParaRPr/>
          </a:p>
        </p:txBody>
      </p:sp>
      <p:sp>
        <p:nvSpPr>
          <p:cNvPr id="21" name="el-1789643400110-17"/>
          <p:cNvSpPr txBox="1"/>
          <p:nvPr/>
        </p:nvSpPr>
        <p:spPr>
          <a:xfrm>
            <a:off x="6502014" y="5462228"/>
            <a:ext cx="2110534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熟练期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+智能体平台</a:t>
            </a:r>
            <a:endParaRPr/>
          </a:p>
        </p:txBody>
      </p:sp>
      <p:sp>
        <p:nvSpPr>
          <p:cNvPr id="22" name="el-178964340010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工具全景</a:t>
            </a:r>
            <a:endParaRPr/>
          </a:p>
        </p:txBody>
      </p:sp>
      <p:sp>
        <p:nvSpPr>
          <p:cNvPr id="23" name="el-1789643400103-4"/>
          <p:cNvSpPr txBox="1"/>
          <p:nvPr/>
        </p:nvSpPr>
        <p:spPr>
          <a:xfrm>
            <a:off x="4997441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4" name="el-178964340010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3400194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340012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12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12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4340012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4340012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通用对话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工具</a:t>
            </a:r>
            <a:endParaRPr/>
          </a:p>
        </p:txBody>
      </p:sp>
      <p:sp>
        <p:nvSpPr>
          <p:cNvPr id="8" name="el-178964340012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GENERAL-PURPOSE CHATBOTS</a:t>
            </a:r>
            <a:endParaRPr/>
          </a:p>
        </p:txBody>
      </p:sp>
      <p:sp>
        <p:nvSpPr>
          <p:cNvPr id="9" name="el-1789643400129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国际大模型</a:t>
            </a:r>
            <a:endParaRPr/>
          </a:p>
        </p:txBody>
      </p:sp>
      <p:sp>
        <p:nvSpPr>
          <p:cNvPr id="10" name="el-1789643400130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国产五强</a:t>
            </a:r>
            <a:endParaRPr/>
          </a:p>
        </p:txBody>
      </p:sp>
      <p:sp>
        <p:nvSpPr>
          <p:cNvPr id="11" name="el-1789643400130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对比实测</a:t>
            </a:r>
            <a:endParaRPr/>
          </a:p>
        </p:txBody>
      </p:sp>
      <p:sp>
        <p:nvSpPr>
          <p:cNvPr id="12" name="el-1789643400131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能力边界</a:t>
            </a:r>
            <a:endParaRPr/>
          </a:p>
        </p:txBody>
      </p:sp>
      <p:sp>
        <p:nvSpPr>
          <p:cNvPr id="13" name="el-178964340012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项目二</a:t>
            </a:r>
            <a:endParaRPr/>
          </a:p>
        </p:txBody>
      </p:sp>
      <p:sp>
        <p:nvSpPr>
          <p:cNvPr id="14" name="el-1789643400125-3"/>
          <p:cNvSpPr txBox="1"/>
          <p:nvPr/>
        </p:nvSpPr>
        <p:spPr>
          <a:xfrm>
            <a:off x="10665184" y="6123901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13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13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13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1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137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7" name="el-178964340013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国际大模型：了解即可</a:t>
            </a:r>
            <a:endParaRPr/>
          </a:p>
        </p:txBody>
      </p:sp>
      <p:sp>
        <p:nvSpPr>
          <p:cNvPr id="8" name="el-1789643400139-13"/>
          <p:cNvSpPr txBox="1"/>
          <p:nvPr/>
        </p:nvSpPr>
        <p:spPr>
          <a:xfrm>
            <a:off x="685629" y="2628505"/>
            <a:ext cx="60542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GPT 系 · OpenAI</a:t>
            </a:r>
            <a:endParaRPr/>
          </a:p>
        </p:txBody>
      </p:sp>
      <p:sp>
        <p:nvSpPr>
          <p:cNvPr id="9" name="el-1789643400138-11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生成式浪潮的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起点与标杆</a:t>
            </a:r>
            <a:endParaRPr/>
          </a:p>
        </p:txBody>
      </p:sp>
      <p:sp>
        <p:nvSpPr>
          <p:cNvPr id="10" name="el-1789643400139-14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ChatGPT 以对话流畅、逻辑清晰著称，插件生态丰富。是多数人认识AI的"第一辆车"。</a:t>
            </a:r>
            <a:endParaRPr/>
          </a:p>
        </p:txBody>
      </p:sp>
      <p:sp>
        <p:nvSpPr>
          <p:cNvPr id="11" name="el-1789643400139-15"/>
          <p:cNvSpPr txBox="1"/>
          <p:nvPr/>
        </p:nvSpPr>
        <p:spPr>
          <a:xfrm>
            <a:off x="6522994" y="2628505"/>
            <a:ext cx="5665958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Gemini / Claude / LLaMA</a:t>
            </a:r>
            <a:endParaRPr/>
          </a:p>
        </p:txBody>
      </p:sp>
      <p:sp>
        <p:nvSpPr>
          <p:cNvPr id="12" name="el-1789643400139-12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各有所长的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跟随者与创新者</a:t>
            </a:r>
            <a:endParaRPr/>
          </a:p>
        </p:txBody>
      </p:sp>
      <p:sp>
        <p:nvSpPr>
          <p:cNvPr id="13" name="el-1789643400140-16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Gemini 深度接入谷歌搜索；Claude 长文本处理突出；LLaMA 走开源路线，是许多国产模型的"远亲"。</a:t>
            </a:r>
            <a:endParaRPr/>
          </a:p>
        </p:txBody>
      </p:sp>
      <p:sp>
        <p:nvSpPr>
          <p:cNvPr id="14" name="el-1789643400134-2"/>
          <p:cNvSpPr txBox="1"/>
          <p:nvPr/>
        </p:nvSpPr>
        <p:spPr>
          <a:xfrm>
            <a:off x="685629" y="455847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课堂共识：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国际工具了解原理与定位即可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，日常学习与工作以国产工具为主。</a:t>
            </a:r>
            <a:endParaRPr/>
          </a:p>
        </p:txBody>
      </p:sp>
      <p:sp>
        <p:nvSpPr>
          <p:cNvPr id="15" name="el-1789643400135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6" name="el-1789643400135-6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13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31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31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30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3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311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7" name="el-178964340030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国际工具：能力与门槛</a:t>
            </a:r>
            <a:endParaRPr/>
          </a:p>
        </p:txBody>
      </p:sp>
      <p:sp>
        <p:nvSpPr>
          <p:cNvPr id="8" name="el-1789643400314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能力面</a:t>
            </a:r>
            <a:endParaRPr/>
          </a:p>
        </p:txBody>
      </p:sp>
      <p:sp>
        <p:nvSpPr>
          <p:cNvPr id="9" name="el-1789643400313-11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英文语料训练更深，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英文任务表现强</a:t>
            </a:r>
            <a:endParaRPr/>
          </a:p>
        </p:txBody>
      </p:sp>
      <p:sp>
        <p:nvSpPr>
          <p:cNvPr id="10" name="el-1789643400314-14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英文学术写作、跨语言任务、部分推理场景仍是强项；新模型常以英文能力为先发。</a:t>
            </a:r>
            <a:endParaRPr/>
          </a:p>
        </p:txBody>
      </p:sp>
      <p:sp>
        <p:nvSpPr>
          <p:cNvPr id="11" name="el-1789643400314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门槛面</a:t>
            </a:r>
            <a:endParaRPr/>
          </a:p>
        </p:txBody>
      </p:sp>
      <p:sp>
        <p:nvSpPr>
          <p:cNvPr id="12" name="el-1789643400314-12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访问、付费、合规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三道坎</a:t>
            </a:r>
            <a:endParaRPr/>
          </a:p>
        </p:txBody>
      </p:sp>
      <p:sp>
        <p:nvSpPr>
          <p:cNvPr id="13" name="el-1789643400315-16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需要境外账号与支付方式；企业使用存在数据出境合规问题；教育场景稳定性难保障。</a:t>
            </a:r>
            <a:endParaRPr/>
          </a:p>
        </p:txBody>
      </p:sp>
      <p:sp>
        <p:nvSpPr>
          <p:cNvPr id="14" name="el-1789643400307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结论：对旅游管理学生而言，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国产工具是学习主战场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——中文能力反而更强。</a:t>
            </a:r>
            <a:endParaRPr/>
          </a:p>
        </p:txBody>
      </p:sp>
      <p:sp>
        <p:nvSpPr>
          <p:cNvPr id="15" name="el-1789643400308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6" name="el-1789643400308-6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30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32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0333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03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331-11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6" name="el-178964340032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文心一言：百度出品的先行者</a:t>
            </a:r>
            <a:endParaRPr/>
          </a:p>
        </p:txBody>
      </p:sp>
      <p:sp>
        <p:nvSpPr>
          <p:cNvPr id="7" name="el-1789643400331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出身</a:t>
            </a:r>
            <a:endParaRPr/>
          </a:p>
        </p:txBody>
      </p:sp>
      <p:sp>
        <p:nvSpPr>
          <p:cNvPr id="8" name="el-1789643400329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百度出品，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2023年3月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全球大厂中率先发布对话产品，基于文心大模型系列。</a:t>
            </a:r>
            <a:endParaRPr/>
          </a:p>
        </p:txBody>
      </p:sp>
      <p:sp>
        <p:nvSpPr>
          <p:cNvPr id="9" name="el-1789643400331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特点</a:t>
            </a:r>
            <a:endParaRPr/>
          </a:p>
        </p:txBody>
      </p:sp>
      <p:sp>
        <p:nvSpPr>
          <p:cNvPr id="10" name="el-1789643400330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中文知识储备扎实，与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百度搜索生态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打通，可联网获取最新信息；配套"文心一格"图像生成。</a:t>
            </a:r>
            <a:endParaRPr/>
          </a:p>
        </p:txBody>
      </p:sp>
      <p:sp>
        <p:nvSpPr>
          <p:cNvPr id="11" name="el-1789643400331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适用</a:t>
            </a:r>
            <a:endParaRPr/>
          </a:p>
        </p:txBody>
      </p:sp>
      <p:sp>
        <p:nvSpPr>
          <p:cNvPr id="12" name="el-1789643400330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知识问答、中文写作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；旅游场景中查攻略要素、写介绍性文案比较稳。</a:t>
            </a:r>
            <a:endParaRPr/>
          </a:p>
        </p:txBody>
      </p:sp>
      <p:sp>
        <p:nvSpPr>
          <p:cNvPr id="13" name="el-1789643400334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上手提示</a:t>
            </a:r>
            <a:endParaRPr/>
          </a:p>
        </p:txBody>
      </p:sp>
      <p:sp>
        <p:nvSpPr>
          <p:cNvPr id="14" name="el-1789643400334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注册：手机号即可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入口：网页 / App / 小程序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特色：联网搜索 · 一格画图</a:t>
            </a:r>
            <a:endParaRPr/>
          </a:p>
        </p:txBody>
      </p:sp>
      <p:sp>
        <p:nvSpPr>
          <p:cNvPr id="15" name="el-1789643400330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课堂演示常用工具之一，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即可完成本课程全部练习。</a:t>
            </a:r>
            <a:endParaRPr/>
          </a:p>
        </p:txBody>
      </p:sp>
      <p:sp>
        <p:nvSpPr>
          <p:cNvPr id="16" name="el-1789643400326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7" name="el-1789643400326-4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8" name="el-17896434003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35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354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35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3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353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7" name="el-1789643400350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通义千问 × 讯飞星火</a:t>
            </a:r>
            <a:endParaRPr/>
          </a:p>
        </p:txBody>
      </p:sp>
      <p:sp>
        <p:nvSpPr>
          <p:cNvPr id="8" name="el-1789643400356-15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通义千问 · 阿里</a:t>
            </a:r>
            <a:endParaRPr/>
          </a:p>
        </p:txBody>
      </p:sp>
      <p:sp>
        <p:nvSpPr>
          <p:cNvPr id="9" name="el-1789643400355-11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协同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办公生态</a:t>
            </a:r>
            <a:endParaRPr/>
          </a:p>
        </p:txBody>
      </p:sp>
      <p:sp>
        <p:nvSpPr>
          <p:cNvPr id="10" name="el-1789643400355-12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与钉钉、淘宝生态打通，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长文档处理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是强项——读合同、析报告、总结长攻略，效率突出。</a:t>
            </a:r>
            <a:endParaRPr/>
          </a:p>
        </p:txBody>
      </p:sp>
      <p:sp>
        <p:nvSpPr>
          <p:cNvPr id="11" name="el-1789643400356-16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讯飞星火 · 科大讯飞</a:t>
            </a:r>
            <a:endParaRPr/>
          </a:p>
        </p:txBody>
      </p:sp>
      <p:sp>
        <p:nvSpPr>
          <p:cNvPr id="12" name="el-1789643400355-13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语音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技术看家</a:t>
            </a:r>
            <a:endParaRPr/>
          </a:p>
        </p:txBody>
      </p:sp>
      <p:sp>
        <p:nvSpPr>
          <p:cNvPr id="13" name="el-1789643400356-14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依托讯飞语音积累，语音输入、方言识别、语音合成体验好，配套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口语训练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功能——练导游讲解可用。</a:t>
            </a:r>
            <a:endParaRPr/>
          </a:p>
        </p:txBody>
      </p:sp>
      <p:sp>
        <p:nvSpPr>
          <p:cNvPr id="14" name="el-1789643400350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选择建议：重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文档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选通义，重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语音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选星火——按你的高频任务定。</a:t>
            </a:r>
            <a:endParaRPr/>
          </a:p>
        </p:txBody>
      </p:sp>
      <p:sp>
        <p:nvSpPr>
          <p:cNvPr id="15" name="el-1789643400351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6" name="el-1789643400351-6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35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50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0507-15"/>
          <p:cNvSpPr/>
          <p:nvPr/>
        </p:nvSpPr>
        <p:spPr>
          <a:xfrm>
            <a:off x="7408597" y="2581338"/>
            <a:ext cx="4094726" cy="152540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04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504-11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6" name="el-1789643400500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DeepSeek：开源黑马</a:t>
            </a:r>
            <a:endParaRPr/>
          </a:p>
        </p:txBody>
      </p:sp>
      <p:sp>
        <p:nvSpPr>
          <p:cNvPr id="7" name="el-178964340050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出身</a:t>
            </a:r>
            <a:endParaRPr/>
          </a:p>
        </p:txBody>
      </p:sp>
      <p:sp>
        <p:nvSpPr>
          <p:cNvPr id="8" name="el-1789643400503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深度求索公司出品，以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开源+低成本+高性能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震动全球业界，2025年初引发广泛讨论。</a:t>
            </a:r>
            <a:endParaRPr/>
          </a:p>
        </p:txBody>
      </p:sp>
      <p:sp>
        <p:nvSpPr>
          <p:cNvPr id="9" name="el-1789643400505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特点</a:t>
            </a:r>
            <a:endParaRPr/>
          </a:p>
        </p:txBody>
      </p:sp>
      <p:sp>
        <p:nvSpPr>
          <p:cNvPr id="10" name="el-178964340050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推理模型（R1系列）擅长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数学与逻辑推理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；深度思考模式会展示"解题过程"，适合学习复杂问题。</a:t>
            </a:r>
            <a:endParaRPr/>
          </a:p>
        </p:txBody>
      </p:sp>
      <p:sp>
        <p:nvSpPr>
          <p:cNvPr id="11" name="el-1789643400505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适用</a:t>
            </a:r>
            <a:endParaRPr/>
          </a:p>
        </p:txBody>
      </p:sp>
      <p:sp>
        <p:nvSpPr>
          <p:cNvPr id="12" name="el-1789643400504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定价测算、行程逻辑优化、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多约束条件问题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（预算+时间+偏好）表现出色。</a:t>
            </a:r>
            <a:endParaRPr/>
          </a:p>
        </p:txBody>
      </p:sp>
      <p:sp>
        <p:nvSpPr>
          <p:cNvPr id="13" name="el-1789643400507-16"/>
          <p:cNvSpPr txBox="1"/>
          <p:nvPr/>
        </p:nvSpPr>
        <p:spPr>
          <a:xfrm>
            <a:off x="7675231" y="2809881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独特功能</a:t>
            </a:r>
            <a:endParaRPr/>
          </a:p>
        </p:txBody>
      </p:sp>
      <p:sp>
        <p:nvSpPr>
          <p:cNvPr id="14" name="el-1789643400508-17"/>
          <p:cNvSpPr txBox="1"/>
          <p:nvPr/>
        </p:nvSpPr>
        <p:spPr>
          <a:xfrm>
            <a:off x="7675231" y="3190786"/>
            <a:ext cx="3615738" cy="6874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深度思考 R1：展示推理链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用途：复杂行程逻辑推演</a:t>
            </a:r>
            <a:endParaRPr/>
          </a:p>
        </p:txBody>
      </p:sp>
      <p:sp>
        <p:nvSpPr>
          <p:cNvPr id="15" name="el-1789643400504-10"/>
          <p:cNvSpPr txBox="1"/>
          <p:nvPr/>
        </p:nvSpPr>
        <p:spPr>
          <a:xfrm>
            <a:off x="7408597" y="4316240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开源意味着企业可私有化部署——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数据不出门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，文旅企业落地的重要选项。</a:t>
            </a:r>
            <a:endParaRPr/>
          </a:p>
        </p:txBody>
      </p:sp>
      <p:sp>
        <p:nvSpPr>
          <p:cNvPr id="16" name="el-1789643400500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7" name="el-1789643400500-4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8" name="el-17896434005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52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520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51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5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520-9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7" name="el-1789643400517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Kimi × 豆包：新势力</a:t>
            </a:r>
            <a:endParaRPr/>
          </a:p>
        </p:txBody>
      </p:sp>
      <p:sp>
        <p:nvSpPr>
          <p:cNvPr id="8" name="el-1789643400522-14"/>
          <p:cNvSpPr txBox="1"/>
          <p:nvPr/>
        </p:nvSpPr>
        <p:spPr>
          <a:xfrm>
            <a:off x="685629" y="2628505"/>
            <a:ext cx="563377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Kimi · 月之暗面</a:t>
            </a:r>
            <a:endParaRPr/>
          </a:p>
        </p:txBody>
      </p:sp>
      <p:sp>
        <p:nvSpPr>
          <p:cNvPr id="9" name="el-1789643400521-11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长文本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冠军</a:t>
            </a:r>
            <a:endParaRPr/>
          </a:p>
        </p:txBody>
      </p:sp>
      <p:sp>
        <p:nvSpPr>
          <p:cNvPr id="10" name="el-1789643400522-12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以超长上下文著称——一次读完整本《吴哥窟深度研究报告》再向你答疑；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网页解析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能力实用。</a:t>
            </a:r>
            <a:endParaRPr/>
          </a:p>
        </p:txBody>
      </p:sp>
      <p:sp>
        <p:nvSpPr>
          <p:cNvPr id="11" name="el-1789643400523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豆包 · 字节跳动</a:t>
            </a:r>
            <a:endParaRPr/>
          </a:p>
        </p:txBody>
      </p:sp>
      <p:sp>
        <p:nvSpPr>
          <p:cNvPr id="12" name="el-1789643400522-13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大众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日常助手</a:t>
            </a:r>
            <a:endParaRPr/>
          </a:p>
        </p:txBody>
      </p:sp>
      <p:sp>
        <p:nvSpPr>
          <p:cNvPr id="13" name="el-1789643400523-16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界面友好、语音自然、免费额度足，抖音生态加持；适合入门第一课与日常碎片任务。</a:t>
            </a:r>
            <a:endParaRPr/>
          </a:p>
        </p:txBody>
      </p:sp>
      <p:sp>
        <p:nvSpPr>
          <p:cNvPr id="14" name="el-1789643400517-2"/>
          <p:cNvSpPr txBox="1"/>
          <p:nvPr/>
        </p:nvSpPr>
        <p:spPr>
          <a:xfrm>
            <a:off x="685629" y="455847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组合玩法：用 Kimi 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啃长资料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，用豆包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快速问答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——长读短问，各司其职。</a:t>
            </a:r>
            <a:endParaRPr/>
          </a:p>
        </p:txBody>
      </p:sp>
      <p:sp>
        <p:nvSpPr>
          <p:cNvPr id="15" name="el-1789643400518-5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6" name="el-1789643400518-6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51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541-33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3400537-26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789955"/>
                <a:gridCol w="2583159"/>
                <a:gridCol w="2961088"/>
                <a:gridCol w="3483493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工具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一句话定位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突出能力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旅游场景推荐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文心一言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知识扎实的先行者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中文知识 · 联网搜索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攻略要素查询 · 文案初稿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通义千问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办公协同派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长文档 · 生态整合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报告解析 · 合同要点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讯飞星火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语音专家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语音交互 · 口语训练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讲解词润色 · 口语练习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DeepSeek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开源推理黑马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逻辑推理 · 成本低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行程逻辑 · 费用测算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豆包 / Kimi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大众派 / 长文派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易用性 / 超长文本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日常问答 · 长攻略研读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3400539-29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5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541-34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7" name="el-1789643400539-28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国产五强对比总表</a:t>
            </a:r>
            <a:endParaRPr/>
          </a:p>
        </p:txBody>
      </p:sp>
      <p:sp>
        <p:nvSpPr>
          <p:cNvPr id="8" name="el-1789643400539-27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本课程要求：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至少精通一款、熟悉两款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——精通指不看教程也能完成典型任务。</a:t>
            </a:r>
            <a:endParaRPr/>
          </a:p>
        </p:txBody>
      </p:sp>
      <p:sp>
        <p:nvSpPr>
          <p:cNvPr id="9" name="el-1789643400539-30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0" name="el-1789643400539-31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1" name="el-1789643400540-32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6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0690-10"/>
          <p:cNvSpPr/>
          <p:nvPr/>
        </p:nvSpPr>
        <p:spPr>
          <a:xfrm>
            <a:off x="685629" y="2107885"/>
            <a:ext cx="2535695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0697-20"/>
          <p:cNvCxnSpPr/>
          <p:nvPr/>
        </p:nvCxnSpPr>
        <p:spPr>
          <a:xfrm>
            <a:off x="685629" y="3183941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697-21"/>
          <p:cNvCxnSpPr/>
          <p:nvPr/>
        </p:nvCxnSpPr>
        <p:spPr>
          <a:xfrm>
            <a:off x="3741496" y="3183941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0691-12"/>
          <p:cNvCxnSpPr/>
          <p:nvPr/>
        </p:nvCxnSpPr>
        <p:spPr>
          <a:xfrm>
            <a:off x="685629" y="401717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400688-6"/>
          <p:cNvCxnSpPr/>
          <p:nvPr/>
        </p:nvCxnSpPr>
        <p:spPr>
          <a:xfrm>
            <a:off x="7164134" y="2107885"/>
            <a:ext cx="914" cy="324721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340068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400690-8"/>
          <p:cNvSpPr txBox="1"/>
          <p:nvPr/>
        </p:nvSpPr>
        <p:spPr>
          <a:xfrm>
            <a:off x="1237940" y="457943"/>
            <a:ext cx="34086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10" name="el-178964340068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课堂演示：一问三答</a:t>
            </a:r>
            <a:endParaRPr/>
          </a:p>
        </p:txBody>
      </p:sp>
      <p:sp>
        <p:nvSpPr>
          <p:cNvPr id="11" name="el-1789643400690-9"/>
          <p:cNvSpPr txBox="1"/>
          <p:nvPr/>
        </p:nvSpPr>
        <p:spPr>
          <a:xfrm>
            <a:off x="837990" y="2145976"/>
            <a:ext cx="316152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LIVE DEMO · 现场实测</a:t>
            </a:r>
            <a:endParaRPr/>
          </a:p>
        </p:txBody>
      </p:sp>
      <p:sp>
        <p:nvSpPr>
          <p:cNvPr id="12" name="el-1789643400690-11"/>
          <p:cNvSpPr txBox="1"/>
          <p:nvPr/>
        </p:nvSpPr>
        <p:spPr>
          <a:xfrm>
            <a:off x="685629" y="2584016"/>
            <a:ext cx="607760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同一提示词，三款工具同台</a:t>
            </a:r>
            <a:endParaRPr/>
          </a:p>
        </p:txBody>
      </p:sp>
      <p:sp>
        <p:nvSpPr>
          <p:cNvPr id="13" name="el-1789643400693-13"/>
          <p:cNvSpPr txBox="1"/>
          <p:nvPr/>
        </p:nvSpPr>
        <p:spPr>
          <a:xfrm>
            <a:off x="685629" y="3269645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"设计一份北京两日研学行程，对象为高中生，预算人均800元"</a:t>
            </a:r>
            <a:endParaRPr/>
          </a:p>
        </p:txBody>
      </p:sp>
      <p:sp>
        <p:nvSpPr>
          <p:cNvPr id="14" name="el-1789643400694-14"/>
          <p:cNvSpPr txBox="1"/>
          <p:nvPr/>
        </p:nvSpPr>
        <p:spPr>
          <a:xfrm>
            <a:off x="3741496" y="3269645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实测对象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文心一言 / DeepSeek / 豆包</a:t>
            </a:r>
            <a:endParaRPr/>
          </a:p>
        </p:txBody>
      </p:sp>
      <p:sp>
        <p:nvSpPr>
          <p:cNvPr id="15" name="el-1789643400698-25"/>
          <p:cNvSpPr txBox="1"/>
          <p:nvPr/>
        </p:nvSpPr>
        <p:spPr>
          <a:xfrm>
            <a:off x="7702162" y="2269175"/>
            <a:ext cx="39857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预 期</a:t>
            </a:r>
            <a:endParaRPr/>
          </a:p>
        </p:txBody>
      </p:sp>
      <p:sp>
        <p:nvSpPr>
          <p:cNvPr id="16" name="el-1789643400696-18"/>
          <p:cNvSpPr txBox="1"/>
          <p:nvPr/>
        </p:nvSpPr>
        <p:spPr>
          <a:xfrm>
            <a:off x="7702162" y="2640557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三款工具都能给出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基本可用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的框架，但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深度与结构差异明显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——没有"最好"，只有"合适"。</a:t>
            </a:r>
            <a:endParaRPr/>
          </a:p>
        </p:txBody>
      </p:sp>
      <p:sp>
        <p:nvSpPr>
          <p:cNvPr id="17" name="el-1789643400698-26"/>
          <p:cNvSpPr txBox="1"/>
          <p:nvPr/>
        </p:nvSpPr>
        <p:spPr>
          <a:xfrm>
            <a:off x="7702162" y="3874331"/>
            <a:ext cx="39857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 示</a:t>
            </a:r>
            <a:endParaRPr/>
          </a:p>
        </p:txBody>
      </p:sp>
      <p:sp>
        <p:nvSpPr>
          <p:cNvPr id="18" name="el-1789643400696-19"/>
          <p:cNvSpPr txBox="1"/>
          <p:nvPr/>
        </p:nvSpPr>
        <p:spPr>
          <a:xfrm>
            <a:off x="7702162" y="424571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工具差异主要体现在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长任务的结构化能力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；简单任务差距不大——所以简单任务选顺手的，复杂任务要选对的。</a:t>
            </a:r>
            <a:endParaRPr/>
          </a:p>
        </p:txBody>
      </p:sp>
      <p:sp>
        <p:nvSpPr>
          <p:cNvPr id="19" name="el-1789643400687-3"/>
          <p:cNvSpPr txBox="1"/>
          <p:nvPr/>
        </p:nvSpPr>
        <p:spPr>
          <a:xfrm>
            <a:off x="685629" y="6228650"/>
            <a:ext cx="286017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通用对话工具</a:t>
            </a:r>
            <a:endParaRPr/>
          </a:p>
        </p:txBody>
      </p:sp>
      <p:sp>
        <p:nvSpPr>
          <p:cNvPr id="20" name="el-1789643400687-4"/>
          <p:cNvSpPr txBox="1"/>
          <p:nvPr/>
        </p:nvSpPr>
        <p:spPr>
          <a:xfrm>
            <a:off x="5186107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1" name="el-178964340068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  <p:sp>
        <p:nvSpPr>
          <p:cNvPr id="22" name="el-1789643400697-22"/>
          <p:cNvSpPr/>
          <p:nvPr/>
        </p:nvSpPr>
        <p:spPr>
          <a:xfrm>
            <a:off x="685629" y="431713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3400697-23"/>
          <p:cNvSpPr/>
          <p:nvPr/>
        </p:nvSpPr>
        <p:spPr>
          <a:xfrm>
            <a:off x="685629" y="47456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3400698-24"/>
          <p:cNvSpPr/>
          <p:nvPr/>
        </p:nvSpPr>
        <p:spPr>
          <a:xfrm>
            <a:off x="685629" y="517416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3400694-15"/>
          <p:cNvSpPr txBox="1"/>
          <p:nvPr/>
        </p:nvSpPr>
        <p:spPr>
          <a:xfrm>
            <a:off x="876081" y="4193339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观察一 · 结构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：谁给了分时段日程？谁只列了景点清单？</a:t>
            </a:r>
            <a:endParaRPr/>
          </a:p>
        </p:txBody>
      </p:sp>
      <p:sp>
        <p:nvSpPr>
          <p:cNvPr id="26" name="el-1789643400695-16"/>
          <p:cNvSpPr txBox="1"/>
          <p:nvPr/>
        </p:nvSpPr>
        <p:spPr>
          <a:xfrm>
            <a:off x="876081" y="4621857"/>
            <a:ext cx="61118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观察二 · 细节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：预算是否落实到交通/餐饮/门票的分项？</a:t>
            </a:r>
            <a:endParaRPr/>
          </a:p>
        </p:txBody>
      </p:sp>
      <p:sp>
        <p:nvSpPr>
          <p:cNvPr id="27" name="el-1789643400695-17"/>
          <p:cNvSpPr txBox="1"/>
          <p:nvPr/>
        </p:nvSpPr>
        <p:spPr>
          <a:xfrm>
            <a:off x="876081" y="5050375"/>
            <a:ext cx="61118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观察三 · 追问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：把"改为雨天方案"，谁能一次改对？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3400755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3400713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709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71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4340071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4340071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垂直与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多模态工具</a:t>
            </a:r>
            <a:endParaRPr/>
          </a:p>
        </p:txBody>
      </p:sp>
      <p:sp>
        <p:nvSpPr>
          <p:cNvPr id="8" name="el-178964340071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VERTICAL &amp; MULTIMODAL TOOLS</a:t>
            </a:r>
            <a:endParaRPr/>
          </a:p>
        </p:txBody>
      </p:sp>
      <p:sp>
        <p:nvSpPr>
          <p:cNvPr id="9" name="el-1789643400714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图像生成</a:t>
            </a:r>
            <a:endParaRPr/>
          </a:p>
        </p:txBody>
      </p:sp>
      <p:sp>
        <p:nvSpPr>
          <p:cNvPr id="10" name="el-1789643400714-10"/>
          <p:cNvSpPr txBox="1"/>
          <p:nvPr/>
        </p:nvSpPr>
        <p:spPr>
          <a:xfrm>
            <a:off x="5694675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音视频</a:t>
            </a:r>
            <a:endParaRPr/>
          </a:p>
        </p:txBody>
      </p:sp>
      <p:sp>
        <p:nvSpPr>
          <p:cNvPr id="11" name="el-1789643400714-11"/>
          <p:cNvSpPr txBox="1"/>
          <p:nvPr/>
        </p:nvSpPr>
        <p:spPr>
          <a:xfrm>
            <a:off x="6917587" y="4575136"/>
            <a:ext cx="163045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办公与智能体</a:t>
            </a:r>
            <a:endParaRPr/>
          </a:p>
        </p:txBody>
      </p:sp>
      <p:sp>
        <p:nvSpPr>
          <p:cNvPr id="12" name="el-1789643400715-12"/>
          <p:cNvSpPr txBox="1"/>
          <p:nvPr/>
        </p:nvSpPr>
        <p:spPr>
          <a:xfrm>
            <a:off x="8757536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数字人</a:t>
            </a:r>
            <a:endParaRPr/>
          </a:p>
        </p:txBody>
      </p:sp>
      <p:sp>
        <p:nvSpPr>
          <p:cNvPr id="13" name="el-1789643400710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项目二</a:t>
            </a:r>
            <a:endParaRPr/>
          </a:p>
        </p:txBody>
      </p:sp>
      <p:sp>
        <p:nvSpPr>
          <p:cNvPr id="14" name="el-178964340071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72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72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71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7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721-9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7" name="el-178964340071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图像生成工具</a:t>
            </a:r>
            <a:endParaRPr/>
          </a:p>
        </p:txBody>
      </p:sp>
      <p:sp>
        <p:nvSpPr>
          <p:cNvPr id="8" name="el-1789643400723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国产阵营</a:t>
            </a:r>
            <a:endParaRPr/>
          </a:p>
        </p:txBody>
      </p:sp>
      <p:sp>
        <p:nvSpPr>
          <p:cNvPr id="9" name="el-1789643400723-14"/>
          <p:cNvSpPr txBox="1"/>
          <p:nvPr/>
        </p:nvSpPr>
        <p:spPr>
          <a:xfrm>
            <a:off x="685629" y="3066545"/>
            <a:ext cx="5563685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即梦 · 文心一格 · 通义万相</a:t>
            </a:r>
            <a:endParaRPr/>
          </a:p>
        </p:txBody>
      </p:sp>
      <p:sp>
        <p:nvSpPr>
          <p:cNvPr id="10" name="el-1789643400722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中文提示词友好，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免费额度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基本够用；风格模板丰富，适合快速出海报草图与公众号配图。</a:t>
            </a:r>
            <a:endParaRPr/>
          </a:p>
        </p:txBody>
      </p:sp>
      <p:sp>
        <p:nvSpPr>
          <p:cNvPr id="11" name="el-1789643400723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国际阵营</a:t>
            </a:r>
            <a:endParaRPr/>
          </a:p>
        </p:txBody>
      </p:sp>
      <p:sp>
        <p:nvSpPr>
          <p:cNvPr id="12" name="el-1789643400724-16"/>
          <p:cNvSpPr txBox="1"/>
          <p:nvPr/>
        </p:nvSpPr>
        <p:spPr>
          <a:xfrm>
            <a:off x="6522994" y="3066545"/>
            <a:ext cx="5665958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Midjourney · DALL·E</a:t>
            </a:r>
            <a:endParaRPr/>
          </a:p>
        </p:txBody>
      </p:sp>
      <p:sp>
        <p:nvSpPr>
          <p:cNvPr id="13" name="el-1789643400723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艺术表现力强、出图精致，但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付费+英文提示词+访问门槛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较高；专业设计团队使用更多。</a:t>
            </a:r>
            <a:endParaRPr/>
          </a:p>
        </p:txBody>
      </p:sp>
      <p:sp>
        <p:nvSpPr>
          <p:cNvPr id="14" name="el-1789643400718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旅游用法：输入"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水墨风格的黄山云海海报，留白构图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"——项目实训将完整演练。</a:t>
            </a:r>
            <a:endParaRPr/>
          </a:p>
        </p:txBody>
      </p:sp>
      <p:sp>
        <p:nvSpPr>
          <p:cNvPr id="15" name="el-1789643400719-5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6" name="el-1789643400719-6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71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89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089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088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8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0892-9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7" name="el-178964340088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音视频生成工具</a:t>
            </a:r>
            <a:endParaRPr/>
          </a:p>
        </p:txBody>
      </p:sp>
      <p:sp>
        <p:nvSpPr>
          <p:cNvPr id="8" name="el-1789643400894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视频生成</a:t>
            </a:r>
            <a:endParaRPr/>
          </a:p>
        </p:txBody>
      </p:sp>
      <p:sp>
        <p:nvSpPr>
          <p:cNvPr id="9" name="el-1789643400894-14"/>
          <p:cNvSpPr txBox="1"/>
          <p:nvPr/>
        </p:nvSpPr>
        <p:spPr>
          <a:xfrm>
            <a:off x="685629" y="3066545"/>
            <a:ext cx="5844031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可灵 · 即梦 · Vidu</a:t>
            </a:r>
            <a:endParaRPr/>
          </a:p>
        </p:txBody>
      </p:sp>
      <p:sp>
        <p:nvSpPr>
          <p:cNvPr id="10" name="el-178964340089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文字或图片生成短视频片段，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5-10秒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起步；适合宣传片空镜、短视频素材补拍。</a:t>
            </a:r>
            <a:endParaRPr/>
          </a:p>
        </p:txBody>
      </p:sp>
      <p:sp>
        <p:nvSpPr>
          <p:cNvPr id="11" name="el-1789643400894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音频生成</a:t>
            </a:r>
            <a:endParaRPr/>
          </a:p>
        </p:txBody>
      </p:sp>
      <p:sp>
        <p:nvSpPr>
          <p:cNvPr id="12" name="el-1789643400895-16"/>
          <p:cNvSpPr txBox="1"/>
          <p:nvPr/>
        </p:nvSpPr>
        <p:spPr>
          <a:xfrm>
            <a:off x="6522994" y="3066545"/>
            <a:ext cx="548407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剪映AI配音 · 魔音工坊</a:t>
            </a:r>
            <a:endParaRPr/>
          </a:p>
        </p:txBody>
      </p:sp>
      <p:sp>
        <p:nvSpPr>
          <p:cNvPr id="13" name="el-1789643400894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文字转语音（TTS）已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以假乱真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，多音色多方言——短视频配音、有声导览的主力。</a:t>
            </a:r>
            <a:endParaRPr/>
          </a:p>
        </p:txBody>
      </p:sp>
      <p:sp>
        <p:nvSpPr>
          <p:cNvPr id="14" name="el-1789643400889-2"/>
          <p:cNvSpPr txBox="1"/>
          <p:nvPr/>
        </p:nvSpPr>
        <p:spPr>
          <a:xfrm>
            <a:off x="685629" y="455847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注意：文生视频仍在快速进化中，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细节易失真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（手部、文字招牌），商用需人工把关。</a:t>
            </a:r>
            <a:endParaRPr/>
          </a:p>
        </p:txBody>
      </p:sp>
      <p:sp>
        <p:nvSpPr>
          <p:cNvPr id="15" name="el-1789643400890-5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6" name="el-1789643400890-6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089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90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0908-10"/>
          <p:cNvSpPr/>
          <p:nvPr/>
        </p:nvSpPr>
        <p:spPr>
          <a:xfrm>
            <a:off x="685629" y="1931717"/>
            <a:ext cx="2435856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0917-23"/>
          <p:cNvCxnSpPr/>
          <p:nvPr/>
        </p:nvCxnSpPr>
        <p:spPr>
          <a:xfrm>
            <a:off x="685629" y="3007773"/>
            <a:ext cx="1789657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0917-24"/>
          <p:cNvCxnSpPr/>
          <p:nvPr/>
        </p:nvCxnSpPr>
        <p:spPr>
          <a:xfrm>
            <a:off x="2722874" y="3007773"/>
            <a:ext cx="1789806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0917-25"/>
          <p:cNvCxnSpPr/>
          <p:nvPr/>
        </p:nvCxnSpPr>
        <p:spPr>
          <a:xfrm>
            <a:off x="4760268" y="3007773"/>
            <a:ext cx="1789657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400910-12"/>
          <p:cNvCxnSpPr/>
          <p:nvPr/>
        </p:nvCxnSpPr>
        <p:spPr>
          <a:xfrm>
            <a:off x="685629" y="3583891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3400907-6"/>
          <p:cNvCxnSpPr/>
          <p:nvPr/>
        </p:nvCxnSpPr>
        <p:spPr>
          <a:xfrm>
            <a:off x="7164134" y="1931717"/>
            <a:ext cx="914" cy="359955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34009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3400908-8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1" name="el-1789643400905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办公AI：嵌在工作流里</a:t>
            </a:r>
            <a:endParaRPr/>
          </a:p>
        </p:txBody>
      </p:sp>
      <p:sp>
        <p:nvSpPr>
          <p:cNvPr id="12" name="el-1789643400908-9"/>
          <p:cNvSpPr txBox="1"/>
          <p:nvPr/>
        </p:nvSpPr>
        <p:spPr>
          <a:xfrm>
            <a:off x="837990" y="1969807"/>
            <a:ext cx="306168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OFFICE AI · 效率工具</a:t>
            </a:r>
            <a:endParaRPr/>
          </a:p>
        </p:txBody>
      </p:sp>
      <p:sp>
        <p:nvSpPr>
          <p:cNvPr id="13" name="el-1789643400909-11"/>
          <p:cNvSpPr txBox="1"/>
          <p:nvPr/>
        </p:nvSpPr>
        <p:spPr>
          <a:xfrm>
            <a:off x="685629" y="2407848"/>
            <a:ext cx="66626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文档 · 表格 · 演示三件套</a:t>
            </a:r>
            <a:endParaRPr/>
          </a:p>
        </p:txBody>
      </p:sp>
      <p:sp>
        <p:nvSpPr>
          <p:cNvPr id="14" name="el-1789643400918-26"/>
          <p:cNvSpPr txBox="1"/>
          <p:nvPr/>
        </p:nvSpPr>
        <p:spPr>
          <a:xfrm>
            <a:off x="685629" y="3093476"/>
            <a:ext cx="11450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WPS AI</a:t>
            </a:r>
            <a:endParaRPr/>
          </a:p>
        </p:txBody>
      </p:sp>
      <p:sp>
        <p:nvSpPr>
          <p:cNvPr id="15" name="el-1789643400918-27"/>
          <p:cNvSpPr txBox="1"/>
          <p:nvPr/>
        </p:nvSpPr>
        <p:spPr>
          <a:xfrm>
            <a:off x="1388814" y="3122044"/>
            <a:ext cx="43708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金山</a:t>
            </a:r>
            <a:endParaRPr/>
          </a:p>
        </p:txBody>
      </p:sp>
      <p:sp>
        <p:nvSpPr>
          <p:cNvPr id="16" name="el-1789643400918-28"/>
          <p:cNvSpPr txBox="1"/>
          <p:nvPr/>
        </p:nvSpPr>
        <p:spPr>
          <a:xfrm>
            <a:off x="2722874" y="3093476"/>
            <a:ext cx="22555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Office Copilot</a:t>
            </a:r>
            <a:endParaRPr/>
          </a:p>
        </p:txBody>
      </p:sp>
      <p:sp>
        <p:nvSpPr>
          <p:cNvPr id="17" name="el-1789643400918-29"/>
          <p:cNvSpPr txBox="1"/>
          <p:nvPr/>
        </p:nvSpPr>
        <p:spPr>
          <a:xfrm>
            <a:off x="4049047" y="3122044"/>
            <a:ext cx="43708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微软</a:t>
            </a:r>
            <a:endParaRPr/>
          </a:p>
        </p:txBody>
      </p:sp>
      <p:sp>
        <p:nvSpPr>
          <p:cNvPr id="18" name="el-1789643400918-30"/>
          <p:cNvSpPr txBox="1"/>
          <p:nvPr/>
        </p:nvSpPr>
        <p:spPr>
          <a:xfrm>
            <a:off x="4760268" y="3093476"/>
            <a:ext cx="89512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通义听悟</a:t>
            </a:r>
            <a:endParaRPr/>
          </a:p>
        </p:txBody>
      </p:sp>
      <p:sp>
        <p:nvSpPr>
          <p:cNvPr id="19" name="el-1789643400919-31"/>
          <p:cNvSpPr txBox="1"/>
          <p:nvPr/>
        </p:nvSpPr>
        <p:spPr>
          <a:xfrm>
            <a:off x="5579213" y="3122044"/>
            <a:ext cx="43708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阿里</a:t>
            </a:r>
            <a:endParaRPr/>
          </a:p>
        </p:txBody>
      </p:sp>
      <p:sp>
        <p:nvSpPr>
          <p:cNvPr id="20" name="el-1789643400915-21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旅游用法</a:t>
            </a:r>
            <a:endParaRPr/>
          </a:p>
        </p:txBody>
      </p:sp>
      <p:sp>
        <p:nvSpPr>
          <p:cNvPr id="21" name="el-1789643400913-16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计调做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报价单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接待总结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、开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产品说明会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——办公AI把重复劳动压缩一半以上。</a:t>
            </a:r>
            <a:endParaRPr/>
          </a:p>
        </p:txBody>
      </p:sp>
      <p:sp>
        <p:nvSpPr>
          <p:cNvPr id="22" name="el-1789643400915-22"/>
          <p:cNvSpPr txBox="1"/>
          <p:nvPr/>
        </p:nvSpPr>
        <p:spPr>
          <a:xfrm>
            <a:off x="7702162" y="3874331"/>
            <a:ext cx="398571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提 醒</a:t>
            </a:r>
            <a:endParaRPr/>
          </a:p>
        </p:txBody>
      </p:sp>
      <p:sp>
        <p:nvSpPr>
          <p:cNvPr id="23" name="el-1789643400914-17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AI生成的是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初稿不是终稿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——数据、日期、人名必须人工复核。</a:t>
            </a:r>
            <a:endParaRPr/>
          </a:p>
        </p:txBody>
      </p:sp>
      <p:sp>
        <p:nvSpPr>
          <p:cNvPr id="24" name="el-1789643400905-3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25" name="el-1789643400905-4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6" name="el-17896434009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sp>
        <p:nvSpPr>
          <p:cNvPr id="27" name="el-1789643400914-18"/>
          <p:cNvSpPr/>
          <p:nvPr/>
        </p:nvSpPr>
        <p:spPr>
          <a:xfrm>
            <a:off x="685629" y="388385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43400915-19"/>
          <p:cNvSpPr/>
          <p:nvPr/>
        </p:nvSpPr>
        <p:spPr>
          <a:xfrm>
            <a:off x="685629" y="461709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43400915-20"/>
          <p:cNvSpPr/>
          <p:nvPr/>
        </p:nvSpPr>
        <p:spPr>
          <a:xfrm>
            <a:off x="685629" y="535033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43400912-13"/>
          <p:cNvSpPr txBox="1"/>
          <p:nvPr/>
        </p:nvSpPr>
        <p:spPr>
          <a:xfrm>
            <a:off x="876081" y="3760060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：一键生成初稿、润色改写、全文摘要——写方案先出框架再填肉。</a:t>
            </a:r>
            <a:endParaRPr/>
          </a:p>
        </p:txBody>
      </p:sp>
      <p:sp>
        <p:nvSpPr>
          <p:cNvPr id="31" name="el-1789643400912-14"/>
          <p:cNvSpPr txBox="1"/>
          <p:nvPr/>
        </p:nvSpPr>
        <p:spPr>
          <a:xfrm>
            <a:off x="876081" y="4493301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表格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：自然语言提问"上月华东区营收环比"，AI直接给出计算结果。</a:t>
            </a:r>
            <a:endParaRPr/>
          </a:p>
        </p:txBody>
      </p:sp>
      <p:sp>
        <p:nvSpPr>
          <p:cNvPr id="32" name="el-1789643400912-15"/>
          <p:cNvSpPr txBox="1"/>
          <p:nvPr/>
        </p:nvSpPr>
        <p:spPr>
          <a:xfrm>
            <a:off x="876081" y="5226543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演示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：大纲一键转PPT初稿，配色版式自动生成。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093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0935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09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0933-11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6" name="el-1789643400928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智能体平台：搭一个自己的AI</a:t>
            </a:r>
            <a:endParaRPr/>
          </a:p>
        </p:txBody>
      </p:sp>
      <p:sp>
        <p:nvSpPr>
          <p:cNvPr id="7" name="el-1789643400933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是什么</a:t>
            </a:r>
            <a:endParaRPr/>
          </a:p>
        </p:txBody>
      </p:sp>
      <p:sp>
        <p:nvSpPr>
          <p:cNvPr id="8" name="el-178964340093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智能体（Agent）= 大模型 + 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专属知识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 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固定流程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。平台提供可视化搭建界面，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不写一行代码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43400934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代表平台</a:t>
            </a:r>
            <a:endParaRPr/>
          </a:p>
        </p:txBody>
      </p:sp>
      <p:sp>
        <p:nvSpPr>
          <p:cNvPr id="10" name="el-178964340093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扣子（Coze）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、文心智能体平台、腾讯元器——均为免费起步，中文环境。</a:t>
            </a:r>
            <a:endParaRPr/>
          </a:p>
        </p:txBody>
      </p:sp>
      <p:sp>
        <p:nvSpPr>
          <p:cNvPr id="11" name="el-1789643400934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旅游玩法</a:t>
            </a:r>
            <a:endParaRPr/>
          </a:p>
        </p:txBody>
      </p:sp>
      <p:sp>
        <p:nvSpPr>
          <p:cNvPr id="12" name="el-178964340093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把酒店FAQ喂给智能体，它就成了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24小时客房管家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；把景区讲解词喂进去，就是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导览问答机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3" name="el-1789643400936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搭建三步</a:t>
            </a:r>
            <a:endParaRPr/>
          </a:p>
        </p:txBody>
      </p:sp>
      <p:sp>
        <p:nvSpPr>
          <p:cNvPr id="14" name="el-1789643400937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① 写人设：你是XX酒店的管家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② 喂知识：上传FAQ文档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③ 定流程：先问房号再办事</a:t>
            </a:r>
            <a:endParaRPr/>
          </a:p>
        </p:txBody>
      </p:sp>
      <p:sp>
        <p:nvSpPr>
          <p:cNvPr id="15" name="el-1789643400933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模块四实训将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完整搭建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一个旅游智能体——这里是预热。</a:t>
            </a:r>
            <a:endParaRPr/>
          </a:p>
        </p:txBody>
      </p:sp>
      <p:sp>
        <p:nvSpPr>
          <p:cNvPr id="16" name="el-1789643400929-3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7" name="el-1789643400929-4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8" name="el-178964340092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09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1097-15"/>
          <p:cNvSpPr/>
          <p:nvPr/>
        </p:nvSpPr>
        <p:spPr>
          <a:xfrm>
            <a:off x="7408597" y="2581338"/>
            <a:ext cx="4094726" cy="152540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108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094-11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6" name="el-178964340108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数字人工具速览</a:t>
            </a:r>
            <a:endParaRPr/>
          </a:p>
        </p:txBody>
      </p:sp>
      <p:sp>
        <p:nvSpPr>
          <p:cNvPr id="7" name="el-178964340109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是什么</a:t>
            </a:r>
            <a:endParaRPr/>
          </a:p>
        </p:txBody>
      </p:sp>
      <p:sp>
        <p:nvSpPr>
          <p:cNvPr id="8" name="el-178964340109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 = 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虚拟形象 + 语音合成 + 驱动技术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。从2D卡通到超写实，从录播到实时直播都有。</a:t>
            </a:r>
            <a:endParaRPr/>
          </a:p>
        </p:txBody>
      </p:sp>
      <p:sp>
        <p:nvSpPr>
          <p:cNvPr id="9" name="el-1789643401095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代表工具</a:t>
            </a:r>
            <a:endParaRPr/>
          </a:p>
        </p:txBody>
      </p:sp>
      <p:sp>
        <p:nvSpPr>
          <p:cNvPr id="10" name="el-178964340109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腾讯智影、硅基智能、闪剪——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网页版即可上手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；输入文字稿，选形象与音色，几分钟出片。</a:t>
            </a:r>
            <a:endParaRPr/>
          </a:p>
        </p:txBody>
      </p:sp>
      <p:sp>
        <p:nvSpPr>
          <p:cNvPr id="11" name="el-1789643401095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旅游应用</a:t>
            </a:r>
            <a:endParaRPr/>
          </a:p>
        </p:txBody>
      </p:sp>
      <p:sp>
        <p:nvSpPr>
          <p:cNvPr id="12" name="el-178964340109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景区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虚拟讲解员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、文旅局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虚拟主播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、酒店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数字前台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——形象可定制、多语言可切换。</a:t>
            </a:r>
            <a:endParaRPr/>
          </a:p>
        </p:txBody>
      </p:sp>
      <p:sp>
        <p:nvSpPr>
          <p:cNvPr id="13" name="el-1789643401097-16"/>
          <p:cNvSpPr txBox="1"/>
          <p:nvPr/>
        </p:nvSpPr>
        <p:spPr>
          <a:xfrm>
            <a:off x="7675231" y="2809881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成本对比</a:t>
            </a:r>
            <a:endParaRPr/>
          </a:p>
        </p:txBody>
      </p:sp>
      <p:sp>
        <p:nvSpPr>
          <p:cNvPr id="14" name="el-1789643401097-17"/>
          <p:cNvSpPr txBox="1"/>
          <p:nvPr/>
        </p:nvSpPr>
        <p:spPr>
          <a:xfrm>
            <a:off x="7675231" y="3190786"/>
            <a:ext cx="3615738" cy="6874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真人短视频：策划+拍摄+剪辑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数字人视频：一篇文案 + 一键合成</a:t>
            </a:r>
            <a:endParaRPr/>
          </a:p>
        </p:txBody>
      </p:sp>
      <p:sp>
        <p:nvSpPr>
          <p:cNvPr id="15" name="el-1789643401094-10"/>
          <p:cNvSpPr txBox="1"/>
          <p:nvPr/>
        </p:nvSpPr>
        <p:spPr>
          <a:xfrm>
            <a:off x="7408597" y="4316240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成本约为真人拍摄的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十分之一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，但情感表达仍有距离——适合标准化内容。</a:t>
            </a:r>
            <a:endParaRPr/>
          </a:p>
        </p:txBody>
      </p:sp>
      <p:sp>
        <p:nvSpPr>
          <p:cNvPr id="16" name="el-1789643401089-3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7" name="el-1789643401089-4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8" name="el-178964340108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113-33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3401110-26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599502"/>
                <a:gridCol w="2912731"/>
                <a:gridCol w="2684932"/>
                <a:gridCol w="3620529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类型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国产代表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输入→输出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旅游场景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图像生成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即梦 / 文心一格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文字→图片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海报 · 封面 · 概念图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视频生成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可灵 / 即梦 / Vidu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文字/图片→视频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宣传片空镜 · 短视频素材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语音合成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剪映AI / 魔音工坊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文字→语音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视频配音 · 语音导览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视频剪辑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剪映（AI功能）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素材→成片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自动字幕 · 智能抠像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数字人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腾讯智影 / 硅基智能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文案→数字人视频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虚拟讲解 · 虚拟主播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3401112-29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1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1114-34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7" name="el-1789643401111-28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多模态工具对比速查</a:t>
            </a:r>
            <a:endParaRPr/>
          </a:p>
        </p:txBody>
      </p:sp>
      <p:sp>
        <p:nvSpPr>
          <p:cNvPr id="8" name="el-1789643401111-27"/>
          <p:cNvSpPr txBox="1"/>
          <p:nvPr/>
        </p:nvSpPr>
        <p:spPr>
          <a:xfrm>
            <a:off x="685629" y="5238446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记忆口诀：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文生图、图生视频、文生音、文案生数字人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——输入输出想清楚，工具就好选。</a:t>
            </a:r>
            <a:endParaRPr/>
          </a:p>
        </p:txBody>
      </p:sp>
      <p:sp>
        <p:nvSpPr>
          <p:cNvPr id="9" name="el-1789643401112-30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0" name="el-1789643401112-31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1" name="el-1789643401112-32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12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126-10"/>
          <p:cNvCxnSpPr/>
          <p:nvPr/>
        </p:nvCxnSpPr>
        <p:spPr>
          <a:xfrm>
            <a:off x="704674" y="1794829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129-15"/>
          <p:cNvCxnSpPr/>
          <p:nvPr/>
        </p:nvCxnSpPr>
        <p:spPr>
          <a:xfrm>
            <a:off x="685629" y="31178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130-16"/>
          <p:cNvCxnSpPr/>
          <p:nvPr/>
        </p:nvCxnSpPr>
        <p:spPr>
          <a:xfrm>
            <a:off x="685629" y="396955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1130-17"/>
          <p:cNvCxnSpPr/>
          <p:nvPr/>
        </p:nvCxnSpPr>
        <p:spPr>
          <a:xfrm>
            <a:off x="685629" y="482123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124-6"/>
          <p:cNvSpPr/>
          <p:nvPr/>
        </p:nvSpPr>
        <p:spPr>
          <a:xfrm>
            <a:off x="8075181" y="1794829"/>
            <a:ext cx="3428143" cy="387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34011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401126-9"/>
          <p:cNvSpPr txBox="1"/>
          <p:nvPr/>
        </p:nvSpPr>
        <p:spPr>
          <a:xfrm>
            <a:off x="1237940" y="457943"/>
            <a:ext cx="385425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10" name="el-178964340112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旅游垂直工具扫描</a:t>
            </a:r>
            <a:endParaRPr/>
          </a:p>
        </p:txBody>
      </p:sp>
      <p:sp>
        <p:nvSpPr>
          <p:cNvPr id="11" name="el-1789643401126-8"/>
          <p:cNvSpPr txBox="1"/>
          <p:nvPr/>
        </p:nvSpPr>
        <p:spPr>
          <a:xfrm>
            <a:off x="914171" y="1794829"/>
            <a:ext cx="729661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垂直工具 = 通用大模型 + </a:t>
            </a:r>
            <a:r>
              <a:rPr b="1" sz="178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行业知识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——离旅游业务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最近的一层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43401131-18"/>
          <p:cNvSpPr txBox="1"/>
          <p:nvPr/>
        </p:nvSpPr>
        <p:spPr>
          <a:xfrm>
            <a:off x="685629" y="2375709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携程</a:t>
            </a:r>
            <a:endParaRPr/>
          </a:p>
        </p:txBody>
      </p:sp>
      <p:sp>
        <p:nvSpPr>
          <p:cNvPr id="13" name="el-1789643401135-26"/>
          <p:cNvSpPr txBox="1"/>
          <p:nvPr/>
        </p:nvSpPr>
        <p:spPr>
          <a:xfrm>
            <a:off x="1828343" y="2375709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携程问道</a:t>
            </a:r>
            <a:endParaRPr/>
          </a:p>
        </p:txBody>
      </p:sp>
      <p:sp>
        <p:nvSpPr>
          <p:cNvPr id="14" name="el-1789643401134-22"/>
          <p:cNvSpPr txBox="1"/>
          <p:nvPr/>
        </p:nvSpPr>
        <p:spPr>
          <a:xfrm>
            <a:off x="1828343" y="2728046"/>
            <a:ext cx="428848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旅游垂直大模型应用，行程规划与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行前咨询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一体化。</a:t>
            </a:r>
            <a:endParaRPr/>
          </a:p>
        </p:txBody>
      </p:sp>
      <p:sp>
        <p:nvSpPr>
          <p:cNvPr id="15" name="el-1789643401131-19"/>
          <p:cNvSpPr txBox="1"/>
          <p:nvPr/>
        </p:nvSpPr>
        <p:spPr>
          <a:xfrm>
            <a:off x="685629" y="322738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同程</a:t>
            </a:r>
            <a:endParaRPr/>
          </a:p>
        </p:txBody>
      </p:sp>
      <p:sp>
        <p:nvSpPr>
          <p:cNvPr id="16" name="el-1789643401136-27"/>
          <p:cNvSpPr txBox="1"/>
          <p:nvPr/>
        </p:nvSpPr>
        <p:spPr>
          <a:xfrm>
            <a:off x="1828343" y="3227388"/>
            <a:ext cx="35379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程心AI</a:t>
            </a:r>
            <a:endParaRPr/>
          </a:p>
        </p:txBody>
      </p:sp>
      <p:sp>
        <p:nvSpPr>
          <p:cNvPr id="17" name="el-1789643401134-23"/>
          <p:cNvSpPr txBox="1"/>
          <p:nvPr/>
        </p:nvSpPr>
        <p:spPr>
          <a:xfrm>
            <a:off x="1828343" y="3579725"/>
            <a:ext cx="338383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覆盖行前规划到行中服务的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全流程助手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43401131-20"/>
          <p:cNvSpPr txBox="1"/>
          <p:nvPr/>
        </p:nvSpPr>
        <p:spPr>
          <a:xfrm>
            <a:off x="685629" y="407906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马蜂窝</a:t>
            </a:r>
            <a:endParaRPr/>
          </a:p>
        </p:txBody>
      </p:sp>
      <p:sp>
        <p:nvSpPr>
          <p:cNvPr id="19" name="el-1789643401136-28"/>
          <p:cNvSpPr txBox="1"/>
          <p:nvPr/>
        </p:nvSpPr>
        <p:spPr>
          <a:xfrm>
            <a:off x="1828343" y="4079068"/>
            <a:ext cx="315804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AI游贵州</a:t>
            </a:r>
            <a:endParaRPr/>
          </a:p>
        </p:txBody>
      </p:sp>
      <p:sp>
        <p:nvSpPr>
          <p:cNvPr id="20" name="el-1789643401135-24"/>
          <p:cNvSpPr txBox="1"/>
          <p:nvPr/>
        </p:nvSpPr>
        <p:spPr>
          <a:xfrm>
            <a:off x="1828343" y="4431404"/>
            <a:ext cx="311976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目的地全域旅游AI，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攻略问答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见长。</a:t>
            </a:r>
            <a:endParaRPr/>
          </a:p>
        </p:txBody>
      </p:sp>
      <p:sp>
        <p:nvSpPr>
          <p:cNvPr id="21" name="el-1789643401132-21"/>
          <p:cNvSpPr txBox="1"/>
          <p:nvPr/>
        </p:nvSpPr>
        <p:spPr>
          <a:xfrm>
            <a:off x="685629" y="4930747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景区</a:t>
            </a:r>
            <a:endParaRPr/>
          </a:p>
        </p:txBody>
      </p:sp>
      <p:sp>
        <p:nvSpPr>
          <p:cNvPr id="22" name="el-1789643401137-29"/>
          <p:cNvSpPr txBox="1"/>
          <p:nvPr/>
        </p:nvSpPr>
        <p:spPr>
          <a:xfrm>
            <a:off x="1828343" y="4930747"/>
            <a:ext cx="35962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数字人导览</a:t>
            </a:r>
            <a:endParaRPr/>
          </a:p>
        </p:txBody>
      </p:sp>
      <p:sp>
        <p:nvSpPr>
          <p:cNvPr id="23" name="el-1789643401135-25"/>
          <p:cNvSpPr txBox="1"/>
          <p:nvPr/>
        </p:nvSpPr>
        <p:spPr>
          <a:xfrm>
            <a:off x="1828343" y="5283084"/>
            <a:ext cx="380781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多家5A景区上线AI数字讲解员与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扫码问答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43401128-13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观察视角</a:t>
            </a:r>
            <a:endParaRPr/>
          </a:p>
        </p:txBody>
      </p:sp>
      <p:sp>
        <p:nvSpPr>
          <p:cNvPr id="25" name="el-1789643401128-14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垂直工具怎么看</a:t>
            </a:r>
            <a:endParaRPr/>
          </a:p>
        </p:txBody>
      </p:sp>
      <p:sp>
        <p:nvSpPr>
          <p:cNvPr id="26" name="el-1789643401127-11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作为用户：体验它们的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交互设计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，思考哪些值得借鉴。</a:t>
            </a:r>
            <a:endParaRPr/>
          </a:p>
        </p:txBody>
      </p:sp>
      <p:sp>
        <p:nvSpPr>
          <p:cNvPr id="27" name="el-1789643401127-12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作为从业者：垂直工具正是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"AI+旅游"岗位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的雏形。</a:t>
            </a:r>
            <a:endParaRPr/>
          </a:p>
        </p:txBody>
      </p:sp>
      <p:sp>
        <p:nvSpPr>
          <p:cNvPr id="28" name="el-1789643401122-3"/>
          <p:cNvSpPr txBox="1"/>
          <p:nvPr/>
        </p:nvSpPr>
        <p:spPr>
          <a:xfrm>
            <a:off x="685629" y="6228650"/>
            <a:ext cx="323721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垂直与多模态工具</a:t>
            </a:r>
            <a:endParaRPr/>
          </a:p>
        </p:txBody>
      </p:sp>
      <p:sp>
        <p:nvSpPr>
          <p:cNvPr id="29" name="el-1789643401123-4"/>
          <p:cNvSpPr txBox="1"/>
          <p:nvPr/>
        </p:nvSpPr>
        <p:spPr>
          <a:xfrm>
            <a:off x="5374626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30" name="el-178964340112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4B3F"/>
            </a:gs>
            <a:gs pos="58000">
              <a:srgbClr val="1F4B3F"/>
            </a:gs>
            <a:gs pos="100000">
              <a:srgbClr val="16382E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43401352-3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4340129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28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29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43401290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4340129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实践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与选择</a:t>
            </a:r>
            <a:endParaRPr/>
          </a:p>
        </p:txBody>
      </p:sp>
      <p:sp>
        <p:nvSpPr>
          <p:cNvPr id="8" name="el-178964340129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PRACTICE &amp; SELECTION</a:t>
            </a:r>
            <a:endParaRPr/>
          </a:p>
        </p:txBody>
      </p:sp>
      <p:sp>
        <p:nvSpPr>
          <p:cNvPr id="9" name="el-178964340129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选型矩阵</a:t>
            </a:r>
            <a:endParaRPr/>
          </a:p>
        </p:txBody>
      </p:sp>
      <p:sp>
        <p:nvSpPr>
          <p:cNvPr id="10" name="el-178964340129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上手流程</a:t>
            </a:r>
            <a:endParaRPr/>
          </a:p>
        </p:txBody>
      </p:sp>
      <p:sp>
        <p:nvSpPr>
          <p:cNvPr id="11" name="el-1789643401293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工具组合</a:t>
            </a:r>
            <a:endParaRPr/>
          </a:p>
        </p:txBody>
      </p:sp>
      <p:sp>
        <p:nvSpPr>
          <p:cNvPr id="12" name="el-178964340129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安全习惯</a:t>
            </a:r>
            <a:endParaRPr/>
          </a:p>
        </p:txBody>
      </p:sp>
      <p:sp>
        <p:nvSpPr>
          <p:cNvPr id="13" name="el-178964340128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模块一 项目二</a:t>
            </a:r>
            <a:endParaRPr/>
          </a:p>
        </p:txBody>
      </p:sp>
      <p:sp>
        <p:nvSpPr>
          <p:cNvPr id="14" name="el-178964340128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319-3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43401316-30"/>
          <p:cNvGraphicFramePr/>
          <p:nvPr/>
        </p:nvGraphicFramePr>
        <p:xfrm>
          <a:off x="685629" y="1712697"/>
          <a:ext cx="10817695" cy="3313871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858274"/>
                <a:gridCol w="2287065"/>
                <a:gridCol w="2504746"/>
                <a:gridCol w="3167610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业务场景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首选工具类型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代表产品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选择理由</a:t>
                      </a:r>
                      <a:endParaRPr/>
                    </a:p>
                  </a:txBody>
                  <a:tcPr marL="0" marR="0" marT="0" marB="0">
                    <a:solidFill>
                      <a:srgbClr val="1F4B3F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行程规划 / 方案编制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通用对话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DeepSeek / 文心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逻辑推理与结构化输出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营销文案 / 种草笔记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通用对话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豆包 / 文心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中文语感与网感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海报 / 视觉物料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图像生成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即梦 / 文心一格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中文提示词友好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短视频制作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音视频组合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可灵 + 剪映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素材生成 + 剪辑配音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客服 / 问答服务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智能体平台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扣子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知识库定制化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报表 / 文档处理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办公AI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WPS AI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嵌入工作流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43401317-33"/>
          <p:cNvCxnSpPr/>
          <p:nvPr/>
        </p:nvCxnSpPr>
        <p:spPr>
          <a:xfrm>
            <a:off x="685629" y="531700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3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1319-3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7" name="el-1789643401317-3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旅游场景选型矩阵</a:t>
            </a:r>
            <a:endParaRPr/>
          </a:p>
        </p:txBody>
      </p:sp>
      <p:sp>
        <p:nvSpPr>
          <p:cNvPr id="8" name="el-1789643401317-31"/>
          <p:cNvSpPr txBox="1"/>
          <p:nvPr/>
        </p:nvSpPr>
        <p:spPr>
          <a:xfrm>
            <a:off x="685629" y="547413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原则：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场景定类型，熟悉度定品牌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——同一类型里，用你顺手的。</a:t>
            </a:r>
            <a:endParaRPr/>
          </a:p>
        </p:txBody>
      </p:sp>
      <p:sp>
        <p:nvSpPr>
          <p:cNvPr id="9" name="el-1789643401317-3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0" name="el-1789643401317-35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1" name="el-1789643401318-3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33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333-10"/>
          <p:cNvCxnSpPr/>
          <p:nvPr/>
        </p:nvCxnSpPr>
        <p:spPr>
          <a:xfrm>
            <a:off x="704674" y="1514507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335-15"/>
          <p:cNvCxnSpPr/>
          <p:nvPr/>
        </p:nvCxnSpPr>
        <p:spPr>
          <a:xfrm>
            <a:off x="685629" y="283755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335-16"/>
          <p:cNvCxnSpPr/>
          <p:nvPr/>
        </p:nvCxnSpPr>
        <p:spPr>
          <a:xfrm>
            <a:off x="685629" y="368923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1335-17"/>
          <p:cNvCxnSpPr/>
          <p:nvPr/>
        </p:nvCxnSpPr>
        <p:spPr>
          <a:xfrm>
            <a:off x="685629" y="482123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330-6"/>
          <p:cNvSpPr/>
          <p:nvPr/>
        </p:nvSpPr>
        <p:spPr>
          <a:xfrm>
            <a:off x="8075181" y="1514507"/>
            <a:ext cx="3428143" cy="44339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34013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40133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0" name="el-178964340132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从注册到第一轮对话</a:t>
            </a:r>
            <a:endParaRPr/>
          </a:p>
        </p:txBody>
      </p:sp>
      <p:sp>
        <p:nvSpPr>
          <p:cNvPr id="11" name="el-1789643401332-8"/>
          <p:cNvSpPr txBox="1"/>
          <p:nvPr/>
        </p:nvSpPr>
        <p:spPr>
          <a:xfrm>
            <a:off x="914171" y="1514507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任何新工具，</a:t>
            </a:r>
            <a:r>
              <a:rPr b="1" sz="1789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十五分钟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完成冷启动——四步走。</a:t>
            </a:r>
            <a:endParaRPr/>
          </a:p>
        </p:txBody>
      </p:sp>
      <p:sp>
        <p:nvSpPr>
          <p:cNvPr id="12" name="el-1789643401336-18"/>
          <p:cNvSpPr txBox="1"/>
          <p:nvPr/>
        </p:nvSpPr>
        <p:spPr>
          <a:xfrm>
            <a:off x="685629" y="2095387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3" name="el-1789643401341-26"/>
          <p:cNvSpPr txBox="1"/>
          <p:nvPr/>
        </p:nvSpPr>
        <p:spPr>
          <a:xfrm>
            <a:off x="1828343" y="2095387"/>
            <a:ext cx="509513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注册登录</a:t>
            </a:r>
            <a:endParaRPr/>
          </a:p>
        </p:txBody>
      </p:sp>
      <p:sp>
        <p:nvSpPr>
          <p:cNvPr id="14" name="el-1789643401339-22"/>
          <p:cNvSpPr txBox="1"/>
          <p:nvPr/>
        </p:nvSpPr>
        <p:spPr>
          <a:xfrm>
            <a:off x="1828343" y="2447724"/>
            <a:ext cx="524883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手机号注册即可；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同一账号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网页与App数据互通（多数产品）。</a:t>
            </a:r>
            <a:endParaRPr/>
          </a:p>
        </p:txBody>
      </p:sp>
      <p:sp>
        <p:nvSpPr>
          <p:cNvPr id="15" name="el-1789643401337-19"/>
          <p:cNvSpPr txBox="1"/>
          <p:nvPr/>
        </p:nvSpPr>
        <p:spPr>
          <a:xfrm>
            <a:off x="685629" y="2947066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16" name="el-1789643401341-27"/>
          <p:cNvSpPr txBox="1"/>
          <p:nvPr/>
        </p:nvSpPr>
        <p:spPr>
          <a:xfrm>
            <a:off x="1828343" y="2947066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界面认知</a:t>
            </a:r>
            <a:endParaRPr/>
          </a:p>
        </p:txBody>
      </p:sp>
      <p:sp>
        <p:nvSpPr>
          <p:cNvPr id="17" name="el-1789643401340-23"/>
          <p:cNvSpPr txBox="1"/>
          <p:nvPr/>
        </p:nvSpPr>
        <p:spPr>
          <a:xfrm>
            <a:off x="1828343" y="3299403"/>
            <a:ext cx="5735920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找到三样东西：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输入框、新对话按钮、历史记录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。其他功能用到再学。</a:t>
            </a:r>
            <a:endParaRPr/>
          </a:p>
        </p:txBody>
      </p:sp>
      <p:sp>
        <p:nvSpPr>
          <p:cNvPr id="18" name="el-1789643401337-20"/>
          <p:cNvSpPr txBox="1"/>
          <p:nvPr/>
        </p:nvSpPr>
        <p:spPr>
          <a:xfrm>
            <a:off x="685629" y="3798745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19" name="el-1789643401342-28"/>
          <p:cNvSpPr txBox="1"/>
          <p:nvPr/>
        </p:nvSpPr>
        <p:spPr>
          <a:xfrm>
            <a:off x="1828343" y="3798745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第一问</a:t>
            </a:r>
            <a:endParaRPr/>
          </a:p>
        </p:txBody>
      </p:sp>
      <p:sp>
        <p:nvSpPr>
          <p:cNvPr id="20" name="el-1789643401340-24"/>
          <p:cNvSpPr txBox="1"/>
          <p:nvPr/>
        </p:nvSpPr>
        <p:spPr>
          <a:xfrm>
            <a:off x="1828343" y="4151082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用一个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真实小任务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开张："帮我写一条朋友圈文案，推荐周末的青城山一日游。"</a:t>
            </a:r>
            <a:endParaRPr/>
          </a:p>
        </p:txBody>
      </p:sp>
      <p:sp>
        <p:nvSpPr>
          <p:cNvPr id="21" name="el-1789643401337-21"/>
          <p:cNvSpPr txBox="1"/>
          <p:nvPr/>
        </p:nvSpPr>
        <p:spPr>
          <a:xfrm>
            <a:off x="685629" y="4930747"/>
            <a:ext cx="1662649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4B3F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22" name="el-1789643401342-29"/>
          <p:cNvSpPr txBox="1"/>
          <p:nvPr/>
        </p:nvSpPr>
        <p:spPr>
          <a:xfrm>
            <a:off x="1828343" y="4930747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追问迭代</a:t>
            </a:r>
            <a:endParaRPr/>
          </a:p>
        </p:txBody>
      </p:sp>
      <p:sp>
        <p:nvSpPr>
          <p:cNvPr id="23" name="el-1789643401341-25"/>
          <p:cNvSpPr txBox="1"/>
          <p:nvPr/>
        </p:nvSpPr>
        <p:spPr>
          <a:xfrm>
            <a:off x="1828343" y="5283084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对结果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提修改意见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："更口语化，加个emoji结尾"——学会追问比学会提问更重要。</a:t>
            </a:r>
            <a:endParaRPr/>
          </a:p>
        </p:txBody>
      </p:sp>
      <p:sp>
        <p:nvSpPr>
          <p:cNvPr id="24" name="el-1789643401334-12"/>
          <p:cNvSpPr txBox="1"/>
          <p:nvPr/>
        </p:nvSpPr>
        <p:spPr>
          <a:xfrm>
            <a:off x="8417995" y="2627463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本周任务</a:t>
            </a:r>
            <a:endParaRPr/>
          </a:p>
        </p:txBody>
      </p:sp>
      <p:sp>
        <p:nvSpPr>
          <p:cNvPr id="25" name="el-1789643401334-13"/>
          <p:cNvSpPr txBox="1"/>
          <p:nvPr/>
        </p:nvSpPr>
        <p:spPr>
          <a:xfrm>
            <a:off x="8417995" y="3027413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三款工具冷启动</a:t>
            </a:r>
            <a:endParaRPr/>
          </a:p>
        </p:txBody>
      </p:sp>
      <p:sp>
        <p:nvSpPr>
          <p:cNvPr id="26" name="el-1789643401334-14"/>
          <p:cNvSpPr txBox="1"/>
          <p:nvPr/>
        </p:nvSpPr>
        <p:spPr>
          <a:xfrm>
            <a:off x="8417995" y="3505925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完成文心一言、DeepSeek、豆包的注册与第一轮对话。</a:t>
            </a:r>
            <a:endParaRPr/>
          </a:p>
        </p:txBody>
      </p:sp>
      <p:sp>
        <p:nvSpPr>
          <p:cNvPr id="27" name="el-1789643401333-11"/>
          <p:cNvSpPr txBox="1"/>
          <p:nvPr/>
        </p:nvSpPr>
        <p:spPr>
          <a:xfrm>
            <a:off x="8417995" y="4227858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把三个回答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截图对比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，写下你的第一印象。</a:t>
            </a:r>
            <a:endParaRPr/>
          </a:p>
        </p:txBody>
      </p:sp>
      <p:sp>
        <p:nvSpPr>
          <p:cNvPr id="28" name="el-178964340132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29" name="el-1789643401329-4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30" name="el-178964340132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50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503-10"/>
          <p:cNvCxnSpPr/>
          <p:nvPr/>
        </p:nvCxnSpPr>
        <p:spPr>
          <a:xfrm>
            <a:off x="6099237" y="2289113"/>
            <a:ext cx="914" cy="214214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500-4"/>
          <p:cNvCxnSpPr/>
          <p:nvPr/>
        </p:nvCxnSpPr>
        <p:spPr>
          <a:xfrm>
            <a:off x="685629" y="472169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4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150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7" name="el-1789643401499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好提示词 vs 坏提示词</a:t>
            </a:r>
            <a:endParaRPr/>
          </a:p>
        </p:txBody>
      </p:sp>
      <p:sp>
        <p:nvSpPr>
          <p:cNvPr id="8" name="el-1789643401505-15"/>
          <p:cNvSpPr txBox="1"/>
          <p:nvPr/>
        </p:nvSpPr>
        <p:spPr>
          <a:xfrm>
            <a:off x="685629" y="2289113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坏提示词</a:t>
            </a:r>
            <a:endParaRPr/>
          </a:p>
        </p:txBody>
      </p:sp>
      <p:sp>
        <p:nvSpPr>
          <p:cNvPr id="9" name="el-1789643401504-11"/>
          <p:cNvSpPr txBox="1"/>
          <p:nvPr/>
        </p:nvSpPr>
        <p:spPr>
          <a:xfrm>
            <a:off x="685629" y="2727153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帮我写个文案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</a:t>
            </a:r>
            <a:endParaRPr/>
          </a:p>
        </p:txBody>
      </p:sp>
      <p:sp>
        <p:nvSpPr>
          <p:cNvPr id="10" name="el-1789643401504-12"/>
          <p:cNvSpPr txBox="1"/>
          <p:nvPr/>
        </p:nvSpPr>
        <p:spPr>
          <a:xfrm>
            <a:off x="685629" y="3180817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没有对象、没有场景、没有要求——AI只能给一篇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平庸的万能模板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，你还得大改。</a:t>
            </a:r>
            <a:endParaRPr/>
          </a:p>
        </p:txBody>
      </p:sp>
      <p:sp>
        <p:nvSpPr>
          <p:cNvPr id="11" name="el-1789643401506-16"/>
          <p:cNvSpPr txBox="1"/>
          <p:nvPr/>
        </p:nvSpPr>
        <p:spPr>
          <a:xfrm>
            <a:off x="6522994" y="2289113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好提示词</a:t>
            </a:r>
            <a:endParaRPr/>
          </a:p>
        </p:txBody>
      </p:sp>
      <p:sp>
        <p:nvSpPr>
          <p:cNvPr id="12" name="el-1789643401505-13"/>
          <p:cNvSpPr txBox="1"/>
          <p:nvPr/>
        </p:nvSpPr>
        <p:spPr>
          <a:xfrm>
            <a:off x="6522994" y="2727153"/>
            <a:ext cx="4980330" cy="1018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6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"你是青城山民宿主理人，为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90后周末游客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写一条小红书笔记，突出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夜观星空</a:t>
            </a: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，语气轻松，结尾带互动提问"</a:t>
            </a:r>
            <a:endParaRPr/>
          </a:p>
        </p:txBody>
      </p:sp>
      <p:sp>
        <p:nvSpPr>
          <p:cNvPr id="13" name="el-1789643401505-14"/>
          <p:cNvSpPr txBox="1"/>
          <p:nvPr/>
        </p:nvSpPr>
        <p:spPr>
          <a:xfrm>
            <a:off x="6522994" y="3859601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角色+对象+卖点+语气+格式五要素齐全——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一次到位率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大幅提升。</a:t>
            </a:r>
            <a:endParaRPr/>
          </a:p>
        </p:txBody>
      </p:sp>
      <p:sp>
        <p:nvSpPr>
          <p:cNvPr id="14" name="el-1789643401499-2"/>
          <p:cNvSpPr txBox="1"/>
          <p:nvPr/>
        </p:nvSpPr>
        <p:spPr>
          <a:xfrm>
            <a:off x="685629" y="4897864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下一讲将系统学习提示词方法（模块二项目二），这里先记住：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把AI当人交代任务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4340150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6" name="el-1789643401500-6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150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52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52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519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5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152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7" name="el-178964340151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免费与付费：怎么选</a:t>
            </a:r>
            <a:endParaRPr/>
          </a:p>
        </p:txBody>
      </p:sp>
      <p:sp>
        <p:nvSpPr>
          <p:cNvPr id="8" name="el-1789643401524-14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免费版</a:t>
            </a:r>
            <a:endParaRPr/>
          </a:p>
        </p:txBody>
      </p:sp>
      <p:sp>
        <p:nvSpPr>
          <p:cNvPr id="9" name="el-1789643401523-11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学习阶段</a:t>
            </a:r>
            <a:r>
              <a:rPr b="1" sz="172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完全够用</a:t>
            </a:r>
            <a:endParaRPr/>
          </a:p>
        </p:txBody>
      </p:sp>
      <p:sp>
        <p:nvSpPr>
          <p:cNvPr id="10" name="el-1789643401524-12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多数国产工具免费版支持日常对话、写作、翻译；部分限制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高级模型调用次数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与图片生成额度。</a:t>
            </a:r>
            <a:endParaRPr/>
          </a:p>
        </p:txBody>
      </p:sp>
      <p:sp>
        <p:nvSpPr>
          <p:cNvPr id="11" name="el-1789643401525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付费版</a:t>
            </a:r>
            <a:endParaRPr/>
          </a:p>
        </p:txBody>
      </p:sp>
      <p:sp>
        <p:nvSpPr>
          <p:cNvPr id="12" name="el-1789643401525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高强度使用再考虑</a:t>
            </a:r>
            <a:endParaRPr/>
          </a:p>
        </p:txBody>
      </p:sp>
      <p:sp>
        <p:nvSpPr>
          <p:cNvPr id="13" name="el-1789643401524-13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解锁旗舰模型、更大额度、更快响应、优先新功能——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月费普遍数十元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，按需订阅，用完可退。</a:t>
            </a:r>
            <a:endParaRPr/>
          </a:p>
        </p:txBody>
      </p:sp>
      <p:sp>
        <p:nvSpPr>
          <p:cNvPr id="14" name="el-1789643401519-2"/>
          <p:cNvSpPr txBox="1"/>
          <p:nvPr/>
        </p:nvSpPr>
        <p:spPr>
          <a:xfrm>
            <a:off x="685629" y="4558472"/>
            <a:ext cx="10951012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本课程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全部练习用免费版完成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；等工具真正进入你的工作流，付费才有意义。</a:t>
            </a:r>
            <a:endParaRPr/>
          </a:p>
        </p:txBody>
      </p:sp>
      <p:sp>
        <p:nvSpPr>
          <p:cNvPr id="15" name="el-1789643401519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6" name="el-1789643401519-6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7" name="el-178964340152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53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1537-10"/>
          <p:cNvSpPr/>
          <p:nvPr/>
        </p:nvSpPr>
        <p:spPr>
          <a:xfrm>
            <a:off x="685629" y="2107885"/>
            <a:ext cx="2602204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1544-20"/>
          <p:cNvCxnSpPr/>
          <p:nvPr/>
        </p:nvCxnSpPr>
        <p:spPr>
          <a:xfrm>
            <a:off x="685629" y="3183941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544-21"/>
          <p:cNvCxnSpPr/>
          <p:nvPr/>
        </p:nvCxnSpPr>
        <p:spPr>
          <a:xfrm>
            <a:off x="3741496" y="3183941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1539-12"/>
          <p:cNvCxnSpPr/>
          <p:nvPr/>
        </p:nvCxnSpPr>
        <p:spPr>
          <a:xfrm>
            <a:off x="685629" y="401717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43401536-6"/>
          <p:cNvCxnSpPr/>
          <p:nvPr/>
        </p:nvCxnSpPr>
        <p:spPr>
          <a:xfrm>
            <a:off x="7164134" y="2107885"/>
            <a:ext cx="914" cy="324721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434015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40153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0" name="el-178964340153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课堂演练：为研学营配工具箱</a:t>
            </a:r>
            <a:endParaRPr/>
          </a:p>
        </p:txBody>
      </p:sp>
      <p:sp>
        <p:nvSpPr>
          <p:cNvPr id="11" name="el-1789643401537-9"/>
          <p:cNvSpPr txBox="1"/>
          <p:nvPr/>
        </p:nvSpPr>
        <p:spPr>
          <a:xfrm>
            <a:off x="837990" y="2145976"/>
            <a:ext cx="31731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WORKSHOP · 情景选型</a:t>
            </a:r>
            <a:endParaRPr/>
          </a:p>
        </p:txBody>
      </p:sp>
      <p:sp>
        <p:nvSpPr>
          <p:cNvPr id="12" name="el-1789643401538-11"/>
          <p:cNvSpPr txBox="1"/>
          <p:nvPr/>
        </p:nvSpPr>
        <p:spPr>
          <a:xfrm>
            <a:off x="685629" y="2584016"/>
            <a:ext cx="6272626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情境：暑期研学夏令营，配一个AI工具箱</a:t>
            </a:r>
            <a:endParaRPr/>
          </a:p>
        </p:txBody>
      </p:sp>
      <p:sp>
        <p:nvSpPr>
          <p:cNvPr id="13" name="el-1789643401540-13"/>
          <p:cNvSpPr txBox="1"/>
          <p:nvPr/>
        </p:nvSpPr>
        <p:spPr>
          <a:xfrm>
            <a:off x="685629" y="3269645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80名中学生 · 5天4晚 · 3名辅导员 · 预算有限</a:t>
            </a:r>
            <a:endParaRPr/>
          </a:p>
        </p:txBody>
      </p:sp>
      <p:sp>
        <p:nvSpPr>
          <p:cNvPr id="14" name="el-1789643401541-14"/>
          <p:cNvSpPr txBox="1"/>
          <p:nvPr/>
        </p:nvSpPr>
        <p:spPr>
          <a:xfrm>
            <a:off x="3741496" y="3269645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行程方案 · 安全须知 · 研学手册 · 家长通知</a:t>
            </a:r>
            <a:endParaRPr/>
          </a:p>
        </p:txBody>
      </p:sp>
      <p:sp>
        <p:nvSpPr>
          <p:cNvPr id="15" name="el-1789643401545-25"/>
          <p:cNvSpPr txBox="1"/>
          <p:nvPr/>
        </p:nvSpPr>
        <p:spPr>
          <a:xfrm>
            <a:off x="7702162" y="2269175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参考答案</a:t>
            </a:r>
            <a:endParaRPr/>
          </a:p>
        </p:txBody>
      </p:sp>
      <p:sp>
        <p:nvSpPr>
          <p:cNvPr id="16" name="el-1789643401543-18"/>
          <p:cNvSpPr txBox="1"/>
          <p:nvPr/>
        </p:nvSpPr>
        <p:spPr>
          <a:xfrm>
            <a:off x="7702162" y="2640557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行程方案与通知用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通用对话工具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；研学手册涉及排版用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办公AI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；预算表用表格工具+AI辅助——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一个工具箱，三种工具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43401545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演绠启示</a:t>
            </a:r>
            <a:endParaRPr/>
          </a:p>
        </p:txBody>
      </p:sp>
      <p:sp>
        <p:nvSpPr>
          <p:cNvPr id="18" name="el-1789643401544-19"/>
          <p:cNvSpPr txBox="1"/>
          <p:nvPr/>
        </p:nvSpPr>
        <p:spPr>
          <a:xfrm>
            <a:off x="7702162" y="4245713"/>
            <a:ext cx="3801162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选型约本质是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把任务翻译成能力需求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：先说清“要什么”，再问“谁有它”——顺序不能反。</a:t>
            </a:r>
            <a:endParaRPr/>
          </a:p>
        </p:txBody>
      </p:sp>
      <p:sp>
        <p:nvSpPr>
          <p:cNvPr id="19" name="el-178964340153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20" name="el-1789643401535-4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1" name="el-17896434015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22" name="el-1789643401544-22"/>
          <p:cNvSpPr/>
          <p:nvPr/>
        </p:nvSpPr>
        <p:spPr>
          <a:xfrm>
            <a:off x="685629" y="431713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3401545-23"/>
          <p:cNvSpPr/>
          <p:nvPr/>
        </p:nvSpPr>
        <p:spPr>
          <a:xfrm>
            <a:off x="685629" y="47456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43401545-24"/>
          <p:cNvSpPr/>
          <p:nvPr/>
        </p:nvSpPr>
        <p:spPr>
          <a:xfrm>
            <a:off x="685629" y="517416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43401541-15"/>
          <p:cNvSpPr txBox="1"/>
          <p:nvPr/>
        </p:nvSpPr>
        <p:spPr>
          <a:xfrm>
            <a:off x="876081" y="4193339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第一步 · 拆任务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：四个任务各属什么类型？文本？图像？表格？</a:t>
            </a:r>
            <a:endParaRPr/>
          </a:p>
        </p:txBody>
      </p:sp>
      <p:sp>
        <p:nvSpPr>
          <p:cNvPr id="26" name="el-1789643401542-16"/>
          <p:cNvSpPr txBox="1"/>
          <p:nvPr/>
        </p:nvSpPr>
        <p:spPr>
          <a:xfrm>
            <a:off x="876081" y="4621857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第二步 · 配工具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：每组给出工具清单，说明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为什么是它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43401542-17"/>
          <p:cNvSpPr txBox="1"/>
          <p:nvPr/>
        </p:nvSpPr>
        <p:spPr>
          <a:xfrm>
            <a:off x="876081" y="5050375"/>
            <a:ext cx="59899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第三步 · 算成本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：全部用免费版能完成吗？哪里需要付费？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69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1700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16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697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6" name="el-17896434016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工具组合：一条内容生产线</a:t>
            </a:r>
            <a:endParaRPr/>
          </a:p>
        </p:txBody>
      </p:sp>
      <p:sp>
        <p:nvSpPr>
          <p:cNvPr id="7" name="el-1789643401698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endParaRPr/>
          </a:p>
        </p:txBody>
      </p:sp>
      <p:sp>
        <p:nvSpPr>
          <p:cNvPr id="8" name="el-1789643401695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为古镇民宿产出一套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五一推广物料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：一篇种草文 + 三张海报图 + 一条15秒短视频。</a:t>
            </a:r>
            <a:endParaRPr/>
          </a:p>
        </p:txBody>
      </p:sp>
      <p:sp>
        <p:nvSpPr>
          <p:cNvPr id="9" name="el-1789643401698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</a:t>
            </a:r>
            <a:endParaRPr/>
          </a:p>
        </p:txBody>
      </p:sp>
      <p:sp>
        <p:nvSpPr>
          <p:cNvPr id="10" name="el-1789643401696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通用对话工具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写文案与脚本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→ 图像工具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出海报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→ 视频工具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生成空镜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→ 剪映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合成配音字幕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43401698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要点</a:t>
            </a:r>
            <a:endParaRPr/>
          </a:p>
        </p:txBody>
      </p:sp>
      <p:sp>
        <p:nvSpPr>
          <p:cNvPr id="12" name="el-1789643401697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组合的枢纽是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你写的提示词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——每个环节的输入，来自上一环节的输出与你的判断。</a:t>
            </a:r>
            <a:endParaRPr/>
          </a:p>
        </p:txBody>
      </p:sp>
      <p:sp>
        <p:nvSpPr>
          <p:cNvPr id="13" name="el-1789643401700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流水线</a:t>
            </a:r>
            <a:endParaRPr/>
          </a:p>
        </p:txBody>
      </p:sp>
      <p:sp>
        <p:nvSpPr>
          <p:cNvPr id="14" name="el-1789643401701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① 文心一言：文案+分镜脚本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② 即梦：海报3张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③ 可灵：空镜2段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④ 剪映：合成+配音+字幕</a:t>
            </a:r>
            <a:endParaRPr/>
          </a:p>
        </p:txBody>
      </p:sp>
      <p:sp>
        <p:nvSpPr>
          <p:cNvPr id="15" name="el-1789643401697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这就是模块四实训的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标准工作流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——今天先看懂，后面亲手做。</a:t>
            </a:r>
            <a:endParaRPr/>
          </a:p>
        </p:txBody>
      </p:sp>
      <p:sp>
        <p:nvSpPr>
          <p:cNvPr id="16" name="el-1789643401693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17" name="el-1789643401693-4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8" name="el-17896434016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71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715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715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712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34017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714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8" name="el-17896434017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账号安全与好习惯</a:t>
            </a:r>
            <a:endParaRPr/>
          </a:p>
        </p:txBody>
      </p:sp>
      <p:sp>
        <p:nvSpPr>
          <p:cNvPr id="9" name="el-1789643401716-12"/>
          <p:cNvSpPr txBox="1"/>
          <p:nvPr/>
        </p:nvSpPr>
        <p:spPr>
          <a:xfrm>
            <a:off x="685629" y="1662703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43401721-21"/>
          <p:cNvSpPr txBox="1"/>
          <p:nvPr/>
        </p:nvSpPr>
        <p:spPr>
          <a:xfrm>
            <a:off x="1675981" y="1719839"/>
            <a:ext cx="66299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信息分级</a:t>
            </a:r>
            <a:endParaRPr/>
          </a:p>
        </p:txBody>
      </p:sp>
      <p:sp>
        <p:nvSpPr>
          <p:cNvPr id="11" name="el-1789643401720-18"/>
          <p:cNvSpPr txBox="1"/>
          <p:nvPr/>
        </p:nvSpPr>
        <p:spPr>
          <a:xfrm>
            <a:off x="1675981" y="2148357"/>
            <a:ext cx="67118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公开信息随便聊；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客户个人信息、未发布方案、内部数据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不上传任何AI工具。</a:t>
            </a:r>
            <a:endParaRPr/>
          </a:p>
        </p:txBody>
      </p:sp>
      <p:sp>
        <p:nvSpPr>
          <p:cNvPr id="12" name="el-1789643401716-13"/>
          <p:cNvSpPr txBox="1"/>
          <p:nvPr/>
        </p:nvSpPr>
        <p:spPr>
          <a:xfrm>
            <a:off x="685629" y="2824463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3" name="el-1789643401722-22"/>
          <p:cNvSpPr txBox="1"/>
          <p:nvPr/>
        </p:nvSpPr>
        <p:spPr>
          <a:xfrm>
            <a:off x="1675981" y="2881598"/>
            <a:ext cx="6620422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来源核验</a:t>
            </a:r>
            <a:endParaRPr/>
          </a:p>
        </p:txBody>
      </p:sp>
      <p:sp>
        <p:nvSpPr>
          <p:cNvPr id="14" name="el-1789643401721-19"/>
          <p:cNvSpPr txBox="1"/>
          <p:nvPr/>
        </p:nvSpPr>
        <p:spPr>
          <a:xfrm>
            <a:off x="1675981" y="3310116"/>
            <a:ext cx="69460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AI给的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事实性内容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（价格、时间、政策）发布前必核实——它可能是"幻觉"。</a:t>
            </a:r>
            <a:endParaRPr/>
          </a:p>
        </p:txBody>
      </p:sp>
      <p:sp>
        <p:nvSpPr>
          <p:cNvPr id="15" name="el-1789643401716-14"/>
          <p:cNvSpPr txBox="1"/>
          <p:nvPr/>
        </p:nvSpPr>
        <p:spPr>
          <a:xfrm>
            <a:off x="685629" y="3986222"/>
            <a:ext cx="126612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6" name="el-1789643401722-23"/>
          <p:cNvSpPr txBox="1"/>
          <p:nvPr/>
        </p:nvSpPr>
        <p:spPr>
          <a:xfrm>
            <a:off x="1675981" y="4043358"/>
            <a:ext cx="68203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版权意识</a:t>
            </a:r>
            <a:endParaRPr/>
          </a:p>
        </p:txBody>
      </p:sp>
      <p:sp>
        <p:nvSpPr>
          <p:cNvPr id="17" name="el-1789643401721-20"/>
          <p:cNvSpPr txBox="1"/>
          <p:nvPr/>
        </p:nvSpPr>
        <p:spPr>
          <a:xfrm>
            <a:off x="1675981" y="4471876"/>
            <a:ext cx="69022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AI生成内容商用前确认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平台授权条款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；不模仿特定在世艺术家风格做商业用途。</a:t>
            </a:r>
            <a:endParaRPr/>
          </a:p>
        </p:txBody>
      </p:sp>
      <p:sp>
        <p:nvSpPr>
          <p:cNvPr id="18" name="el-1789643401714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三条铁律</a:t>
            </a:r>
            <a:endParaRPr/>
          </a:p>
        </p:txBody>
      </p:sp>
      <p:sp>
        <p:nvSpPr>
          <p:cNvPr id="19" name="el-1789643401717-15"/>
          <p:cNvSpPr txBox="1"/>
          <p:nvPr/>
        </p:nvSpPr>
        <p:spPr>
          <a:xfrm>
            <a:off x="2236030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敏感数据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永不上传</a:t>
            </a:r>
            <a:endParaRPr/>
          </a:p>
        </p:txBody>
      </p:sp>
      <p:sp>
        <p:nvSpPr>
          <p:cNvPr id="20" name="el-1789643401717-16"/>
          <p:cNvSpPr txBox="1"/>
          <p:nvPr/>
        </p:nvSpPr>
        <p:spPr>
          <a:xfrm>
            <a:off x="4288601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关键事实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人工复核</a:t>
            </a:r>
            <a:endParaRPr/>
          </a:p>
        </p:txBody>
      </p:sp>
      <p:sp>
        <p:nvSpPr>
          <p:cNvPr id="21" name="el-1789643401718-17"/>
          <p:cNvSpPr txBox="1"/>
          <p:nvPr/>
        </p:nvSpPr>
        <p:spPr>
          <a:xfrm>
            <a:off x="6341171" y="5462228"/>
            <a:ext cx="223107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生成内容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署明AI辅助</a:t>
            </a:r>
            <a:endParaRPr/>
          </a:p>
        </p:txBody>
      </p:sp>
      <p:sp>
        <p:nvSpPr>
          <p:cNvPr id="22" name="el-178964340171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实践与选择</a:t>
            </a:r>
            <a:endParaRPr/>
          </a:p>
        </p:txBody>
      </p:sp>
      <p:sp>
        <p:nvSpPr>
          <p:cNvPr id="23" name="el-1789643401711-4"/>
          <p:cNvSpPr txBox="1"/>
          <p:nvPr/>
        </p:nvSpPr>
        <p:spPr>
          <a:xfrm>
            <a:off x="509177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4" name="el-17896434017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73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733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732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7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43401734-10"/>
          <p:cNvSpPr txBox="1"/>
          <p:nvPr/>
        </p:nvSpPr>
        <p:spPr>
          <a:xfrm>
            <a:off x="1237940" y="457943"/>
            <a:ext cx="364295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课堂讨论 · DISCUSSION</a:t>
            </a:r>
            <a:endParaRPr/>
          </a:p>
        </p:txBody>
      </p:sp>
      <p:sp>
        <p:nvSpPr>
          <p:cNvPr id="7" name="el-178964340173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选工具：看功能还是看热度</a:t>
            </a:r>
            <a:endParaRPr/>
          </a:p>
        </p:txBody>
      </p:sp>
      <p:sp>
        <p:nvSpPr>
          <p:cNvPr id="8" name="el-1789643401735-11"/>
          <p:cNvSpPr txBox="1"/>
          <p:nvPr/>
        </p:nvSpPr>
        <p:spPr>
          <a:xfrm>
            <a:off x="952262" y="2136007"/>
            <a:ext cx="11124895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小组成果：A组坚持"功能优先，冷门工具用好了照样强"；B组认为"大厂产品生态稳定，跟热度走不会错"。</a:t>
            </a:r>
            <a:endParaRPr/>
          </a:p>
        </p:txBody>
      </p:sp>
      <p:sp>
        <p:nvSpPr>
          <p:cNvPr id="9" name="el-1789643401735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43401739-19"/>
          <p:cNvSpPr txBox="1"/>
          <p:nvPr/>
        </p:nvSpPr>
        <p:spPr>
          <a:xfrm>
            <a:off x="685629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正方 · 功能优先</a:t>
            </a:r>
            <a:endParaRPr/>
          </a:p>
        </p:txBody>
      </p:sp>
      <p:sp>
        <p:nvSpPr>
          <p:cNvPr id="11" name="el-1789643401740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43401740-24"/>
          <p:cNvSpPr txBox="1"/>
          <p:nvPr/>
        </p:nvSpPr>
        <p:spPr>
          <a:xfrm>
            <a:off x="6522994" y="3136775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反方 · 生态优先</a:t>
            </a:r>
            <a:endParaRPr/>
          </a:p>
        </p:txBody>
      </p:sp>
      <p:sp>
        <p:nvSpPr>
          <p:cNvPr id="13" name="el-1789643401731-2"/>
          <p:cNvSpPr txBox="1"/>
          <p:nvPr/>
        </p:nvSpPr>
        <p:spPr>
          <a:xfrm>
            <a:off x="685629" y="5050821"/>
            <a:ext cx="1137762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讨论规则：每方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2分钟立论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+ 自由交锋；结合"选择四标准"发言。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3分钟后开始投票。</a:t>
            </a:r>
            <a:endParaRPr/>
          </a:p>
        </p:txBody>
      </p:sp>
      <p:sp>
        <p:nvSpPr>
          <p:cNvPr id="14" name="el-1789643401732-5"/>
          <p:cNvSpPr txBox="1"/>
          <p:nvPr/>
        </p:nvSpPr>
        <p:spPr>
          <a:xfrm>
            <a:off x="685629" y="6228650"/>
            <a:ext cx="306014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课堂讨论 · DISCUSSION</a:t>
            </a:r>
            <a:endParaRPr/>
          </a:p>
        </p:txBody>
      </p:sp>
      <p:sp>
        <p:nvSpPr>
          <p:cNvPr id="15" name="el-1789643401732-6"/>
          <p:cNvSpPr txBox="1"/>
          <p:nvPr/>
        </p:nvSpPr>
        <p:spPr>
          <a:xfrm>
            <a:off x="5203814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16" name="el-17896434017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  <p:sp>
        <p:nvSpPr>
          <p:cNvPr id="17" name="el-1789643401739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43401739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43401740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43401740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43401741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43401741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43401737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需求匹配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才是硬道理，热度会过时</a:t>
            </a:r>
            <a:endParaRPr/>
          </a:p>
        </p:txBody>
      </p:sp>
      <p:sp>
        <p:nvSpPr>
          <p:cNvPr id="24" name="el-1789643401737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小工具往往在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垂直场景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更专业</a:t>
            </a:r>
            <a:endParaRPr/>
          </a:p>
        </p:txBody>
      </p:sp>
      <p:sp>
        <p:nvSpPr>
          <p:cNvPr id="25" name="el-1789643401738-15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切换成本低，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多试多比较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才知道</a:t>
            </a:r>
            <a:endParaRPr/>
          </a:p>
        </p:txBody>
      </p:sp>
      <p:sp>
        <p:nvSpPr>
          <p:cNvPr id="26" name="el-1789643401738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大厂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更新持续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，学习投入不白费</a:t>
            </a:r>
            <a:endParaRPr/>
          </a:p>
        </p:txBody>
      </p:sp>
      <p:sp>
        <p:nvSpPr>
          <p:cNvPr id="27" name="el-1789643401738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社区教程多，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踩坑有人带</a:t>
            </a:r>
            <a:endParaRPr/>
          </a:p>
        </p:txBody>
      </p:sp>
      <p:sp>
        <p:nvSpPr>
          <p:cNvPr id="28" name="el-1789643401739-18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企业采购只认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主流合规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产品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89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89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89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4340189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434018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896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4340189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4340189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43401903-19"/>
          <p:cNvSpPr txBox="1"/>
          <p:nvPr/>
        </p:nvSpPr>
        <p:spPr>
          <a:xfrm>
            <a:off x="1618845" y="1698413"/>
            <a:ext cx="774665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AI工具分几类？</a:t>
            </a:r>
            <a:endParaRPr/>
          </a:p>
        </p:txBody>
      </p:sp>
      <p:sp>
        <p:nvSpPr>
          <p:cNvPr id="11" name="el-1789643401901-15"/>
          <p:cNvSpPr txBox="1"/>
          <p:nvPr/>
        </p:nvSpPr>
        <p:spPr>
          <a:xfrm>
            <a:off x="1618845" y="2117408"/>
            <a:ext cx="76828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五类：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通用对话、图像生成、音视频、办公助手、智能体平台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——加上数字人等新物种。</a:t>
            </a:r>
            <a:endParaRPr/>
          </a:p>
        </p:txBody>
      </p:sp>
      <p:sp>
        <p:nvSpPr>
          <p:cNvPr id="12" name="el-178964340189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43401903-20"/>
          <p:cNvSpPr txBox="1"/>
          <p:nvPr/>
        </p:nvSpPr>
        <p:spPr>
          <a:xfrm>
            <a:off x="1618845" y="2812559"/>
            <a:ext cx="73647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国产主流工具有哪些？</a:t>
            </a:r>
            <a:endParaRPr/>
          </a:p>
        </p:txBody>
      </p:sp>
      <p:sp>
        <p:nvSpPr>
          <p:cNvPr id="14" name="el-1789643401902-16"/>
          <p:cNvSpPr txBox="1"/>
          <p:nvPr/>
        </p:nvSpPr>
        <p:spPr>
          <a:xfrm>
            <a:off x="1618845" y="3231554"/>
            <a:ext cx="818460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文心一言、通义千问、讯飞星火、DeepSeek、Kimi、豆包——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各有所长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，按场景选。</a:t>
            </a:r>
            <a:endParaRPr/>
          </a:p>
        </p:txBody>
      </p:sp>
      <p:sp>
        <p:nvSpPr>
          <p:cNvPr id="15" name="el-178964340189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43401903-21"/>
          <p:cNvSpPr txBox="1"/>
          <p:nvPr/>
        </p:nvSpPr>
        <p:spPr>
          <a:xfrm>
            <a:off x="1618845" y="3926706"/>
            <a:ext cx="740383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怎么选工具？</a:t>
            </a:r>
            <a:endParaRPr/>
          </a:p>
        </p:txBody>
      </p:sp>
      <p:sp>
        <p:nvSpPr>
          <p:cNvPr id="17" name="el-1789643401902-17"/>
          <p:cNvSpPr txBox="1"/>
          <p:nvPr/>
        </p:nvSpPr>
        <p:spPr>
          <a:xfrm>
            <a:off x="1618845" y="4345701"/>
            <a:ext cx="74923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四标准：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能力匹配、成本门槛、合规安全、生态延续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——场景定类型，熟悉度定品牌。</a:t>
            </a:r>
            <a:endParaRPr/>
          </a:p>
        </p:txBody>
      </p:sp>
      <p:sp>
        <p:nvSpPr>
          <p:cNvPr id="18" name="el-178964340189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43401904-22"/>
          <p:cNvSpPr txBox="1"/>
          <p:nvPr/>
        </p:nvSpPr>
        <p:spPr>
          <a:xfrm>
            <a:off x="1618845" y="5040852"/>
            <a:ext cx="454154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安全底线是什么？</a:t>
            </a:r>
            <a:endParaRPr/>
          </a:p>
        </p:txBody>
      </p:sp>
      <p:sp>
        <p:nvSpPr>
          <p:cNvPr id="20" name="el-1789643401903-18"/>
          <p:cNvSpPr txBox="1"/>
          <p:nvPr/>
        </p:nvSpPr>
        <p:spPr>
          <a:xfrm>
            <a:off x="1618845" y="5459847"/>
            <a:ext cx="463010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敏感数据不上传、关键事实必复核、</a:t>
            </a:r>
            <a:r>
              <a:rPr b="1" sz="149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AI辅助要署明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43401894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43401894-4"/>
          <p:cNvSpPr txBox="1"/>
          <p:nvPr/>
        </p:nvSpPr>
        <p:spPr>
          <a:xfrm>
            <a:off x="5081210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3" name="el-17896434018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9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1923-13"/>
          <p:cNvCxnSpPr/>
          <p:nvPr/>
        </p:nvCxnSpPr>
        <p:spPr>
          <a:xfrm>
            <a:off x="685629" y="241260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43401920-6"/>
          <p:cNvCxnSpPr/>
          <p:nvPr/>
        </p:nvCxnSpPr>
        <p:spPr>
          <a:xfrm>
            <a:off x="685629" y="33133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926-20"/>
          <p:cNvSpPr/>
          <p:nvPr/>
        </p:nvSpPr>
        <p:spPr>
          <a:xfrm>
            <a:off x="685629" y="4060915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3401923-14"/>
          <p:cNvCxnSpPr/>
          <p:nvPr/>
        </p:nvCxnSpPr>
        <p:spPr>
          <a:xfrm>
            <a:off x="685629" y="477987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926-22"/>
          <p:cNvSpPr/>
          <p:nvPr/>
        </p:nvSpPr>
        <p:spPr>
          <a:xfrm>
            <a:off x="685629" y="490842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4B3F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3401922-12"/>
          <p:cNvCxnSpPr/>
          <p:nvPr/>
        </p:nvCxnSpPr>
        <p:spPr>
          <a:xfrm>
            <a:off x="685629" y="562738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434019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43401921-9"/>
          <p:cNvSpPr txBox="1"/>
          <p:nvPr/>
        </p:nvSpPr>
        <p:spPr>
          <a:xfrm>
            <a:off x="1237940" y="457943"/>
            <a:ext cx="36394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思考与作业 · HOMEWORK</a:t>
            </a:r>
            <a:endParaRPr/>
          </a:p>
        </p:txBody>
      </p:sp>
      <p:sp>
        <p:nvSpPr>
          <p:cNvPr id="11" name="el-178964340191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带着任务离开教室</a:t>
            </a:r>
            <a:endParaRPr/>
          </a:p>
        </p:txBody>
      </p:sp>
      <p:sp>
        <p:nvSpPr>
          <p:cNvPr id="12" name="el-1789643401922-10"/>
          <p:cNvSpPr txBox="1"/>
          <p:nvPr/>
        </p:nvSpPr>
        <p:spPr>
          <a:xfrm>
            <a:off x="685629" y="1449932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43401925-17"/>
          <p:cNvSpPr txBox="1"/>
          <p:nvPr/>
        </p:nvSpPr>
        <p:spPr>
          <a:xfrm>
            <a:off x="685629" y="1992721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43401924-15"/>
          <p:cNvSpPr txBox="1"/>
          <p:nvPr/>
        </p:nvSpPr>
        <p:spPr>
          <a:xfrm>
            <a:off x="1371257" y="1964153"/>
            <a:ext cx="564750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你现在手机里装了哪几款AI工具？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为什么装它们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？用过几次？</a:t>
            </a:r>
            <a:endParaRPr/>
          </a:p>
        </p:txBody>
      </p:sp>
      <p:sp>
        <p:nvSpPr>
          <p:cNvPr id="15" name="el-1789643401925-18"/>
          <p:cNvSpPr txBox="1"/>
          <p:nvPr/>
        </p:nvSpPr>
        <p:spPr>
          <a:xfrm>
            <a:off x="685629" y="2569732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43401925-16"/>
          <p:cNvSpPr txBox="1"/>
          <p:nvPr/>
        </p:nvSpPr>
        <p:spPr>
          <a:xfrm>
            <a:off x="1371257" y="2541165"/>
            <a:ext cx="55393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如果旅行社只预算采购</a:t>
            </a:r>
            <a:r>
              <a:rPr b="1" sz="157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一款付费工具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，你会推荐哪款？理由？</a:t>
            </a:r>
            <a:endParaRPr/>
          </a:p>
        </p:txBody>
      </p:sp>
      <p:sp>
        <p:nvSpPr>
          <p:cNvPr id="17" name="el-1789643401922-11"/>
          <p:cNvSpPr txBox="1"/>
          <p:nvPr/>
        </p:nvSpPr>
        <p:spPr>
          <a:xfrm>
            <a:off x="685629" y="3546694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43401925-19"/>
          <p:cNvSpPr txBox="1"/>
          <p:nvPr/>
        </p:nvSpPr>
        <p:spPr>
          <a:xfrm>
            <a:off x="818945" y="4089483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43401928-23"/>
          <p:cNvSpPr txBox="1"/>
          <p:nvPr/>
        </p:nvSpPr>
        <p:spPr>
          <a:xfrm>
            <a:off x="1704698" y="4070438"/>
            <a:ext cx="89410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完成三款工具（文心一言/DeepSeek/豆包）的注册与同一任务实测：规划"成都两日美食之旅"。</a:t>
            </a:r>
            <a:endParaRPr/>
          </a:p>
        </p:txBody>
      </p:sp>
      <p:sp>
        <p:nvSpPr>
          <p:cNvPr id="20" name="el-1789643401928-24"/>
          <p:cNvSpPr txBox="1"/>
          <p:nvPr/>
        </p:nvSpPr>
        <p:spPr>
          <a:xfrm>
            <a:off x="1704698" y="4413252"/>
            <a:ext cx="829329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截图三份回答，各用50字点评优缺点，下次课带来。</a:t>
            </a:r>
            <a:endParaRPr/>
          </a:p>
        </p:txBody>
      </p:sp>
      <p:sp>
        <p:nvSpPr>
          <p:cNvPr id="21" name="el-1789643401926-21"/>
          <p:cNvSpPr txBox="1"/>
          <p:nvPr/>
        </p:nvSpPr>
        <p:spPr>
          <a:xfrm>
            <a:off x="818945" y="493699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43401928-25"/>
          <p:cNvSpPr txBox="1"/>
          <p:nvPr/>
        </p:nvSpPr>
        <p:spPr>
          <a:xfrm>
            <a:off x="1704698" y="4917951"/>
            <a:ext cx="78637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开始搭建你的"个人工具清单"表格：工具名、类型、免费额度、我的使用场景、推荐指数。</a:t>
            </a:r>
            <a:endParaRPr/>
          </a:p>
        </p:txBody>
      </p:sp>
      <p:sp>
        <p:nvSpPr>
          <p:cNvPr id="23" name="el-1789643401928-26"/>
          <p:cNvSpPr txBox="1"/>
          <p:nvPr/>
        </p:nvSpPr>
        <p:spPr>
          <a:xfrm>
            <a:off x="1704698" y="5260765"/>
            <a:ext cx="787730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先填5行，整个学期持续更新——期末它就是你的求职作品。</a:t>
            </a:r>
            <a:endParaRPr/>
          </a:p>
        </p:txBody>
      </p:sp>
      <p:sp>
        <p:nvSpPr>
          <p:cNvPr id="24" name="el-1789643401921-8"/>
          <p:cNvSpPr txBox="1"/>
          <p:nvPr/>
        </p:nvSpPr>
        <p:spPr>
          <a:xfrm>
            <a:off x="685629" y="5765464"/>
            <a:ext cx="111022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提交至课程平台；任务一以PDF截图形式，任务二以表格形式。</a:t>
            </a:r>
            <a:endParaRPr/>
          </a:p>
        </p:txBody>
      </p:sp>
      <p:sp>
        <p:nvSpPr>
          <p:cNvPr id="25" name="el-1789643401918-3"/>
          <p:cNvSpPr txBox="1"/>
          <p:nvPr/>
        </p:nvSpPr>
        <p:spPr>
          <a:xfrm>
            <a:off x="685629" y="6228650"/>
            <a:ext cx="309104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思考与作业 · HOMEWORK</a:t>
            </a:r>
            <a:endParaRPr/>
          </a:p>
        </p:txBody>
      </p:sp>
      <p:sp>
        <p:nvSpPr>
          <p:cNvPr id="26" name="el-1789643401919-4"/>
          <p:cNvSpPr txBox="1"/>
          <p:nvPr/>
        </p:nvSpPr>
        <p:spPr>
          <a:xfrm>
            <a:off x="5274043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7" name="el-17896434019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193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43401938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4340193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43401938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43401937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43401939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43401937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43401939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43401933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34019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3401936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4340193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43401938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官 方</a:t>
            </a:r>
            <a:endParaRPr/>
          </a:p>
        </p:txBody>
      </p:sp>
      <p:sp>
        <p:nvSpPr>
          <p:cNvPr id="15" name="el-1789643401943-25"/>
          <p:cNvSpPr txBox="1"/>
          <p:nvPr/>
        </p:nvSpPr>
        <p:spPr>
          <a:xfrm>
            <a:off x="1980705" y="1661513"/>
            <a:ext cx="56965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各工具官网帮助中心与提示词指南</a:t>
            </a:r>
            <a:endParaRPr/>
          </a:p>
        </p:txBody>
      </p:sp>
      <p:sp>
        <p:nvSpPr>
          <p:cNvPr id="16" name="el-1789643401941-21"/>
          <p:cNvSpPr txBox="1"/>
          <p:nvPr/>
        </p:nvSpPr>
        <p:spPr>
          <a:xfrm>
            <a:off x="1980705" y="2023372"/>
            <a:ext cx="613973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文心一言、DeepSeek等官网均提供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免费教程与案例库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，第一手资料。</a:t>
            </a:r>
            <a:endParaRPr/>
          </a:p>
        </p:txBody>
      </p:sp>
      <p:sp>
        <p:nvSpPr>
          <p:cNvPr id="17" name="el-1789643401938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榜 单</a:t>
            </a:r>
            <a:endParaRPr/>
          </a:p>
        </p:txBody>
      </p:sp>
      <p:sp>
        <p:nvSpPr>
          <p:cNvPr id="18" name="el-1789643401943-26"/>
          <p:cNvSpPr txBox="1"/>
          <p:nvPr/>
        </p:nvSpPr>
        <p:spPr>
          <a:xfrm>
            <a:off x="1980705" y="2675076"/>
            <a:ext cx="498534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各大科技媒体AI工具榜（季度更新）</a:t>
            </a:r>
            <a:endParaRPr/>
          </a:p>
        </p:txBody>
      </p:sp>
      <p:sp>
        <p:nvSpPr>
          <p:cNvPr id="19" name="el-1789643401942-22"/>
          <p:cNvSpPr txBox="1"/>
          <p:nvPr/>
        </p:nvSpPr>
        <p:spPr>
          <a:xfrm>
            <a:off x="1980705" y="3036936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跟踪工具动态的快捷方式——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看趋势就好，别追每个新品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43401939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社 区</a:t>
            </a:r>
            <a:endParaRPr/>
          </a:p>
        </p:txBody>
      </p:sp>
      <p:sp>
        <p:nvSpPr>
          <p:cNvPr id="21" name="el-1789643401943-27"/>
          <p:cNvSpPr txBox="1"/>
          <p:nvPr/>
        </p:nvSpPr>
        <p:spPr>
          <a:xfrm>
            <a:off x="1980705" y="3688640"/>
            <a:ext cx="570906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AI学习社区与公众号</a:t>
            </a:r>
            <a:endParaRPr/>
          </a:p>
        </p:txBody>
      </p:sp>
      <p:sp>
        <p:nvSpPr>
          <p:cNvPr id="22" name="el-1789643401942-23"/>
          <p:cNvSpPr txBox="1"/>
          <p:nvPr/>
        </p:nvSpPr>
        <p:spPr>
          <a:xfrm>
            <a:off x="1980705" y="4050500"/>
            <a:ext cx="567078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大量真实使用心得与提示词模板——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站在用户经验上学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，少走弯路。</a:t>
            </a:r>
            <a:endParaRPr/>
          </a:p>
        </p:txBody>
      </p:sp>
      <p:sp>
        <p:nvSpPr>
          <p:cNvPr id="23" name="el-1789643401939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4B3F"/>
                </a:solidFill>
                <a:latin typeface="SimHei"/>
                <a:ea typeface="SimHei"/>
                <a:cs typeface="SimHei"/>
              </a:rPr>
              <a:t>实 操</a:t>
            </a:r>
            <a:endParaRPr/>
          </a:p>
        </p:txBody>
      </p:sp>
      <p:sp>
        <p:nvSpPr>
          <p:cNvPr id="24" name="el-1789643401944-28"/>
          <p:cNvSpPr txBox="1"/>
          <p:nvPr/>
        </p:nvSpPr>
        <p:spPr>
          <a:xfrm>
            <a:off x="1980705" y="4702204"/>
            <a:ext cx="40657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智能体平台入门教程（扣子/文心智能体）</a:t>
            </a:r>
            <a:endParaRPr/>
          </a:p>
        </p:txBody>
      </p:sp>
      <p:sp>
        <p:nvSpPr>
          <p:cNvPr id="25" name="el-1789643401943-24"/>
          <p:cNvSpPr txBox="1"/>
          <p:nvPr/>
        </p:nvSpPr>
        <p:spPr>
          <a:xfrm>
            <a:off x="1980705" y="5064063"/>
            <a:ext cx="397869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为模块四实训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提前预热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，看一遍搭建视频即可。</a:t>
            </a:r>
            <a:endParaRPr/>
          </a:p>
        </p:txBody>
      </p:sp>
      <p:sp>
        <p:nvSpPr>
          <p:cNvPr id="26" name="el-1789643401933-2"/>
          <p:cNvSpPr txBox="1"/>
          <p:nvPr/>
        </p:nvSpPr>
        <p:spPr>
          <a:xfrm>
            <a:off x="685629" y="5706245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本周动手目标：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完成三款工具冷启动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——只用15分钟×3。</a:t>
            </a:r>
            <a:endParaRPr/>
          </a:p>
        </p:txBody>
      </p:sp>
      <p:sp>
        <p:nvSpPr>
          <p:cNvPr id="27" name="el-1789643401934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43401934-6"/>
          <p:cNvSpPr txBox="1"/>
          <p:nvPr/>
        </p:nvSpPr>
        <p:spPr>
          <a:xfrm>
            <a:off x="5167509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29" name="el-178964340193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4340207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43402076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43402080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4340207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项目三：生成式人工智能功能解析</a:t>
            </a:r>
            <a:endParaRPr/>
          </a:p>
        </p:txBody>
      </p:sp>
      <p:sp>
        <p:nvSpPr>
          <p:cNvPr id="6" name="el-1789643402077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43402077-5"/>
          <p:cNvSpPr txBox="1"/>
          <p:nvPr/>
        </p:nvSpPr>
        <p:spPr>
          <a:xfrm>
            <a:off x="5413609" y="6228650"/>
            <a:ext cx="36009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生成式人工智能主要工具认知</a:t>
            </a:r>
            <a:endParaRPr/>
          </a:p>
        </p:txBody>
      </p:sp>
      <p:sp>
        <p:nvSpPr>
          <p:cNvPr id="8" name="el-1789643402077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43402078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43402081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43402081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43402075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4B3F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43402080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01 · PROJECT 03</a:t>
            </a:r>
            <a:endParaRPr/>
          </a:p>
        </p:txBody>
      </p:sp>
      <p:sp>
        <p:nvSpPr>
          <p:cNvPr id="14" name="el-1789643402080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知其然，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知其所以然</a:t>
            </a:r>
            <a:endParaRPr/>
          </a:p>
        </p:txBody>
      </p:sp>
      <p:sp>
        <p:nvSpPr>
          <p:cNvPr id="15" name="el-1789643402080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从"会用"到"懂它"</a:t>
            </a:r>
            <a:endParaRPr/>
          </a:p>
        </p:txBody>
      </p:sp>
      <p:sp>
        <p:nvSpPr>
          <p:cNvPr id="16" name="el-1789643402082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43402085-21"/>
          <p:cNvSpPr txBox="1"/>
          <p:nvPr/>
        </p:nvSpPr>
        <p:spPr>
          <a:xfrm>
            <a:off x="6951512" y="2415883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能力全景</a:t>
            </a:r>
            <a:endParaRPr/>
          </a:p>
        </p:txBody>
      </p:sp>
      <p:sp>
        <p:nvSpPr>
          <p:cNvPr id="18" name="el-1789643402084-18"/>
          <p:cNvSpPr txBox="1"/>
          <p:nvPr/>
        </p:nvSpPr>
        <p:spPr>
          <a:xfrm>
            <a:off x="6951512" y="2777742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文本、图像、语音、视频——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逐项拆解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每种能力的强弱。</a:t>
            </a:r>
            <a:endParaRPr/>
          </a:p>
        </p:txBody>
      </p:sp>
      <p:sp>
        <p:nvSpPr>
          <p:cNvPr id="19" name="el-1789643402082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43402086-22"/>
          <p:cNvSpPr txBox="1"/>
          <p:nvPr/>
        </p:nvSpPr>
        <p:spPr>
          <a:xfrm>
            <a:off x="6951512" y="3410401"/>
            <a:ext cx="37476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边界与幻觉</a:t>
            </a:r>
            <a:endParaRPr/>
          </a:p>
        </p:txBody>
      </p:sp>
      <p:sp>
        <p:nvSpPr>
          <p:cNvPr id="21" name="el-1789643402085-19"/>
          <p:cNvSpPr txBox="1"/>
          <p:nvPr/>
        </p:nvSpPr>
        <p:spPr>
          <a:xfrm>
            <a:off x="6951512" y="3772261"/>
            <a:ext cx="384348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AI为什么会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一本正经地胡说八道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？如何识别？</a:t>
            </a:r>
            <a:endParaRPr/>
          </a:p>
        </p:txBody>
      </p:sp>
      <p:sp>
        <p:nvSpPr>
          <p:cNvPr id="22" name="el-1789643402082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43402086-23"/>
          <p:cNvSpPr txBox="1"/>
          <p:nvPr/>
        </p:nvSpPr>
        <p:spPr>
          <a:xfrm>
            <a:off x="6951512" y="4404920"/>
            <a:ext cx="357568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原理浅析</a:t>
            </a:r>
            <a:endParaRPr/>
          </a:p>
        </p:txBody>
      </p:sp>
      <p:sp>
        <p:nvSpPr>
          <p:cNvPr id="24" name="el-1789643402085-20"/>
          <p:cNvSpPr txBox="1"/>
          <p:nvPr/>
        </p:nvSpPr>
        <p:spPr>
          <a:xfrm>
            <a:off x="6951512" y="4766779"/>
            <a:ext cx="367148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大模型怎么"思考"：</a:t>
            </a:r>
            <a:r>
              <a:rPr b="1" sz="1420">
                <a:solidFill>
                  <a:srgbClr val="1F4B3F"/>
                </a:solidFill>
                <a:latin typeface="SimHei"/>
                <a:ea typeface="SimHei"/>
                <a:cs typeface="SimHei"/>
              </a:rPr>
              <a:t>预测下一个词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的魔法。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2026-09-17T11:10:02.443Z</dcterms:created>
  <dcterms:modified xsi:type="dcterms:W3CDTF">2026-09-17T11:10:02.443Z</dcterms:modified>
</cp:coreProperties>
</file>