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07"/>
          <c:y val="0.166"/>
          <c:w val="0.816"/>
          <c:h val="0.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1F4B3F"/>
              </a:solidFill>
            </c:spPr>
          </c:dPt>
          <c:dPt>
            <c:idx val="1"/>
            <c:spPr>
              <a:solidFill>
                <a:srgbClr val="1F4B3F"/>
              </a:solidFill>
            </c:spPr>
          </c:dPt>
          <c:dPt>
            <c:idx val="2"/>
            <c:spPr>
              <a:solidFill>
                <a:srgbClr val="1F4B3F"/>
              </a:solidFill>
            </c:spPr>
          </c:dPt>
          <c:dPt>
            <c:idx val="3"/>
            <c:spPr>
              <a:solidFill>
                <a:srgbClr val="1F4B3F"/>
              </a:solidFill>
            </c:spPr>
          </c:dPt>
          <c:dPt>
            <c:idx val="4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275">
                    <a:solidFill>
                      <a:srgbClr val="F7F4EC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3031</c:v>
                </c:pt>
                <c:pt idx="1">
                  <c:v>4040</c:v>
                </c:pt>
                <c:pt idx="2">
                  <c:v>5080</c:v>
                </c:pt>
                <c:pt idx="3">
                  <c:v>5784</c:v>
                </c:pt>
                <c:pt idx="4">
                  <c:v>6200</c:v>
                </c:pt>
              </c:numCache>
            </c:numRef>
          </c:val>
        </c:ser>
        <c:gapWidth val="94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35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7000"/>
          <c:min val="0"/>
        </c:scaling>
        <c:delete val="0"/>
        <c:axPos val="l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title>
          <c:layout>
            <c:manualLayout>
              <c:xMode val="edge"/>
              <c:yMode val="edge"/>
              <c:x val="0.026999999999999996"/>
              <c:y val="0.066"/>
            </c:manualLayout>
          </c:layout>
          <c:tx>
            <c:rich>
              <a:bodyPr rot="0" vert="horz" wrap="none"/>
              <a:lstStyle/>
              <a:p>
                <a:pPr>
                  <a:defRPr sz="1200">
                    <a:solidFill>
                      <a:srgbClr val="6E7A70"/>
                    </a:solidFill>
                  </a:defRPr>
                </a:pPr>
                <a:r>
                  <a:rPr lang="zh-CN" sz="1200">
                    <a:solidFill>
                      <a:srgbClr val="6E7A70"/>
                    </a:solidFill>
                  </a:rPr>
                  <a:t>规模（亿元）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75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701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34235759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5203-2"/>
          <p:cNvCxnSpPr/>
          <p:nvPr/>
        </p:nvCxnSpPr>
        <p:spPr>
          <a:xfrm>
            <a:off x="685629" y="6555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5208-9"/>
          <p:cNvCxnSpPr/>
          <p:nvPr/>
        </p:nvCxnSpPr>
        <p:spPr>
          <a:xfrm>
            <a:off x="685629" y="4291839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520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5205-3"/>
          <p:cNvSpPr txBox="1"/>
          <p:nvPr/>
        </p:nvSpPr>
        <p:spPr>
          <a:xfrm>
            <a:off x="1218895" y="534124"/>
            <a:ext cx="3578993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34235205-4"/>
          <p:cNvSpPr txBox="1"/>
          <p:nvPr/>
        </p:nvSpPr>
        <p:spPr>
          <a:xfrm>
            <a:off x="685629" y="1712994"/>
            <a:ext cx="642199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34235205-5"/>
          <p:cNvSpPr txBox="1"/>
          <p:nvPr/>
        </p:nvSpPr>
        <p:spPr>
          <a:xfrm>
            <a:off x="685629" y="2141512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</a:t>
            </a:r>
            <a:endParaRPr/>
          </a:p>
        </p:txBody>
      </p:sp>
      <p:sp>
        <p:nvSpPr>
          <p:cNvPr id="10" name="el-1789634235206-6"/>
          <p:cNvSpPr txBox="1"/>
          <p:nvPr/>
        </p:nvSpPr>
        <p:spPr>
          <a:xfrm>
            <a:off x="685629" y="3047649"/>
            <a:ext cx="497681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发展概况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认知</a:t>
            </a:r>
            <a:endParaRPr/>
          </a:p>
        </p:txBody>
      </p:sp>
      <p:sp>
        <p:nvSpPr>
          <p:cNvPr id="11" name="el-1789634235208-10"/>
          <p:cNvSpPr txBox="1"/>
          <p:nvPr/>
        </p:nvSpPr>
        <p:spPr>
          <a:xfrm>
            <a:off x="685629" y="4468007"/>
            <a:ext cx="7732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34235208-11"/>
          <p:cNvSpPr txBox="1"/>
          <p:nvPr/>
        </p:nvSpPr>
        <p:spPr>
          <a:xfrm>
            <a:off x="1477940" y="4468007"/>
            <a:ext cx="252170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3423520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34235206-8"/>
          <p:cNvSpPr txBox="1"/>
          <p:nvPr/>
        </p:nvSpPr>
        <p:spPr>
          <a:xfrm>
            <a:off x="4473250" y="6185798"/>
            <a:ext cx="3579969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4216-5"/>
          <p:cNvCxnSpPr/>
          <p:nvPr/>
        </p:nvCxnSpPr>
        <p:spPr>
          <a:xfrm>
            <a:off x="3728105" y="697199"/>
            <a:ext cx="914" cy="526362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4224-12"/>
          <p:cNvCxnSpPr/>
          <p:nvPr/>
        </p:nvCxnSpPr>
        <p:spPr>
          <a:xfrm>
            <a:off x="685629" y="863845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4222-9"/>
          <p:cNvCxnSpPr/>
          <p:nvPr/>
        </p:nvCxnSpPr>
        <p:spPr>
          <a:xfrm>
            <a:off x="4342314" y="2138685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4222-10"/>
          <p:cNvCxnSpPr/>
          <p:nvPr/>
        </p:nvCxnSpPr>
        <p:spPr>
          <a:xfrm>
            <a:off x="4342314" y="3329013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4223-11"/>
          <p:cNvCxnSpPr/>
          <p:nvPr/>
        </p:nvCxnSpPr>
        <p:spPr>
          <a:xfrm>
            <a:off x="4342314" y="4519340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4209-1"/>
          <p:cNvCxnSpPr/>
          <p:nvPr/>
        </p:nvCxnSpPr>
        <p:spPr>
          <a:xfrm>
            <a:off x="685629" y="605248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4218-6"/>
          <p:cNvSpPr txBox="1"/>
          <p:nvPr/>
        </p:nvSpPr>
        <p:spPr>
          <a:xfrm>
            <a:off x="685629" y="925742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34234219-7"/>
          <p:cNvSpPr txBox="1"/>
          <p:nvPr/>
        </p:nvSpPr>
        <p:spPr>
          <a:xfrm>
            <a:off x="685629" y="1592325"/>
            <a:ext cx="2504449" cy="29252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认识人工智能</a:t>
            </a:r>
            <a:endParaRPr/>
          </a:p>
        </p:txBody>
      </p:sp>
      <p:sp>
        <p:nvSpPr>
          <p:cNvPr id="10" name="el-1789634234219-8"/>
          <p:cNvSpPr txBox="1"/>
          <p:nvPr/>
        </p:nvSpPr>
        <p:spPr>
          <a:xfrm>
            <a:off x="685629" y="4727052"/>
            <a:ext cx="2504449" cy="12337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 IS AI · WHERE FROM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 MEETS TOURISM · YOUR FUTURE</a:t>
            </a:r>
            <a:endParaRPr/>
          </a:p>
        </p:txBody>
      </p:sp>
      <p:sp>
        <p:nvSpPr>
          <p:cNvPr id="11" name="el-1789634234225-13"/>
          <p:cNvSpPr txBox="1"/>
          <p:nvPr/>
        </p:nvSpPr>
        <p:spPr>
          <a:xfrm>
            <a:off x="4342314" y="1181662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34234229-17"/>
          <p:cNvSpPr txBox="1"/>
          <p:nvPr/>
        </p:nvSpPr>
        <p:spPr>
          <a:xfrm>
            <a:off x="5218395" y="1191185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人工智能是什么</a:t>
            </a:r>
            <a:endParaRPr/>
          </a:p>
        </p:txBody>
      </p:sp>
      <p:sp>
        <p:nvSpPr>
          <p:cNvPr id="13" name="el-1789634234229-18"/>
          <p:cNvSpPr txBox="1"/>
          <p:nvPr/>
        </p:nvSpPr>
        <p:spPr>
          <a:xfrm>
            <a:off x="5218395" y="1648270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定义 · 图灵测试 · 三要素 · 判别式与生成式</a:t>
            </a:r>
            <a:endParaRPr/>
          </a:p>
        </p:txBody>
      </p:sp>
      <p:sp>
        <p:nvSpPr>
          <p:cNvPr id="14" name="el-1789634234225-14"/>
          <p:cNvSpPr txBox="1"/>
          <p:nvPr/>
        </p:nvSpPr>
        <p:spPr>
          <a:xfrm>
            <a:off x="4342314" y="2371989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34234229-19"/>
          <p:cNvSpPr txBox="1"/>
          <p:nvPr/>
        </p:nvSpPr>
        <p:spPr>
          <a:xfrm>
            <a:off x="5218395" y="2381512"/>
            <a:ext cx="354039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七十年发展简史</a:t>
            </a:r>
            <a:endParaRPr/>
          </a:p>
        </p:txBody>
      </p:sp>
      <p:sp>
        <p:nvSpPr>
          <p:cNvPr id="16" name="el-1789634234229-20"/>
          <p:cNvSpPr txBox="1"/>
          <p:nvPr/>
        </p:nvSpPr>
        <p:spPr>
          <a:xfrm>
            <a:off x="5218395" y="2838598"/>
            <a:ext cx="43488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1950—2025 · 两次寒冬 · 大模型浪潮</a:t>
            </a:r>
            <a:endParaRPr/>
          </a:p>
        </p:txBody>
      </p:sp>
      <p:sp>
        <p:nvSpPr>
          <p:cNvPr id="17" name="el-1789634234225-15"/>
          <p:cNvSpPr txBox="1"/>
          <p:nvPr/>
        </p:nvSpPr>
        <p:spPr>
          <a:xfrm>
            <a:off x="4342314" y="3562317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34234229-21"/>
          <p:cNvSpPr txBox="1"/>
          <p:nvPr/>
        </p:nvSpPr>
        <p:spPr>
          <a:xfrm>
            <a:off x="5218395" y="3571839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当AI遇见旅游</a:t>
            </a:r>
            <a:endParaRPr/>
          </a:p>
        </p:txBody>
      </p:sp>
      <p:sp>
        <p:nvSpPr>
          <p:cNvPr id="19" name="el-1789634234230-22"/>
          <p:cNvSpPr txBox="1"/>
          <p:nvPr/>
        </p:nvSpPr>
        <p:spPr>
          <a:xfrm>
            <a:off x="5218395" y="402892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行业痛点 · 应用全景 · 企业案例 · 产业数据</a:t>
            </a:r>
            <a:endParaRPr/>
          </a:p>
        </p:txBody>
      </p:sp>
      <p:sp>
        <p:nvSpPr>
          <p:cNvPr id="20" name="el-1789634234226-16"/>
          <p:cNvSpPr txBox="1"/>
          <p:nvPr/>
        </p:nvSpPr>
        <p:spPr>
          <a:xfrm>
            <a:off x="4342314" y="475264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34234230-23"/>
          <p:cNvSpPr txBox="1"/>
          <p:nvPr/>
        </p:nvSpPr>
        <p:spPr>
          <a:xfrm>
            <a:off x="5218395" y="4762167"/>
            <a:ext cx="445439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AI时代与你的未来</a:t>
            </a:r>
            <a:endParaRPr/>
          </a:p>
        </p:txBody>
      </p:sp>
      <p:sp>
        <p:nvSpPr>
          <p:cNvPr id="22" name="el-1789634234230-24"/>
          <p:cNvSpPr txBox="1"/>
          <p:nvPr/>
        </p:nvSpPr>
        <p:spPr>
          <a:xfrm>
            <a:off x="5218395" y="521925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政策格局 · 大模型地图 · 职业影响 · 课程路线</a:t>
            </a:r>
            <a:endParaRPr/>
          </a:p>
        </p:txBody>
      </p:sp>
      <p:sp>
        <p:nvSpPr>
          <p:cNvPr id="23" name="el-1789634234212-2"/>
          <p:cNvSpPr txBox="1"/>
          <p:nvPr/>
        </p:nvSpPr>
        <p:spPr>
          <a:xfrm>
            <a:off x="685629" y="6190559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34234213-3"/>
          <p:cNvSpPr txBox="1"/>
          <p:nvPr/>
        </p:nvSpPr>
        <p:spPr>
          <a:xfrm>
            <a:off x="6907470" y="6190559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5" name="el-1789634234214-4"/>
          <p:cNvSpPr txBox="1"/>
          <p:nvPr/>
        </p:nvSpPr>
        <p:spPr>
          <a:xfrm>
            <a:off x="10811148" y="623817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42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4246-6"/>
          <p:cNvCxnSpPr/>
          <p:nvPr/>
        </p:nvCxnSpPr>
        <p:spPr>
          <a:xfrm>
            <a:off x="3537653" y="1737694"/>
            <a:ext cx="914" cy="398759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4252-12"/>
          <p:cNvCxnSpPr/>
          <p:nvPr/>
        </p:nvCxnSpPr>
        <p:spPr>
          <a:xfrm>
            <a:off x="4151862" y="3301784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4252-13"/>
          <p:cNvCxnSpPr/>
          <p:nvPr/>
        </p:nvCxnSpPr>
        <p:spPr>
          <a:xfrm>
            <a:off x="4151862" y="4515918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42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424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3423424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34234249-9"/>
          <p:cNvSpPr txBox="1"/>
          <p:nvPr/>
        </p:nvSpPr>
        <p:spPr>
          <a:xfrm>
            <a:off x="685629" y="2172163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34234249-10"/>
          <p:cNvSpPr txBox="1"/>
          <p:nvPr/>
        </p:nvSpPr>
        <p:spPr>
          <a:xfrm>
            <a:off x="685629" y="2572113"/>
            <a:ext cx="2352087" cy="19283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 · 能力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素养</a:t>
            </a:r>
            <a:endParaRPr/>
          </a:p>
        </p:txBody>
      </p:sp>
      <p:sp>
        <p:nvSpPr>
          <p:cNvPr id="11" name="el-1789634234249-11"/>
          <p:cNvSpPr txBox="1"/>
          <p:nvPr/>
        </p:nvSpPr>
        <p:spPr>
          <a:xfrm>
            <a:off x="685629" y="4690896"/>
            <a:ext cx="2403509" cy="59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KNOWLEDGE / SKILL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MINDSET</a:t>
            </a:r>
            <a:endParaRPr/>
          </a:p>
        </p:txBody>
      </p:sp>
      <p:sp>
        <p:nvSpPr>
          <p:cNvPr id="12" name="el-1789634234254-14"/>
          <p:cNvSpPr txBox="1"/>
          <p:nvPr/>
        </p:nvSpPr>
        <p:spPr>
          <a:xfrm>
            <a:off x="4151862" y="2023372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34234260-17"/>
          <p:cNvSpPr txBox="1"/>
          <p:nvPr/>
        </p:nvSpPr>
        <p:spPr>
          <a:xfrm>
            <a:off x="5504074" y="1985282"/>
            <a:ext cx="5999250" cy="1064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能准确说出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人工智能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生成式人工智能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的定义，理解数据、算法、算力三要素；能按时间顺序复述AI发展史上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5个标志性事件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34234254-15"/>
          <p:cNvSpPr txBox="1"/>
          <p:nvPr/>
        </p:nvSpPr>
        <p:spPr>
          <a:xfrm>
            <a:off x="4151862" y="3592224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34234261-18"/>
          <p:cNvSpPr txBox="1"/>
          <p:nvPr/>
        </p:nvSpPr>
        <p:spPr>
          <a:xfrm>
            <a:off x="5504074" y="3554133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能用三要素框架分析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一个身边的AI应用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；能区分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判别式AI与生成式AI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，并各举出旅游业的例子。</a:t>
            </a:r>
            <a:endParaRPr/>
          </a:p>
        </p:txBody>
      </p:sp>
      <p:sp>
        <p:nvSpPr>
          <p:cNvPr id="16" name="el-1789634234254-16"/>
          <p:cNvSpPr txBox="1"/>
          <p:nvPr/>
        </p:nvSpPr>
        <p:spPr>
          <a:xfrm>
            <a:off x="4151862" y="4806358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34234262-19"/>
          <p:cNvSpPr txBox="1"/>
          <p:nvPr/>
        </p:nvSpPr>
        <p:spPr>
          <a:xfrm>
            <a:off x="5504074" y="4768267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形成对AI的理性认知：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不神化、不恐慌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，既看到技术红利，也关注其局限与伦理边界。</a:t>
            </a:r>
            <a:endParaRPr/>
          </a:p>
        </p:txBody>
      </p:sp>
      <p:sp>
        <p:nvSpPr>
          <p:cNvPr id="18" name="el-17896342342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00 · 课程导入</a:t>
            </a:r>
            <a:endParaRPr/>
          </a:p>
        </p:txBody>
      </p:sp>
      <p:sp>
        <p:nvSpPr>
          <p:cNvPr id="19" name="el-178963423424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0" name="el-178963423424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634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6350-10"/>
          <p:cNvCxnSpPr/>
          <p:nvPr/>
        </p:nvCxnSpPr>
        <p:spPr>
          <a:xfrm>
            <a:off x="685629" y="361484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63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6349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3423634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你身边的AI旅行时刻</a:t>
            </a:r>
            <a:endParaRPr/>
          </a:p>
        </p:txBody>
      </p:sp>
      <p:sp>
        <p:nvSpPr>
          <p:cNvPr id="7" name="el-1789634236348-7"/>
          <p:cNvSpPr txBox="1"/>
          <p:nvPr/>
        </p:nvSpPr>
        <p:spPr>
          <a:xfrm>
            <a:off x="685629" y="1486535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出发前一晚，你对着手机问了一句：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"十一期间三天两夜，预算两千，想去人少安静的海边。"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十秒之后，一份包含交通、住宿、路线和餐厅的行程方案出现在屏幕上。</a:t>
            </a:r>
            <a:endParaRPr/>
          </a:p>
        </p:txBody>
      </p:sp>
      <p:sp>
        <p:nvSpPr>
          <p:cNvPr id="8" name="el-1789634236353-13"/>
          <p:cNvSpPr txBox="1"/>
          <p:nvPr/>
        </p:nvSpPr>
        <p:spPr>
          <a:xfrm>
            <a:off x="685629" y="3886234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这背后发生了什么——机器怎么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"听懂"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你的需求？</a:t>
            </a:r>
            <a:endParaRPr/>
          </a:p>
        </p:txBody>
      </p:sp>
      <p:sp>
        <p:nvSpPr>
          <p:cNvPr id="9" name="el-1789634236354-14"/>
          <p:cNvSpPr txBox="1"/>
          <p:nvPr/>
        </p:nvSpPr>
        <p:spPr>
          <a:xfrm>
            <a:off x="685629" y="4367127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它给出的行程，是"查"出来的，还是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"想"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出来的？</a:t>
            </a:r>
            <a:endParaRPr/>
          </a:p>
        </p:txBody>
      </p:sp>
      <p:sp>
        <p:nvSpPr>
          <p:cNvPr id="10" name="el-1789634236355-15"/>
          <p:cNvSpPr txBox="1"/>
          <p:nvPr/>
        </p:nvSpPr>
        <p:spPr>
          <a:xfrm>
            <a:off x="685629" y="484801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这样的技术，走到哪一步了？会怎样改变旅游业？</a:t>
            </a:r>
            <a:endParaRPr/>
          </a:p>
        </p:txBody>
      </p:sp>
      <p:sp>
        <p:nvSpPr>
          <p:cNvPr id="11" name="el-1789634236349-8"/>
          <p:cNvSpPr txBox="1"/>
          <p:nvPr/>
        </p:nvSpPr>
        <p:spPr>
          <a:xfrm>
            <a:off x="685629" y="5462228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本讲回答前两问：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人工智能是什么，它从哪里来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。第三问，贯穿整个学期。</a:t>
            </a:r>
            <a:endParaRPr/>
          </a:p>
        </p:txBody>
      </p:sp>
      <p:sp>
        <p:nvSpPr>
          <p:cNvPr id="12" name="el-17896342363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00 · 课程导入</a:t>
            </a:r>
            <a:endParaRPr/>
          </a:p>
        </p:txBody>
      </p:sp>
      <p:sp>
        <p:nvSpPr>
          <p:cNvPr id="13" name="el-1789634236345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4" name="el-17896342363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34236351-11"/>
          <p:cNvSpPr/>
          <p:nvPr/>
        </p:nvSpPr>
        <p:spPr>
          <a:xfrm>
            <a:off x="6932466" y="1429399"/>
            <a:ext cx="4570857" cy="46041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34236353-12"/>
          <p:cNvPicPr/>
          <p:nvPr/>
        </p:nvPicPr>
        <p:blipFill>
          <a:blip r:embed="rId2"/>
          <a:srcRect l="31677" t="0" r="12319" b="0"/>
          <a:stretch>
            <a:fillRect/>
          </a:stretch>
        </p:blipFill>
        <p:spPr>
          <a:xfrm>
            <a:off x="6932466" y="1429399"/>
            <a:ext cx="4570857" cy="460418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702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633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632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633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3423633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3423633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人工智能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是什么</a:t>
            </a:r>
            <a:endParaRPr/>
          </a:p>
        </p:txBody>
      </p:sp>
      <p:sp>
        <p:nvSpPr>
          <p:cNvPr id="8" name="el-178963423633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WHAT IS ARTIFICIAL INTELLIGENCE</a:t>
            </a:r>
            <a:endParaRPr/>
          </a:p>
        </p:txBody>
      </p:sp>
      <p:sp>
        <p:nvSpPr>
          <p:cNvPr id="9" name="el-1789634236338-9"/>
          <p:cNvSpPr txBox="1"/>
          <p:nvPr/>
        </p:nvSpPr>
        <p:spPr>
          <a:xfrm>
            <a:off x="4266133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定义与关键词</a:t>
            </a:r>
            <a:endParaRPr/>
          </a:p>
        </p:txBody>
      </p:sp>
      <p:sp>
        <p:nvSpPr>
          <p:cNvPr id="10" name="el-1789634236339-10"/>
          <p:cNvSpPr txBox="1"/>
          <p:nvPr/>
        </p:nvSpPr>
        <p:spPr>
          <a:xfrm>
            <a:off x="6106082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图灵测试</a:t>
            </a:r>
            <a:endParaRPr/>
          </a:p>
        </p:txBody>
      </p:sp>
      <p:sp>
        <p:nvSpPr>
          <p:cNvPr id="11" name="el-1789634236339-11"/>
          <p:cNvSpPr txBox="1"/>
          <p:nvPr/>
        </p:nvSpPr>
        <p:spPr>
          <a:xfrm>
            <a:off x="753462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三要素框架</a:t>
            </a:r>
            <a:endParaRPr/>
          </a:p>
        </p:txBody>
      </p:sp>
      <p:sp>
        <p:nvSpPr>
          <p:cNvPr id="12" name="el-1789634236340-12"/>
          <p:cNvSpPr txBox="1"/>
          <p:nvPr/>
        </p:nvSpPr>
        <p:spPr>
          <a:xfrm>
            <a:off x="9168794" y="4575136"/>
            <a:ext cx="1836080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判别式与生成式</a:t>
            </a:r>
            <a:endParaRPr/>
          </a:p>
        </p:txBody>
      </p:sp>
      <p:sp>
        <p:nvSpPr>
          <p:cNvPr id="13" name="el-178963423633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633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1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118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123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124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116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71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7121-11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9" name="el-17896342371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人工智能的定义</a:t>
            </a:r>
            <a:endParaRPr/>
          </a:p>
        </p:txBody>
      </p:sp>
      <p:sp>
        <p:nvSpPr>
          <p:cNvPr id="10" name="el-1789634237121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人工智能（Artificial Intelligence，AI）是研究如何让计算机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模拟、延伸和扩展人类智能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的科学，使机器具备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学习、推理、感知、决策与语言理解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等能力。</a:t>
            </a:r>
            <a:endParaRPr/>
          </a:p>
        </p:txBody>
      </p:sp>
      <p:sp>
        <p:nvSpPr>
          <p:cNvPr id="11" name="el-1789634237122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综合教育部专业教材与主流学界通行表述</a:t>
            </a:r>
            <a:endParaRPr/>
          </a:p>
        </p:txBody>
      </p:sp>
      <p:sp>
        <p:nvSpPr>
          <p:cNvPr id="12" name="el-1789634237127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模拟</a:t>
            </a:r>
            <a:endParaRPr/>
          </a:p>
        </p:txBody>
      </p:sp>
      <p:sp>
        <p:nvSpPr>
          <p:cNvPr id="13" name="el-1789634237127-19"/>
          <p:cNvSpPr txBox="1"/>
          <p:nvPr/>
        </p:nvSpPr>
        <p:spPr>
          <a:xfrm>
            <a:off x="685629" y="3817791"/>
            <a:ext cx="383586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SIMULATE</a:t>
            </a:r>
            <a:endParaRPr/>
          </a:p>
        </p:txBody>
      </p:sp>
      <p:sp>
        <p:nvSpPr>
          <p:cNvPr id="14" name="el-1789634237126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不是复制人脑的结构，而是让机器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实现类似的功能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——飞机不必长得像鸟，但能飞。</a:t>
            </a:r>
            <a:endParaRPr/>
          </a:p>
        </p:txBody>
      </p:sp>
      <p:sp>
        <p:nvSpPr>
          <p:cNvPr id="15" name="el-1789634237128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智能</a:t>
            </a:r>
            <a:endParaRPr/>
          </a:p>
        </p:txBody>
      </p:sp>
      <p:sp>
        <p:nvSpPr>
          <p:cNvPr id="16" name="el-1789634237128-21"/>
          <p:cNvSpPr txBox="1"/>
          <p:nvPr/>
        </p:nvSpPr>
        <p:spPr>
          <a:xfrm>
            <a:off x="4567584" y="3817791"/>
            <a:ext cx="375488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INTELLIGENCE</a:t>
            </a:r>
            <a:endParaRPr/>
          </a:p>
        </p:txBody>
      </p:sp>
      <p:sp>
        <p:nvSpPr>
          <p:cNvPr id="17" name="el-1789634237126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在机器身上表现为"会学、会推理、会创造"——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从经验中改进自身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是核心特征。</a:t>
            </a:r>
            <a:endParaRPr/>
          </a:p>
        </p:txBody>
      </p:sp>
      <p:sp>
        <p:nvSpPr>
          <p:cNvPr id="18" name="el-1789634237129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科学</a:t>
            </a:r>
            <a:endParaRPr/>
          </a:p>
        </p:txBody>
      </p:sp>
      <p:sp>
        <p:nvSpPr>
          <p:cNvPr id="19" name="el-1789634237129-23"/>
          <p:cNvSpPr txBox="1"/>
          <p:nvPr/>
        </p:nvSpPr>
        <p:spPr>
          <a:xfrm>
            <a:off x="8173531" y="3817791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SCIENCE</a:t>
            </a:r>
            <a:endParaRPr/>
          </a:p>
        </p:txBody>
      </p:sp>
      <p:sp>
        <p:nvSpPr>
          <p:cNvPr id="20" name="el-1789634237127-17"/>
          <p:cNvSpPr txBox="1"/>
          <p:nvPr/>
        </p:nvSpPr>
        <p:spPr>
          <a:xfrm>
            <a:off x="8173531" y="4084424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既是技术，也是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跨领域学科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：计算机科学 + 数学 + 认知科学 + 语言学。</a:t>
            </a:r>
            <a:endParaRPr/>
          </a:p>
        </p:txBody>
      </p:sp>
      <p:sp>
        <p:nvSpPr>
          <p:cNvPr id="21" name="el-1789634237115-2"/>
          <p:cNvSpPr txBox="1"/>
          <p:nvPr/>
        </p:nvSpPr>
        <p:spPr>
          <a:xfrm>
            <a:off x="685629" y="5468180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词源补记：</a:t>
            </a:r>
            <a:r>
              <a:rPr b="1" sz="1340" spc="54">
                <a:solidFill>
                  <a:srgbClr val="1F4B3F"/>
                </a:solidFill>
                <a:latin typeface="SimHei"/>
                <a:ea typeface="SimHei"/>
                <a:cs typeface="SimHei"/>
              </a:rPr>
              <a:t>1956年达特茅斯会议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上，约翰·麦卡锡首次提出"Artificial Intelligence"一词，沿用至今。</a:t>
            </a:r>
            <a:endParaRPr/>
          </a:p>
        </p:txBody>
      </p:sp>
      <p:sp>
        <p:nvSpPr>
          <p:cNvPr id="22" name="el-1789634237116-5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23" name="el-1789634237116-6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4" name="el-17896342371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17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175-6"/>
          <p:cNvCxnSpPr/>
          <p:nvPr/>
        </p:nvCxnSpPr>
        <p:spPr>
          <a:xfrm>
            <a:off x="4489915" y="1628035"/>
            <a:ext cx="914" cy="4206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182-16"/>
          <p:cNvCxnSpPr/>
          <p:nvPr/>
        </p:nvCxnSpPr>
        <p:spPr>
          <a:xfrm>
            <a:off x="5180305" y="2919242"/>
            <a:ext cx="632301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183-17"/>
          <p:cNvCxnSpPr/>
          <p:nvPr/>
        </p:nvCxnSpPr>
        <p:spPr>
          <a:xfrm>
            <a:off x="5180305" y="3777171"/>
            <a:ext cx="632301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180-15"/>
          <p:cNvCxnSpPr/>
          <p:nvPr/>
        </p:nvCxnSpPr>
        <p:spPr>
          <a:xfrm>
            <a:off x="5180305" y="5077901"/>
            <a:ext cx="632301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7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717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9" name="el-17896342371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图灵测试：机器能思考吗</a:t>
            </a:r>
            <a:endParaRPr/>
          </a:p>
        </p:txBody>
      </p:sp>
      <p:sp>
        <p:nvSpPr>
          <p:cNvPr id="10" name="el-1789634237179-10"/>
          <p:cNvSpPr txBox="1"/>
          <p:nvPr/>
        </p:nvSpPr>
        <p:spPr>
          <a:xfrm>
            <a:off x="685629" y="2484922"/>
            <a:ext cx="5189065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7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1950</a:t>
            </a:r>
            <a:endParaRPr/>
          </a:p>
        </p:txBody>
      </p:sp>
      <p:sp>
        <p:nvSpPr>
          <p:cNvPr id="11" name="el-1789634237179-11"/>
          <p:cNvSpPr txBox="1"/>
          <p:nvPr/>
        </p:nvSpPr>
        <p:spPr>
          <a:xfrm>
            <a:off x="685629" y="3627636"/>
            <a:ext cx="336815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31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《计算机器与智能》</a:t>
            </a:r>
            <a:endParaRPr/>
          </a:p>
        </p:txBody>
      </p:sp>
      <p:sp>
        <p:nvSpPr>
          <p:cNvPr id="12" name="el-1789634237179-12"/>
          <p:cNvSpPr txBox="1"/>
          <p:nvPr/>
        </p:nvSpPr>
        <p:spPr>
          <a:xfrm>
            <a:off x="685629" y="4160903"/>
            <a:ext cx="3585456" cy="42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"机器能思考吗？"</a:t>
            </a:r>
            <a:endParaRPr/>
          </a:p>
        </p:txBody>
      </p:sp>
      <p:sp>
        <p:nvSpPr>
          <p:cNvPr id="13" name="el-1789634237179-13"/>
          <p:cNvSpPr txBox="1"/>
          <p:nvPr/>
        </p:nvSpPr>
        <p:spPr>
          <a:xfrm>
            <a:off x="685629" y="4720803"/>
            <a:ext cx="35864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142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 艾伦·图灵，计算机科学之父</a:t>
            </a:r>
            <a:endParaRPr/>
          </a:p>
        </p:txBody>
      </p:sp>
      <p:sp>
        <p:nvSpPr>
          <p:cNvPr id="14" name="el-1789634237179-14"/>
          <p:cNvSpPr txBox="1"/>
          <p:nvPr/>
        </p:nvSpPr>
        <p:spPr>
          <a:xfrm>
            <a:off x="5180305" y="1628035"/>
            <a:ext cx="66549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模仿游戏 · 测试三步</a:t>
            </a:r>
            <a:endParaRPr/>
          </a:p>
        </p:txBody>
      </p:sp>
      <p:sp>
        <p:nvSpPr>
          <p:cNvPr id="15" name="el-1789634237184-18"/>
          <p:cNvSpPr txBox="1"/>
          <p:nvPr/>
        </p:nvSpPr>
        <p:spPr>
          <a:xfrm>
            <a:off x="5180305" y="2199392"/>
            <a:ext cx="795329" cy="3065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6" name="el-1789634237187-21"/>
          <p:cNvSpPr txBox="1"/>
          <p:nvPr/>
        </p:nvSpPr>
        <p:spPr>
          <a:xfrm>
            <a:off x="5808797" y="2199392"/>
            <a:ext cx="448911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隔屏提问</a:t>
            </a:r>
            <a:endParaRPr/>
          </a:p>
        </p:txBody>
      </p:sp>
      <p:sp>
        <p:nvSpPr>
          <p:cNvPr id="17" name="el-1789634237187-22"/>
          <p:cNvSpPr txBox="1"/>
          <p:nvPr/>
        </p:nvSpPr>
        <p:spPr>
          <a:xfrm>
            <a:off x="5808797" y="2509770"/>
            <a:ext cx="4469114" cy="2713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提问者通过文字，同时向一个人和一台机器自由提问。</a:t>
            </a:r>
            <a:endParaRPr/>
          </a:p>
        </p:txBody>
      </p:sp>
      <p:sp>
        <p:nvSpPr>
          <p:cNvPr id="18" name="el-1789634237184-19"/>
          <p:cNvSpPr txBox="1"/>
          <p:nvPr/>
        </p:nvSpPr>
        <p:spPr>
          <a:xfrm>
            <a:off x="5180305" y="3057320"/>
            <a:ext cx="795329" cy="3065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9" name="el-1789634237187-23"/>
          <p:cNvSpPr txBox="1"/>
          <p:nvPr/>
        </p:nvSpPr>
        <p:spPr>
          <a:xfrm>
            <a:off x="5808797" y="3057320"/>
            <a:ext cx="4127252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辨别对象</a:t>
            </a:r>
            <a:endParaRPr/>
          </a:p>
        </p:txBody>
      </p:sp>
      <p:sp>
        <p:nvSpPr>
          <p:cNvPr id="20" name="el-1789634237187-24"/>
          <p:cNvSpPr txBox="1"/>
          <p:nvPr/>
        </p:nvSpPr>
        <p:spPr>
          <a:xfrm>
            <a:off x="5808797" y="3367698"/>
            <a:ext cx="4107254" cy="2713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根据回答的内容与风格，判断谁是机器、谁是人。</a:t>
            </a:r>
            <a:endParaRPr/>
          </a:p>
        </p:txBody>
      </p:sp>
      <p:sp>
        <p:nvSpPr>
          <p:cNvPr id="21" name="el-1789634237184-20"/>
          <p:cNvSpPr txBox="1"/>
          <p:nvPr/>
        </p:nvSpPr>
        <p:spPr>
          <a:xfrm>
            <a:off x="5180305" y="3915249"/>
            <a:ext cx="795329" cy="3065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2" name="el-1789634237188-25"/>
          <p:cNvSpPr txBox="1"/>
          <p:nvPr/>
        </p:nvSpPr>
        <p:spPr>
          <a:xfrm>
            <a:off x="5808797" y="3915249"/>
            <a:ext cx="584117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通过测试</a:t>
            </a:r>
            <a:endParaRPr/>
          </a:p>
        </p:txBody>
      </p:sp>
      <p:sp>
        <p:nvSpPr>
          <p:cNvPr id="23" name="el-1789634237188-26"/>
          <p:cNvSpPr txBox="1"/>
          <p:nvPr/>
        </p:nvSpPr>
        <p:spPr>
          <a:xfrm>
            <a:off x="5808797" y="4225627"/>
            <a:ext cx="5694526" cy="54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若超三成提问者无法分辨，机器即算通过。图灵预言：2000年机器可做到。</a:t>
            </a:r>
            <a:endParaRPr/>
          </a:p>
        </p:txBody>
      </p:sp>
      <p:sp>
        <p:nvSpPr>
          <p:cNvPr id="24" name="el-1789634237178-8"/>
          <p:cNvSpPr txBox="1"/>
          <p:nvPr/>
        </p:nvSpPr>
        <p:spPr>
          <a:xfrm>
            <a:off x="5180305" y="5235024"/>
            <a:ext cx="6323019" cy="59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5"/>
              </a:lnSpc>
            </a:pPr>
            <a:r>
              <a:rPr sz="15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课堂一问：今天你和旅游平台的AI客服聊天，能一眼认出它是机器吗？</a:t>
            </a:r>
            <a:r>
              <a:rPr b="1" sz="157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依据是什么？</a:t>
            </a:r>
            <a:endParaRPr/>
          </a:p>
        </p:txBody>
      </p:sp>
      <p:sp>
        <p:nvSpPr>
          <p:cNvPr id="25" name="el-1789634237173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26" name="el-1789634237173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7" name="el-17896342371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2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203-11"/>
          <p:cNvCxnSpPr/>
          <p:nvPr/>
        </p:nvCxnSpPr>
        <p:spPr>
          <a:xfrm>
            <a:off x="4296189" y="1628927"/>
            <a:ext cx="914" cy="302343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204-12"/>
          <p:cNvCxnSpPr/>
          <p:nvPr/>
        </p:nvCxnSpPr>
        <p:spPr>
          <a:xfrm>
            <a:off x="7902137" y="1628927"/>
            <a:ext cx="914" cy="302343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201-6"/>
          <p:cNvCxnSpPr/>
          <p:nvPr/>
        </p:nvCxnSpPr>
        <p:spPr>
          <a:xfrm>
            <a:off x="685629" y="499993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1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202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8" name="el-178963423719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AI三要素：数据 · 算法 · 算力</a:t>
            </a:r>
            <a:endParaRPr/>
          </a:p>
        </p:txBody>
      </p:sp>
      <p:sp>
        <p:nvSpPr>
          <p:cNvPr id="9" name="el-1789634237205-13"/>
          <p:cNvSpPr txBox="1"/>
          <p:nvPr/>
        </p:nvSpPr>
        <p:spPr>
          <a:xfrm>
            <a:off x="685629" y="1705108"/>
            <a:ext cx="381796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34237205-14"/>
          <p:cNvSpPr txBox="1"/>
          <p:nvPr/>
        </p:nvSpPr>
        <p:spPr>
          <a:xfrm>
            <a:off x="685629" y="2238375"/>
            <a:ext cx="3522000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</p:txBody>
      </p:sp>
      <p:sp>
        <p:nvSpPr>
          <p:cNvPr id="11" name="el-1789634237205-15"/>
          <p:cNvSpPr txBox="1"/>
          <p:nvPr/>
        </p:nvSpPr>
        <p:spPr>
          <a:xfrm>
            <a:off x="685629" y="2800210"/>
            <a:ext cx="3602561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5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12" name="el-1789634237205-16"/>
          <p:cNvSpPr txBox="1"/>
          <p:nvPr/>
        </p:nvSpPr>
        <p:spPr>
          <a:xfrm>
            <a:off x="685629" y="3200160"/>
            <a:ext cx="3715690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AI的"教材"</a:t>
            </a:r>
            <a:endParaRPr/>
          </a:p>
        </p:txBody>
      </p:sp>
      <p:sp>
        <p:nvSpPr>
          <p:cNvPr id="13" name="el-1789634237205-17"/>
          <p:cNvSpPr txBox="1"/>
          <p:nvPr/>
        </p:nvSpPr>
        <p:spPr>
          <a:xfrm>
            <a:off x="685629" y="3662007"/>
            <a:ext cx="3282030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机器从大量样本中学规律。旅游行业的数据：OTA平台上亿条浏览、搜索、下单记录。</a:t>
            </a:r>
            <a:endParaRPr/>
          </a:p>
        </p:txBody>
      </p:sp>
      <p:sp>
        <p:nvSpPr>
          <p:cNvPr id="14" name="el-1789634237206-18"/>
          <p:cNvSpPr txBox="1"/>
          <p:nvPr/>
        </p:nvSpPr>
        <p:spPr>
          <a:xfrm>
            <a:off x="4624719" y="1705108"/>
            <a:ext cx="380858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34237206-19"/>
          <p:cNvSpPr txBox="1"/>
          <p:nvPr/>
        </p:nvSpPr>
        <p:spPr>
          <a:xfrm>
            <a:off x="4624719" y="2238375"/>
            <a:ext cx="351262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算法</a:t>
            </a:r>
            <a:endParaRPr/>
          </a:p>
        </p:txBody>
      </p:sp>
      <p:sp>
        <p:nvSpPr>
          <p:cNvPr id="16" name="el-1789634237206-20"/>
          <p:cNvSpPr txBox="1"/>
          <p:nvPr/>
        </p:nvSpPr>
        <p:spPr>
          <a:xfrm>
            <a:off x="4624719" y="2800210"/>
            <a:ext cx="3852203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5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ALGORITHM</a:t>
            </a:r>
            <a:endParaRPr/>
          </a:p>
        </p:txBody>
      </p:sp>
      <p:sp>
        <p:nvSpPr>
          <p:cNvPr id="17" name="el-1789634237206-21"/>
          <p:cNvSpPr txBox="1"/>
          <p:nvPr/>
        </p:nvSpPr>
        <p:spPr>
          <a:xfrm>
            <a:off x="4624719" y="3200160"/>
            <a:ext cx="3706316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AI的"思维方式"</a:t>
            </a:r>
            <a:endParaRPr/>
          </a:p>
        </p:txBody>
      </p:sp>
      <p:sp>
        <p:nvSpPr>
          <p:cNvPr id="18" name="el-1789634237206-22"/>
          <p:cNvSpPr txBox="1"/>
          <p:nvPr/>
        </p:nvSpPr>
        <p:spPr>
          <a:xfrm>
            <a:off x="4624719" y="3662007"/>
            <a:ext cx="3272656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从数据中提炼规律的一套方法，像老师傅的解题套路——套路好，学得快、用得准。</a:t>
            </a:r>
            <a:endParaRPr/>
          </a:p>
        </p:txBody>
      </p:sp>
      <p:sp>
        <p:nvSpPr>
          <p:cNvPr id="19" name="el-1789634237206-23"/>
          <p:cNvSpPr txBox="1"/>
          <p:nvPr/>
        </p:nvSpPr>
        <p:spPr>
          <a:xfrm>
            <a:off x="8230667" y="1705108"/>
            <a:ext cx="380858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34237207-24"/>
          <p:cNvSpPr txBox="1"/>
          <p:nvPr/>
        </p:nvSpPr>
        <p:spPr>
          <a:xfrm>
            <a:off x="8230667" y="2238375"/>
            <a:ext cx="351262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算力</a:t>
            </a:r>
            <a:endParaRPr/>
          </a:p>
        </p:txBody>
      </p:sp>
      <p:sp>
        <p:nvSpPr>
          <p:cNvPr id="21" name="el-1789634237207-25"/>
          <p:cNvSpPr txBox="1"/>
          <p:nvPr/>
        </p:nvSpPr>
        <p:spPr>
          <a:xfrm>
            <a:off x="8230667" y="2800210"/>
            <a:ext cx="3958285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5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COMPUTING POWER</a:t>
            </a:r>
            <a:endParaRPr/>
          </a:p>
        </p:txBody>
      </p:sp>
      <p:sp>
        <p:nvSpPr>
          <p:cNvPr id="22" name="el-1789634237207-26"/>
          <p:cNvSpPr txBox="1"/>
          <p:nvPr/>
        </p:nvSpPr>
        <p:spPr>
          <a:xfrm>
            <a:off x="8230667" y="3200160"/>
            <a:ext cx="3706316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AI的"体力"</a:t>
            </a:r>
            <a:endParaRPr/>
          </a:p>
        </p:txBody>
      </p:sp>
      <p:sp>
        <p:nvSpPr>
          <p:cNvPr id="23" name="el-1789634237207-27"/>
          <p:cNvSpPr txBox="1"/>
          <p:nvPr/>
        </p:nvSpPr>
        <p:spPr>
          <a:xfrm>
            <a:off x="8230667" y="3662007"/>
            <a:ext cx="3272656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芯片提供的计算能力，如同厨房的灶台火力——火越大，同样的菜出得越快。</a:t>
            </a:r>
            <a:endParaRPr/>
          </a:p>
        </p:txBody>
      </p:sp>
      <p:sp>
        <p:nvSpPr>
          <p:cNvPr id="24" name="el-1789634237202-10"/>
          <p:cNvSpPr txBox="1"/>
          <p:nvPr/>
        </p:nvSpPr>
        <p:spPr>
          <a:xfrm>
            <a:off x="685629" y="5233239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三者关系</a:t>
            </a:r>
            <a:endParaRPr/>
          </a:p>
        </p:txBody>
      </p:sp>
      <p:sp>
        <p:nvSpPr>
          <p:cNvPr id="25" name="el-1789634237202-8"/>
          <p:cNvSpPr txBox="1"/>
          <p:nvPr/>
        </p:nvSpPr>
        <p:spPr>
          <a:xfrm>
            <a:off x="1759899" y="5214193"/>
            <a:ext cx="9743424" cy="6198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33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缺一不可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：没有数据，再好的算法也是"巧妇难为无米之炊"；没有算力，海量数据根本算不动；没有算法，数据只是堆硬盘的原料。</a:t>
            </a:r>
            <a:endParaRPr/>
          </a:p>
        </p:txBody>
      </p:sp>
      <p:sp>
        <p:nvSpPr>
          <p:cNvPr id="26" name="el-1789634237199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27" name="el-1789634237199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8" name="el-17896342371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285-21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286-23"/>
          <p:cNvCxnSpPr/>
          <p:nvPr/>
        </p:nvCxnSpPr>
        <p:spPr>
          <a:xfrm>
            <a:off x="6099237" y="1499479"/>
            <a:ext cx="914" cy="202623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l-1789634237279-14"/>
          <p:cNvGraphicFramePr/>
          <p:nvPr/>
        </p:nvGraphicFramePr>
        <p:xfrm>
          <a:off x="685629" y="3735212"/>
          <a:ext cx="10817695" cy="1599800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47078"/>
                <a:gridCol w="3993399"/>
                <a:gridCol w="4877218"/>
              </a:tblGrid>
              <a:tr h="399950">
                <a:tc>
                  <a:txBody>
                    <a:bodyPr lIns="133317" tIns="76181" rIns="133317" bIns="7618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76181" rIns="133317" bIns="7618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判别式 AI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76181" rIns="133317" bIns="7618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生成式 AI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395189"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核心任务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分类 · 判断 · 预测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创作 · 生成 · 对话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399950"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输出结果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标签、数值（如"是/否"）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全新内容（如一段文字、一张图）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399950"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典型旅游应用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风控、推荐排序、收益管理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内容创作、智能客服、行程规划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5" name="el-1789634237282-17"/>
          <p:cNvCxnSpPr/>
          <p:nvPr/>
        </p:nvCxnSpPr>
        <p:spPr>
          <a:xfrm>
            <a:off x="685629" y="5549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2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286-22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8" name="el-1789634237281-16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判别式AI 与 生成式AI</a:t>
            </a:r>
            <a:endParaRPr/>
          </a:p>
        </p:txBody>
      </p:sp>
      <p:sp>
        <p:nvSpPr>
          <p:cNvPr id="9" name="el-1789634237290-28"/>
          <p:cNvSpPr txBox="1"/>
          <p:nvPr/>
        </p:nvSpPr>
        <p:spPr>
          <a:xfrm>
            <a:off x="685629" y="1499479"/>
            <a:ext cx="5429607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判别式 AI</a:t>
            </a:r>
            <a:endParaRPr/>
          </a:p>
        </p:txBody>
      </p:sp>
      <p:sp>
        <p:nvSpPr>
          <p:cNvPr id="10" name="el-1789634237288-24"/>
          <p:cNvSpPr txBox="1"/>
          <p:nvPr/>
        </p:nvSpPr>
        <p:spPr>
          <a:xfrm>
            <a:off x="685629" y="1918475"/>
            <a:ext cx="5346760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回答"</a:t>
            </a:r>
            <a:r>
              <a:rPr b="1"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这是什么</a:t>
            </a: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endParaRPr/>
          </a:p>
        </p:txBody>
      </p:sp>
      <p:sp>
        <p:nvSpPr>
          <p:cNvPr id="11" name="el-1789634237290-29"/>
          <p:cNvSpPr txBox="1"/>
          <p:nvPr/>
        </p:nvSpPr>
        <p:spPr>
          <a:xfrm>
            <a:off x="685629" y="2308902"/>
            <a:ext cx="5066033" cy="5499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58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输入已知信息，输出判断、分类或预测——在既有答案中做选择。</a:t>
            </a:r>
            <a:endParaRPr/>
          </a:p>
        </p:txBody>
      </p:sp>
      <p:sp>
        <p:nvSpPr>
          <p:cNvPr id="12" name="el-1789634237288-25"/>
          <p:cNvSpPr txBox="1"/>
          <p:nvPr/>
        </p:nvSpPr>
        <p:spPr>
          <a:xfrm>
            <a:off x="685629" y="2954059"/>
            <a:ext cx="519268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旅游例子：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人脸识别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闸机、订单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欺诈识别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、航班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延误预测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34237291-30"/>
          <p:cNvSpPr txBox="1"/>
          <p:nvPr/>
        </p:nvSpPr>
        <p:spPr>
          <a:xfrm>
            <a:off x="6446813" y="1499479"/>
            <a:ext cx="542008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 AI</a:t>
            </a:r>
            <a:endParaRPr/>
          </a:p>
        </p:txBody>
      </p:sp>
      <p:sp>
        <p:nvSpPr>
          <p:cNvPr id="14" name="el-1789634237289-26"/>
          <p:cNvSpPr txBox="1"/>
          <p:nvPr/>
        </p:nvSpPr>
        <p:spPr>
          <a:xfrm>
            <a:off x="6446813" y="1918475"/>
            <a:ext cx="5337237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回答"</a:t>
            </a:r>
            <a:r>
              <a:rPr b="1"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给我创造一个</a:t>
            </a: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endParaRPr/>
          </a:p>
        </p:txBody>
      </p:sp>
      <p:sp>
        <p:nvSpPr>
          <p:cNvPr id="15" name="el-1789634237291-31"/>
          <p:cNvSpPr txBox="1"/>
          <p:nvPr/>
        </p:nvSpPr>
        <p:spPr>
          <a:xfrm>
            <a:off x="6446813" y="2308902"/>
            <a:ext cx="5056511" cy="5499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58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从海量数据中学习规律，生成前所未有的新内容——文本、图像、音频、视频。</a:t>
            </a:r>
            <a:endParaRPr/>
          </a:p>
        </p:txBody>
      </p:sp>
      <p:sp>
        <p:nvSpPr>
          <p:cNvPr id="16" name="el-1789634237290-27"/>
          <p:cNvSpPr txBox="1"/>
          <p:nvPr/>
        </p:nvSpPr>
        <p:spPr>
          <a:xfrm>
            <a:off x="6446813" y="2954059"/>
            <a:ext cx="505651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旅游例子：写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、设计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旅游海报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、生成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数字人讲解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、对话式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AI行程助手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34237281-15"/>
          <p:cNvSpPr txBox="1"/>
          <p:nvPr/>
        </p:nvSpPr>
        <p:spPr>
          <a:xfrm>
            <a:off x="685629" y="5687349"/>
            <a:ext cx="1150332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本课程的主角：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生成式人工智能（Generative AI）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——也是当前全球AI浪潮的核心。</a:t>
            </a:r>
            <a:endParaRPr/>
          </a:p>
        </p:txBody>
      </p:sp>
      <p:sp>
        <p:nvSpPr>
          <p:cNvPr id="18" name="el-1789634237282-18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19" name="el-1789634237282-19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0" name="el-1789634237283-20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35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356-4"/>
          <p:cNvCxnSpPr/>
          <p:nvPr/>
        </p:nvCxnSpPr>
        <p:spPr>
          <a:xfrm>
            <a:off x="704674" y="2187935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360-10"/>
          <p:cNvCxnSpPr/>
          <p:nvPr/>
        </p:nvCxnSpPr>
        <p:spPr>
          <a:xfrm>
            <a:off x="685629" y="342290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360-11"/>
          <p:cNvCxnSpPr/>
          <p:nvPr/>
        </p:nvCxnSpPr>
        <p:spPr>
          <a:xfrm>
            <a:off x="685629" y="404187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361-12"/>
          <p:cNvCxnSpPr/>
          <p:nvPr/>
        </p:nvCxnSpPr>
        <p:spPr>
          <a:xfrm>
            <a:off x="685629" y="466084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7361-13"/>
          <p:cNvCxnSpPr/>
          <p:nvPr/>
        </p:nvCxnSpPr>
        <p:spPr>
          <a:xfrm>
            <a:off x="6437290" y="342290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7361-14"/>
          <p:cNvCxnSpPr/>
          <p:nvPr/>
        </p:nvCxnSpPr>
        <p:spPr>
          <a:xfrm>
            <a:off x="6437290" y="404187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7361-15"/>
          <p:cNvCxnSpPr/>
          <p:nvPr/>
        </p:nvCxnSpPr>
        <p:spPr>
          <a:xfrm>
            <a:off x="6437290" y="466084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342373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3423735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12" name="el-178963423735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生成式AI能做什么：八项能力</a:t>
            </a:r>
            <a:endParaRPr/>
          </a:p>
        </p:txBody>
      </p:sp>
      <p:sp>
        <p:nvSpPr>
          <p:cNvPr id="13" name="el-1789634237355-2"/>
          <p:cNvSpPr txBox="1"/>
          <p:nvPr/>
        </p:nvSpPr>
        <p:spPr>
          <a:xfrm>
            <a:off x="914171" y="2187935"/>
            <a:ext cx="11003957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生成式AI的能力可以归为八类——</a:t>
            </a: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每一类都对应旅游业的真实场景</a:t>
            </a: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，这也是本课程模块三、模块四的任务地图。</a:t>
            </a:r>
            <a:endParaRPr/>
          </a:p>
        </p:txBody>
      </p:sp>
      <p:sp>
        <p:nvSpPr>
          <p:cNvPr id="14" name="el-1789634237364-16"/>
          <p:cNvSpPr txBox="1"/>
          <p:nvPr/>
        </p:nvSpPr>
        <p:spPr>
          <a:xfrm>
            <a:off x="685629" y="2989620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5" name="el-1789634237369-24"/>
          <p:cNvSpPr txBox="1"/>
          <p:nvPr/>
        </p:nvSpPr>
        <p:spPr>
          <a:xfrm>
            <a:off x="1256986" y="295153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文本生成</a:t>
            </a:r>
            <a:endParaRPr/>
          </a:p>
        </p:txBody>
      </p:sp>
      <p:sp>
        <p:nvSpPr>
          <p:cNvPr id="16" name="el-1789634237369-25"/>
          <p:cNvSpPr txBox="1"/>
          <p:nvPr/>
        </p:nvSpPr>
        <p:spPr>
          <a:xfrm>
            <a:off x="2228293" y="2999143"/>
            <a:ext cx="29883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行程方案 · 导游词 · 营销文案</a:t>
            </a:r>
            <a:endParaRPr/>
          </a:p>
        </p:txBody>
      </p:sp>
      <p:sp>
        <p:nvSpPr>
          <p:cNvPr id="17" name="el-1789634237364-17"/>
          <p:cNvSpPr txBox="1"/>
          <p:nvPr/>
        </p:nvSpPr>
        <p:spPr>
          <a:xfrm>
            <a:off x="685629" y="360859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8" name="el-1789634237369-26"/>
          <p:cNvSpPr txBox="1"/>
          <p:nvPr/>
        </p:nvSpPr>
        <p:spPr>
          <a:xfrm>
            <a:off x="1256986" y="357050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图像生成</a:t>
            </a:r>
            <a:endParaRPr/>
          </a:p>
        </p:txBody>
      </p:sp>
      <p:sp>
        <p:nvSpPr>
          <p:cNvPr id="19" name="el-1789634237369-27"/>
          <p:cNvSpPr txBox="1"/>
          <p:nvPr/>
        </p:nvSpPr>
        <p:spPr>
          <a:xfrm>
            <a:off x="2228293" y="3618113"/>
            <a:ext cx="262644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宣传海报 · 插画 · 概念图</a:t>
            </a:r>
            <a:endParaRPr/>
          </a:p>
        </p:txBody>
      </p:sp>
      <p:sp>
        <p:nvSpPr>
          <p:cNvPr id="20" name="el-1789634237364-18"/>
          <p:cNvSpPr txBox="1"/>
          <p:nvPr/>
        </p:nvSpPr>
        <p:spPr>
          <a:xfrm>
            <a:off x="685629" y="422756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1" name="el-1789634237369-28"/>
          <p:cNvSpPr txBox="1"/>
          <p:nvPr/>
        </p:nvSpPr>
        <p:spPr>
          <a:xfrm>
            <a:off x="1256986" y="418947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音频生成</a:t>
            </a:r>
            <a:endParaRPr/>
          </a:p>
        </p:txBody>
      </p:sp>
      <p:sp>
        <p:nvSpPr>
          <p:cNvPr id="22" name="el-1789634237369-29"/>
          <p:cNvSpPr txBox="1"/>
          <p:nvPr/>
        </p:nvSpPr>
        <p:spPr>
          <a:xfrm>
            <a:off x="2228293" y="4237083"/>
            <a:ext cx="335016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语音讲解 · 品牌配音 · 多语种播报</a:t>
            </a:r>
            <a:endParaRPr/>
          </a:p>
        </p:txBody>
      </p:sp>
      <p:sp>
        <p:nvSpPr>
          <p:cNvPr id="23" name="el-1789634237364-19"/>
          <p:cNvSpPr txBox="1"/>
          <p:nvPr/>
        </p:nvSpPr>
        <p:spPr>
          <a:xfrm>
            <a:off x="685629" y="484653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4" name="el-1789634237370-30"/>
          <p:cNvSpPr txBox="1"/>
          <p:nvPr/>
        </p:nvSpPr>
        <p:spPr>
          <a:xfrm>
            <a:off x="1256986" y="4808441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视频生成</a:t>
            </a:r>
            <a:endParaRPr/>
          </a:p>
        </p:txBody>
      </p:sp>
      <p:sp>
        <p:nvSpPr>
          <p:cNvPr id="25" name="el-1789634237370-31"/>
          <p:cNvSpPr txBox="1"/>
          <p:nvPr/>
        </p:nvSpPr>
        <p:spPr>
          <a:xfrm>
            <a:off x="2228293" y="4856054"/>
            <a:ext cx="25525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目的地宣传片 · 短视频素材</a:t>
            </a:r>
            <a:endParaRPr/>
          </a:p>
        </p:txBody>
      </p:sp>
      <p:sp>
        <p:nvSpPr>
          <p:cNvPr id="26" name="el-1789634237364-20"/>
          <p:cNvSpPr txBox="1"/>
          <p:nvPr/>
        </p:nvSpPr>
        <p:spPr>
          <a:xfrm>
            <a:off x="6437290" y="2989620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7" name="el-1789634237370-32"/>
          <p:cNvSpPr txBox="1"/>
          <p:nvPr/>
        </p:nvSpPr>
        <p:spPr>
          <a:xfrm>
            <a:off x="7008647" y="2951530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多语言翻译</a:t>
            </a:r>
            <a:endParaRPr/>
          </a:p>
        </p:txBody>
      </p:sp>
      <p:sp>
        <p:nvSpPr>
          <p:cNvPr id="28" name="el-1789634237370-33"/>
          <p:cNvSpPr txBox="1"/>
          <p:nvPr/>
        </p:nvSpPr>
        <p:spPr>
          <a:xfrm>
            <a:off x="8198975" y="2999143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跨境沟通 · 菜单标识 · 领队工作</a:t>
            </a:r>
            <a:endParaRPr/>
          </a:p>
        </p:txBody>
      </p:sp>
      <p:sp>
        <p:nvSpPr>
          <p:cNvPr id="29" name="el-1789634237365-21"/>
          <p:cNvSpPr txBox="1"/>
          <p:nvPr/>
        </p:nvSpPr>
        <p:spPr>
          <a:xfrm>
            <a:off x="6437290" y="360859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30" name="el-1789634237370-34"/>
          <p:cNvSpPr txBox="1"/>
          <p:nvPr/>
        </p:nvSpPr>
        <p:spPr>
          <a:xfrm>
            <a:off x="7008647" y="357050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数据分析</a:t>
            </a:r>
            <a:endParaRPr/>
          </a:p>
        </p:txBody>
      </p:sp>
      <p:sp>
        <p:nvSpPr>
          <p:cNvPr id="31" name="el-1789634237370-35"/>
          <p:cNvSpPr txBox="1"/>
          <p:nvPr/>
        </p:nvSpPr>
        <p:spPr>
          <a:xfrm>
            <a:off x="7979955" y="3618113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客流预测 · 舆情洞察 · 经营报表</a:t>
            </a:r>
            <a:endParaRPr/>
          </a:p>
        </p:txBody>
      </p:sp>
      <p:sp>
        <p:nvSpPr>
          <p:cNvPr id="32" name="el-1789634237365-22"/>
          <p:cNvSpPr txBox="1"/>
          <p:nvPr/>
        </p:nvSpPr>
        <p:spPr>
          <a:xfrm>
            <a:off x="6437290" y="422756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  <p:sp>
        <p:nvSpPr>
          <p:cNvPr id="33" name="el-1789634237371-36"/>
          <p:cNvSpPr txBox="1"/>
          <p:nvPr/>
        </p:nvSpPr>
        <p:spPr>
          <a:xfrm>
            <a:off x="7008647" y="418947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对话交互</a:t>
            </a:r>
            <a:endParaRPr/>
          </a:p>
        </p:txBody>
      </p:sp>
      <p:sp>
        <p:nvSpPr>
          <p:cNvPr id="34" name="el-1789634237371-37"/>
          <p:cNvSpPr txBox="1"/>
          <p:nvPr/>
        </p:nvSpPr>
        <p:spPr>
          <a:xfrm>
            <a:off x="7979955" y="4237083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智能客服 · 行程问答 · 咨询顾问</a:t>
            </a:r>
            <a:endParaRPr/>
          </a:p>
        </p:txBody>
      </p:sp>
      <p:sp>
        <p:nvSpPr>
          <p:cNvPr id="35" name="el-1789634237365-23"/>
          <p:cNvSpPr txBox="1"/>
          <p:nvPr/>
        </p:nvSpPr>
        <p:spPr>
          <a:xfrm>
            <a:off x="6437290" y="484653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</a:t>
            </a:r>
            <a:endParaRPr/>
          </a:p>
        </p:txBody>
      </p:sp>
      <p:sp>
        <p:nvSpPr>
          <p:cNvPr id="36" name="el-1789634237371-38"/>
          <p:cNvSpPr txBox="1"/>
          <p:nvPr/>
        </p:nvSpPr>
        <p:spPr>
          <a:xfrm>
            <a:off x="7008647" y="4808441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知识问答</a:t>
            </a:r>
            <a:endParaRPr/>
          </a:p>
        </p:txBody>
      </p:sp>
      <p:sp>
        <p:nvSpPr>
          <p:cNvPr id="37" name="el-1789634237371-39"/>
          <p:cNvSpPr txBox="1"/>
          <p:nvPr/>
        </p:nvSpPr>
        <p:spPr>
          <a:xfrm>
            <a:off x="7979955" y="4856054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旅游百科 · 攻略咨询 · 岗位培训</a:t>
            </a:r>
            <a:endParaRPr/>
          </a:p>
        </p:txBody>
      </p:sp>
      <p:sp>
        <p:nvSpPr>
          <p:cNvPr id="38" name="el-1789634237356-5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39" name="el-1789634237356-6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40" name="el-17896342373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7413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738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38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738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3423738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3423738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七十年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发展简史</a:t>
            </a:r>
            <a:endParaRPr/>
          </a:p>
        </p:txBody>
      </p:sp>
      <p:sp>
        <p:nvSpPr>
          <p:cNvPr id="8" name="el-178963423738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SEVENTY YEARS OF AI · 1950 — 2025</a:t>
            </a:r>
            <a:endParaRPr/>
          </a:p>
        </p:txBody>
      </p:sp>
      <p:sp>
        <p:nvSpPr>
          <p:cNvPr id="9" name="el-178963423738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时间轴总览</a:t>
            </a:r>
            <a:endParaRPr/>
          </a:p>
        </p:txBody>
      </p:sp>
      <p:sp>
        <p:nvSpPr>
          <p:cNvPr id="10" name="el-1789634237389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两次寒冬</a:t>
            </a:r>
            <a:endParaRPr/>
          </a:p>
        </p:txBody>
      </p:sp>
      <p:sp>
        <p:nvSpPr>
          <p:cNvPr id="11" name="el-1789634237390-11"/>
          <p:cNvSpPr txBox="1"/>
          <p:nvPr/>
        </p:nvSpPr>
        <p:spPr>
          <a:xfrm>
            <a:off x="7328845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深度学习爆发</a:t>
            </a:r>
            <a:endParaRPr/>
          </a:p>
        </p:txBody>
      </p:sp>
      <p:sp>
        <p:nvSpPr>
          <p:cNvPr id="12" name="el-1789634237390-12"/>
          <p:cNvSpPr txBox="1"/>
          <p:nvPr/>
        </p:nvSpPr>
        <p:spPr>
          <a:xfrm>
            <a:off x="9168794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大模型浪潮</a:t>
            </a:r>
            <a:endParaRPr/>
          </a:p>
        </p:txBody>
      </p:sp>
      <p:sp>
        <p:nvSpPr>
          <p:cNvPr id="13" name="el-178963423738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7385-3"/>
          <p:cNvSpPr txBox="1"/>
          <p:nvPr/>
        </p:nvSpPr>
        <p:spPr>
          <a:xfrm>
            <a:off x="10665184" y="6123901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43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433-5"/>
          <p:cNvCxnSpPr/>
          <p:nvPr/>
        </p:nvCxnSpPr>
        <p:spPr>
          <a:xfrm>
            <a:off x="685629" y="467750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4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7436-10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6" name="el-1789634237433-4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AI七十年：一条时间轴看全貌</a:t>
            </a:r>
            <a:endParaRPr/>
          </a:p>
        </p:txBody>
      </p:sp>
      <p:sp>
        <p:nvSpPr>
          <p:cNvPr id="7" name="el-1789634237433-3"/>
          <p:cNvSpPr txBox="1"/>
          <p:nvPr/>
        </p:nvSpPr>
        <p:spPr>
          <a:xfrm>
            <a:off x="685629" y="4872718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七十年不是直线上升，而是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"繁荣—寒冬—再繁荣"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的螺旋：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每一次跌落都在积攒下一次跃起的数据与算力。</a:t>
            </a:r>
            <a:endParaRPr/>
          </a:p>
        </p:txBody>
      </p:sp>
      <p:sp>
        <p:nvSpPr>
          <p:cNvPr id="8" name="el-1789634237433-6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9" name="el-1789634237433-7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0" name="el-1789634237434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  <p:cxnSp>
        <p:nvCxnSpPr>
          <p:cNvPr id="11" name="el-1789634237432-2"/>
          <p:cNvCxnSpPr/>
          <p:nvPr/>
        </p:nvCxnSpPr>
        <p:spPr>
          <a:xfrm>
            <a:off x="742764" y="2561847"/>
            <a:ext cx="10703423" cy="914"/>
          </a:xfrm>
          <a:prstGeom prst="line">
            <a:avLst/>
          </a:prstGeom>
          <a:ln w="19045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34237437-11"/>
          <p:cNvSpPr/>
          <p:nvPr/>
        </p:nvSpPr>
        <p:spPr>
          <a:xfrm>
            <a:off x="685629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34237438-12"/>
          <p:cNvSpPr/>
          <p:nvPr/>
        </p:nvSpPr>
        <p:spPr>
          <a:xfrm>
            <a:off x="247201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34237438-13"/>
          <p:cNvSpPr/>
          <p:nvPr/>
        </p:nvSpPr>
        <p:spPr>
          <a:xfrm>
            <a:off x="4953101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34237438-14"/>
          <p:cNvSpPr/>
          <p:nvPr/>
        </p:nvSpPr>
        <p:spPr>
          <a:xfrm>
            <a:off x="693797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34237439-15"/>
          <p:cNvSpPr/>
          <p:nvPr/>
        </p:nvSpPr>
        <p:spPr>
          <a:xfrm>
            <a:off x="9121330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34237440-16"/>
          <p:cNvSpPr txBox="1"/>
          <p:nvPr/>
        </p:nvSpPr>
        <p:spPr>
          <a:xfrm>
            <a:off x="685629" y="2780867"/>
            <a:ext cx="235183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1950–56</a:t>
            </a:r>
            <a:endParaRPr/>
          </a:p>
        </p:txBody>
      </p:sp>
      <p:sp>
        <p:nvSpPr>
          <p:cNvPr id="18" name="el-1789634237440-17"/>
          <p:cNvSpPr txBox="1"/>
          <p:nvPr/>
        </p:nvSpPr>
        <p:spPr>
          <a:xfrm>
            <a:off x="685629" y="315224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萌芽诞生</a:t>
            </a:r>
            <a:endParaRPr/>
          </a:p>
        </p:txBody>
      </p:sp>
      <p:sp>
        <p:nvSpPr>
          <p:cNvPr id="19" name="el-1789634237440-18"/>
          <p:cNvSpPr txBox="1"/>
          <p:nvPr/>
        </p:nvSpPr>
        <p:spPr>
          <a:xfrm>
            <a:off x="685629" y="3552199"/>
            <a:ext cx="159593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图灵测试提出；达特茅斯会议命名学科。</a:t>
            </a:r>
            <a:endParaRPr/>
          </a:p>
        </p:txBody>
      </p:sp>
      <p:sp>
        <p:nvSpPr>
          <p:cNvPr id="20" name="el-1789634237441-19"/>
          <p:cNvSpPr txBox="1"/>
          <p:nvPr/>
        </p:nvSpPr>
        <p:spPr>
          <a:xfrm>
            <a:off x="2472012" y="2780867"/>
            <a:ext cx="304654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1957–93</a:t>
            </a:r>
            <a:endParaRPr/>
          </a:p>
        </p:txBody>
      </p:sp>
      <p:sp>
        <p:nvSpPr>
          <p:cNvPr id="21" name="el-1789634237441-20"/>
          <p:cNvSpPr txBox="1"/>
          <p:nvPr/>
        </p:nvSpPr>
        <p:spPr>
          <a:xfrm>
            <a:off x="2472012" y="315224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两起两落</a:t>
            </a:r>
            <a:endParaRPr/>
          </a:p>
        </p:txBody>
      </p:sp>
      <p:sp>
        <p:nvSpPr>
          <p:cNvPr id="22" name="el-1789634237441-21"/>
          <p:cNvSpPr txBox="1"/>
          <p:nvPr/>
        </p:nvSpPr>
        <p:spPr>
          <a:xfrm>
            <a:off x="2472012" y="355219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感知机与专家系统先后兴起，又两度跌入寒冬。</a:t>
            </a:r>
            <a:endParaRPr/>
          </a:p>
        </p:txBody>
      </p:sp>
      <p:sp>
        <p:nvSpPr>
          <p:cNvPr id="23" name="el-1789634237441-22"/>
          <p:cNvSpPr txBox="1"/>
          <p:nvPr/>
        </p:nvSpPr>
        <p:spPr>
          <a:xfrm>
            <a:off x="4953101" y="2780867"/>
            <a:ext cx="271487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1997–2011</a:t>
            </a:r>
            <a:endParaRPr/>
          </a:p>
        </p:txBody>
      </p:sp>
      <p:sp>
        <p:nvSpPr>
          <p:cNvPr id="24" name="el-1789634237441-23"/>
          <p:cNvSpPr txBox="1"/>
          <p:nvPr/>
        </p:nvSpPr>
        <p:spPr>
          <a:xfrm>
            <a:off x="4953101" y="315224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机器学习</a:t>
            </a:r>
            <a:endParaRPr/>
          </a:p>
        </p:txBody>
      </p:sp>
      <p:sp>
        <p:nvSpPr>
          <p:cNvPr id="25" name="el-1789634237441-24"/>
          <p:cNvSpPr txBox="1"/>
          <p:nvPr/>
        </p:nvSpPr>
        <p:spPr>
          <a:xfrm>
            <a:off x="4953101" y="355219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深蓝获胜、Watson夺冠，数据驱动成为主流。</a:t>
            </a:r>
            <a:endParaRPr/>
          </a:p>
        </p:txBody>
      </p:sp>
      <p:sp>
        <p:nvSpPr>
          <p:cNvPr id="26" name="el-1789634237441-25"/>
          <p:cNvSpPr txBox="1"/>
          <p:nvPr/>
        </p:nvSpPr>
        <p:spPr>
          <a:xfrm>
            <a:off x="6937972" y="2780867"/>
            <a:ext cx="27488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2012–17</a:t>
            </a:r>
            <a:endParaRPr/>
          </a:p>
        </p:txBody>
      </p:sp>
      <p:sp>
        <p:nvSpPr>
          <p:cNvPr id="27" name="el-1789634237442-26"/>
          <p:cNvSpPr txBox="1"/>
          <p:nvPr/>
        </p:nvSpPr>
        <p:spPr>
          <a:xfrm>
            <a:off x="6937972" y="315224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深度学习</a:t>
            </a:r>
            <a:endParaRPr/>
          </a:p>
        </p:txBody>
      </p:sp>
      <p:sp>
        <p:nvSpPr>
          <p:cNvPr id="28" name="el-1789634237442-27"/>
          <p:cNvSpPr txBox="1"/>
          <p:nvPr/>
        </p:nvSpPr>
        <p:spPr>
          <a:xfrm>
            <a:off x="6937972" y="355219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AlexNet引爆，AlphaGo震动世界，Transformer问世。</a:t>
            </a:r>
            <a:endParaRPr/>
          </a:p>
        </p:txBody>
      </p:sp>
      <p:sp>
        <p:nvSpPr>
          <p:cNvPr id="29" name="el-1789634237442-28"/>
          <p:cNvSpPr txBox="1"/>
          <p:nvPr/>
        </p:nvSpPr>
        <p:spPr>
          <a:xfrm>
            <a:off x="9121330" y="278086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34237442-29"/>
          <p:cNvSpPr txBox="1"/>
          <p:nvPr/>
        </p:nvSpPr>
        <p:spPr>
          <a:xfrm>
            <a:off x="9121330" y="2999887"/>
            <a:ext cx="29474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2022–25</a:t>
            </a:r>
            <a:endParaRPr/>
          </a:p>
        </p:txBody>
      </p:sp>
      <p:sp>
        <p:nvSpPr>
          <p:cNvPr id="31" name="el-1789634237442-30"/>
          <p:cNvSpPr txBox="1"/>
          <p:nvPr/>
        </p:nvSpPr>
        <p:spPr>
          <a:xfrm>
            <a:off x="9121330" y="337126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生成式浪潮</a:t>
            </a:r>
            <a:endParaRPr/>
          </a:p>
        </p:txBody>
      </p:sp>
      <p:sp>
        <p:nvSpPr>
          <p:cNvPr id="32" name="el-1789634237442-31"/>
          <p:cNvSpPr txBox="1"/>
          <p:nvPr/>
        </p:nvSpPr>
        <p:spPr>
          <a:xfrm>
            <a:off x="9121330" y="3771219"/>
            <a:ext cx="219154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ChatGPT引爆全球，大模型走进旅游业务一线。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6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604-6"/>
          <p:cNvCxnSpPr/>
          <p:nvPr/>
        </p:nvCxnSpPr>
        <p:spPr>
          <a:xfrm>
            <a:off x="4299462" y="1633689"/>
            <a:ext cx="914" cy="419560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607-12"/>
          <p:cNvCxnSpPr/>
          <p:nvPr/>
        </p:nvCxnSpPr>
        <p:spPr>
          <a:xfrm>
            <a:off x="4989852" y="3095411"/>
            <a:ext cx="65134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607-13"/>
          <p:cNvCxnSpPr/>
          <p:nvPr/>
        </p:nvCxnSpPr>
        <p:spPr>
          <a:xfrm>
            <a:off x="5008897" y="4938037"/>
            <a:ext cx="914" cy="89125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6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605-8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8" name="el-1789634237602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1950—1956：AI的诞生</a:t>
            </a:r>
            <a:endParaRPr/>
          </a:p>
        </p:txBody>
      </p:sp>
      <p:sp>
        <p:nvSpPr>
          <p:cNvPr id="9" name="el-1789634237605-9"/>
          <p:cNvSpPr txBox="1"/>
          <p:nvPr/>
        </p:nvSpPr>
        <p:spPr>
          <a:xfrm>
            <a:off x="685629" y="2693526"/>
            <a:ext cx="5451128" cy="12188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1956</a:t>
            </a:r>
            <a:endParaRPr/>
          </a:p>
        </p:txBody>
      </p:sp>
      <p:sp>
        <p:nvSpPr>
          <p:cNvPr id="10" name="el-1789634237605-10"/>
          <p:cNvSpPr txBox="1"/>
          <p:nvPr/>
        </p:nvSpPr>
        <p:spPr>
          <a:xfrm>
            <a:off x="685629" y="4083829"/>
            <a:ext cx="339500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AI作为学科诞生之年</a:t>
            </a:r>
            <a:endParaRPr/>
          </a:p>
        </p:txBody>
      </p:sp>
      <p:sp>
        <p:nvSpPr>
          <p:cNvPr id="11" name="el-1789634237605-11"/>
          <p:cNvSpPr txBox="1"/>
          <p:nvPr/>
        </p:nvSpPr>
        <p:spPr>
          <a:xfrm>
            <a:off x="685629" y="4579005"/>
            <a:ext cx="4446111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8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BIRTH OF A DISCIPLINE</a:t>
            </a:r>
            <a:endParaRPr/>
          </a:p>
        </p:txBody>
      </p:sp>
      <p:sp>
        <p:nvSpPr>
          <p:cNvPr id="12" name="el-1789634237608-14"/>
          <p:cNvSpPr txBox="1"/>
          <p:nvPr/>
        </p:nvSpPr>
        <p:spPr>
          <a:xfrm>
            <a:off x="4989852" y="1843186"/>
            <a:ext cx="1592944" cy="35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1950</a:t>
            </a:r>
            <a:endParaRPr/>
          </a:p>
        </p:txBody>
      </p:sp>
      <p:sp>
        <p:nvSpPr>
          <p:cNvPr id="13" name="el-1789634237611-19"/>
          <p:cNvSpPr txBox="1"/>
          <p:nvPr/>
        </p:nvSpPr>
        <p:spPr>
          <a:xfrm>
            <a:off x="6151612" y="1862232"/>
            <a:ext cx="551169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图灵之问</a:t>
            </a:r>
            <a:endParaRPr/>
          </a:p>
        </p:txBody>
      </p:sp>
      <p:sp>
        <p:nvSpPr>
          <p:cNvPr id="14" name="el-1789634237611-17"/>
          <p:cNvSpPr txBox="1"/>
          <p:nvPr/>
        </p:nvSpPr>
        <p:spPr>
          <a:xfrm>
            <a:off x="6151612" y="2271704"/>
            <a:ext cx="535171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图灵发表《计算机器与智能》，以"模仿游戏"（后称图灵测试）把"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机器能否思考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"变成可检验的科学问题。</a:t>
            </a:r>
            <a:endParaRPr/>
          </a:p>
        </p:txBody>
      </p:sp>
      <p:sp>
        <p:nvSpPr>
          <p:cNvPr id="15" name="el-1789634237608-15"/>
          <p:cNvSpPr txBox="1"/>
          <p:nvPr/>
        </p:nvSpPr>
        <p:spPr>
          <a:xfrm>
            <a:off x="4989852" y="3309670"/>
            <a:ext cx="1592944" cy="35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1956</a:t>
            </a:r>
            <a:endParaRPr/>
          </a:p>
        </p:txBody>
      </p:sp>
      <p:sp>
        <p:nvSpPr>
          <p:cNvPr id="16" name="el-1789634237612-20"/>
          <p:cNvSpPr txBox="1"/>
          <p:nvPr/>
        </p:nvSpPr>
        <p:spPr>
          <a:xfrm>
            <a:off x="6151612" y="3328715"/>
            <a:ext cx="551169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达特茅斯会议</a:t>
            </a:r>
            <a:endParaRPr/>
          </a:p>
        </p:txBody>
      </p:sp>
      <p:sp>
        <p:nvSpPr>
          <p:cNvPr id="17" name="el-1789634237611-18"/>
          <p:cNvSpPr txBox="1"/>
          <p:nvPr/>
        </p:nvSpPr>
        <p:spPr>
          <a:xfrm>
            <a:off x="6151612" y="3738188"/>
            <a:ext cx="5351712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麦卡锡、明斯基等学者在达特茅斯学院举行为期两个月的研讨会，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"Artificial Intelligence"一词首次亮相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——学科正式诞生。</a:t>
            </a:r>
            <a:endParaRPr/>
          </a:p>
        </p:txBody>
      </p:sp>
      <p:sp>
        <p:nvSpPr>
          <p:cNvPr id="18" name="el-1789634237608-16"/>
          <p:cNvSpPr txBox="1"/>
          <p:nvPr/>
        </p:nvSpPr>
        <p:spPr>
          <a:xfrm>
            <a:off x="5237440" y="5128490"/>
            <a:ext cx="6265883" cy="7008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52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当时的预言："二十年内，机器将能完成人类能做的一切工作。"——乐观程度，远超后来的现实。</a:t>
            </a:r>
            <a:endParaRPr/>
          </a:p>
        </p:txBody>
      </p:sp>
      <p:sp>
        <p:nvSpPr>
          <p:cNvPr id="19" name="el-1789634237602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0" name="el-1789634237602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1" name="el-17896342376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62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626-6"/>
          <p:cNvCxnSpPr/>
          <p:nvPr/>
        </p:nvCxnSpPr>
        <p:spPr>
          <a:xfrm>
            <a:off x="3823331" y="1574619"/>
            <a:ext cx="914" cy="431374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630-13"/>
          <p:cNvCxnSpPr/>
          <p:nvPr/>
        </p:nvCxnSpPr>
        <p:spPr>
          <a:xfrm>
            <a:off x="4437540" y="3502949"/>
            <a:ext cx="706578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629-12"/>
          <p:cNvCxnSpPr/>
          <p:nvPr/>
        </p:nvCxnSpPr>
        <p:spPr>
          <a:xfrm>
            <a:off x="4437540" y="5436041"/>
            <a:ext cx="706578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6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62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8" name="el-178963423762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第一次寒冬（1974—1980）</a:t>
            </a:r>
            <a:endParaRPr/>
          </a:p>
        </p:txBody>
      </p:sp>
      <p:sp>
        <p:nvSpPr>
          <p:cNvPr id="9" name="el-1789634237629-10"/>
          <p:cNvSpPr txBox="1"/>
          <p:nvPr/>
        </p:nvSpPr>
        <p:spPr>
          <a:xfrm>
            <a:off x="685629" y="2801251"/>
            <a:ext cx="2769178" cy="11388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4472"/>
              </a:lnSpc>
            </a:pPr>
            <a:r>
              <a:rPr b="1" sz="34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从捧上云端</a:t>
            </a:r>
            <a:endParaRPr/>
          </a:p>
          <a:p>
            <a:pPr algn="l">
              <a:lnSpc>
                <a:spcPts val="4472"/>
              </a:lnSpc>
            </a:pPr>
            <a:r>
              <a:rPr b="1" sz="34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到跌入寒冬</a:t>
            </a:r>
            <a:endParaRPr/>
          </a:p>
        </p:txBody>
      </p:sp>
      <p:sp>
        <p:nvSpPr>
          <p:cNvPr id="10" name="el-1789634237629-11"/>
          <p:cNvSpPr txBox="1"/>
          <p:nvPr/>
        </p:nvSpPr>
        <p:spPr>
          <a:xfrm>
            <a:off x="685629" y="4111504"/>
            <a:ext cx="2686331" cy="5502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59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FIRST</a:t>
            </a:r>
            <a:endParaRPr/>
          </a:p>
          <a:p>
            <a:pPr algn="l">
              <a:lnSpc>
                <a:spcPts val="2159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 WINTER</a:t>
            </a:r>
            <a:endParaRPr/>
          </a:p>
        </p:txBody>
      </p:sp>
      <p:sp>
        <p:nvSpPr>
          <p:cNvPr id="11" name="el-1789634237631-14"/>
          <p:cNvSpPr txBox="1"/>
          <p:nvPr/>
        </p:nvSpPr>
        <p:spPr>
          <a:xfrm>
            <a:off x="4437540" y="1765071"/>
            <a:ext cx="32023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先繁荣 · 1958—1973</a:t>
            </a:r>
            <a:endParaRPr/>
          </a:p>
        </p:txBody>
      </p:sp>
      <p:sp>
        <p:nvSpPr>
          <p:cNvPr id="12" name="el-1789634237631-15"/>
          <p:cNvSpPr txBox="1"/>
          <p:nvPr/>
        </p:nvSpPr>
        <p:spPr>
          <a:xfrm>
            <a:off x="4437540" y="2174544"/>
            <a:ext cx="7372031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机器初步"会学习"</a:t>
            </a:r>
            <a:endParaRPr/>
          </a:p>
        </p:txBody>
      </p:sp>
      <p:sp>
        <p:nvSpPr>
          <p:cNvPr id="13" name="el-1789634237631-16"/>
          <p:cNvSpPr txBox="1"/>
          <p:nvPr/>
        </p:nvSpPr>
        <p:spPr>
          <a:xfrm>
            <a:off x="4437540" y="3698163"/>
            <a:ext cx="32023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再遇冷 · 1974—1980</a:t>
            </a:r>
            <a:endParaRPr/>
          </a:p>
        </p:txBody>
      </p:sp>
      <p:sp>
        <p:nvSpPr>
          <p:cNvPr id="14" name="el-1789634237631-17"/>
          <p:cNvSpPr txBox="1"/>
          <p:nvPr/>
        </p:nvSpPr>
        <p:spPr>
          <a:xfrm>
            <a:off x="4437540" y="4107635"/>
            <a:ext cx="7225763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《莱特希尔报告》浇下一盆冷水</a:t>
            </a:r>
            <a:endParaRPr/>
          </a:p>
        </p:txBody>
      </p:sp>
      <p:sp>
        <p:nvSpPr>
          <p:cNvPr id="15" name="el-1789634237628-8"/>
          <p:cNvSpPr txBox="1"/>
          <p:nvPr/>
        </p:nvSpPr>
        <p:spPr>
          <a:xfrm>
            <a:off x="4437540" y="5612209"/>
            <a:ext cx="719910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教训：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承诺跑得太快，技术跟不上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，公众与政府的信任随之降温。</a:t>
            </a:r>
            <a:endParaRPr/>
          </a:p>
        </p:txBody>
      </p:sp>
      <p:sp>
        <p:nvSpPr>
          <p:cNvPr id="16" name="el-1789634237625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7" name="el-1789634237625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76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  <p:sp>
        <p:nvSpPr>
          <p:cNvPr id="19" name="el-1789634237635-21"/>
          <p:cNvSpPr/>
          <p:nvPr/>
        </p:nvSpPr>
        <p:spPr>
          <a:xfrm>
            <a:off x="4437540" y="2726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7636-25"/>
          <p:cNvSpPr/>
          <p:nvPr/>
        </p:nvSpPr>
        <p:spPr>
          <a:xfrm>
            <a:off x="4437540" y="3098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7635-23"/>
          <p:cNvSpPr/>
          <p:nvPr/>
        </p:nvSpPr>
        <p:spPr>
          <a:xfrm>
            <a:off x="4437540" y="465994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7636-24"/>
          <p:cNvSpPr/>
          <p:nvPr/>
        </p:nvSpPr>
        <p:spPr>
          <a:xfrm>
            <a:off x="4437540" y="503132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7634-18"/>
          <p:cNvSpPr txBox="1"/>
          <p:nvPr/>
        </p:nvSpPr>
        <p:spPr>
          <a:xfrm>
            <a:off x="4627993" y="2603062"/>
            <a:ext cx="7252426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1958年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感知机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问世：机器能从样本中自动调整，被视为智能的雏形。</a:t>
            </a:r>
            <a:endParaRPr/>
          </a:p>
        </p:txBody>
      </p:sp>
      <p:sp>
        <p:nvSpPr>
          <p:cNvPr id="24" name="el-1789634237635-22"/>
          <p:cNvSpPr txBox="1"/>
          <p:nvPr/>
        </p:nvSpPr>
        <p:spPr>
          <a:xfrm>
            <a:off x="4627993" y="2974444"/>
            <a:ext cx="7130537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英美政府与学界投入大量经费，AI研究遍地开花。</a:t>
            </a:r>
            <a:endParaRPr/>
          </a:p>
        </p:txBody>
      </p:sp>
      <p:sp>
        <p:nvSpPr>
          <p:cNvPr id="25" name="el-1789634237634-19"/>
          <p:cNvSpPr txBox="1"/>
          <p:nvPr/>
        </p:nvSpPr>
        <p:spPr>
          <a:xfrm>
            <a:off x="4627993" y="4536153"/>
            <a:ext cx="7374316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1973年英国报告批评：AI进展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远低于预期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，承诺的成果大多落空。</a:t>
            </a:r>
            <a:endParaRPr/>
          </a:p>
        </p:txBody>
      </p:sp>
      <p:sp>
        <p:nvSpPr>
          <p:cNvPr id="26" name="el-1789634237634-20"/>
          <p:cNvSpPr txBox="1"/>
          <p:nvPr/>
        </p:nvSpPr>
        <p:spPr>
          <a:xfrm>
            <a:off x="4627993" y="4907535"/>
            <a:ext cx="7252426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算力不足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、常识推理难以突破，各国经费大幅削减，"AI之冬"一词由此而来。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7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7720-11"/>
          <p:cNvSpPr/>
          <p:nvPr/>
        </p:nvSpPr>
        <p:spPr>
          <a:xfrm>
            <a:off x="7408597" y="1635474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7721-12"/>
          <p:cNvCxnSpPr/>
          <p:nvPr/>
        </p:nvCxnSpPr>
        <p:spPr>
          <a:xfrm>
            <a:off x="7408597" y="3718845"/>
            <a:ext cx="409472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7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7715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7" name="el-1789634237709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1980s：专家系统的兴衰</a:t>
            </a:r>
            <a:endParaRPr/>
          </a:p>
        </p:txBody>
      </p:sp>
      <p:sp>
        <p:nvSpPr>
          <p:cNvPr id="8" name="el-1789634237715-10"/>
          <p:cNvSpPr txBox="1"/>
          <p:nvPr/>
        </p:nvSpPr>
        <p:spPr>
          <a:xfrm>
            <a:off x="685629" y="242629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思路：把专家经验写成规则</a:t>
            </a:r>
            <a:endParaRPr/>
          </a:p>
        </p:txBody>
      </p:sp>
      <p:sp>
        <p:nvSpPr>
          <p:cNvPr id="9" name="el-1789634237713-7"/>
          <p:cNvSpPr txBox="1"/>
          <p:nvPr/>
        </p:nvSpPr>
        <p:spPr>
          <a:xfrm>
            <a:off x="685629" y="2826248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专家系统（Expert System）= 把人类专家的知识写成成千上万条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"如果……那么……"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规则，让计算机照章办事。规则写得越多，系统显得越"聪明"。</a:t>
            </a:r>
            <a:endParaRPr/>
          </a:p>
        </p:txBody>
      </p:sp>
      <p:sp>
        <p:nvSpPr>
          <p:cNvPr id="10" name="el-1789634237714-8"/>
          <p:cNvSpPr txBox="1"/>
          <p:nvPr/>
        </p:nvSpPr>
        <p:spPr>
          <a:xfrm>
            <a:off x="685629" y="4017170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明星案例：DEC公司的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XCON系统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自动配置计算机订单，每年为公司节省数千万美元；日本举国启动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"第五代计算机"计划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，全球迎来第二次AI投资热。</a:t>
            </a:r>
            <a:endParaRPr/>
          </a:p>
        </p:txBody>
      </p:sp>
      <p:sp>
        <p:nvSpPr>
          <p:cNvPr id="11" name="el-1789634237726-19"/>
          <p:cNvSpPr txBox="1"/>
          <p:nvPr/>
        </p:nvSpPr>
        <p:spPr>
          <a:xfrm>
            <a:off x="7675231" y="1864017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一条"旅游专家规则"长这样</a:t>
            </a:r>
            <a:endParaRPr/>
          </a:p>
        </p:txBody>
      </p:sp>
      <p:sp>
        <p:nvSpPr>
          <p:cNvPr id="12" name="el-1789634237726-20"/>
          <p:cNvSpPr txBox="1"/>
          <p:nvPr/>
        </p:nvSpPr>
        <p:spPr>
          <a:xfrm>
            <a:off x="7675231" y="2311580"/>
            <a:ext cx="30758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IF 游客提问 = "下雨天去哪玩"</a:t>
            </a:r>
            <a:endParaRPr/>
          </a:p>
        </p:txBody>
      </p:sp>
      <p:sp>
        <p:nvSpPr>
          <p:cNvPr id="13" name="el-1789634237727-21"/>
          <p:cNvSpPr txBox="1"/>
          <p:nvPr/>
        </p:nvSpPr>
        <p:spPr>
          <a:xfrm>
            <a:off x="7675231" y="2655287"/>
            <a:ext cx="280757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AND 同行 = "带老人小孩"</a:t>
            </a:r>
            <a:endParaRPr/>
          </a:p>
        </p:txBody>
      </p:sp>
      <p:sp>
        <p:nvSpPr>
          <p:cNvPr id="14" name="el-1789634237727-22"/>
          <p:cNvSpPr txBox="1"/>
          <p:nvPr/>
        </p:nvSpPr>
        <p:spPr>
          <a:xfrm>
            <a:off x="7675231" y="2998994"/>
            <a:ext cx="410006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THEN 推荐 = 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室内展馆 · 博物馆 · 演艺</a:t>
            </a:r>
            <a:endParaRPr/>
          </a:p>
        </p:txBody>
      </p:sp>
      <p:sp>
        <p:nvSpPr>
          <p:cNvPr id="15" name="el-1789634237724-15"/>
          <p:cNvSpPr txBox="1"/>
          <p:nvPr/>
        </p:nvSpPr>
        <p:spPr>
          <a:xfrm>
            <a:off x="7408597" y="3895013"/>
            <a:ext cx="447182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8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为什么再次遇冷（1987年后）</a:t>
            </a:r>
            <a:endParaRPr/>
          </a:p>
        </p:txBody>
      </p:sp>
      <p:sp>
        <p:nvSpPr>
          <p:cNvPr id="16" name="el-1789634237709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7" name="el-1789634237709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771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19" name="el-1789634237725-16"/>
          <p:cNvSpPr/>
          <p:nvPr/>
        </p:nvSpPr>
        <p:spPr>
          <a:xfrm>
            <a:off x="7408597" y="438066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7726-17"/>
          <p:cNvSpPr/>
          <p:nvPr/>
        </p:nvSpPr>
        <p:spPr>
          <a:xfrm>
            <a:off x="7408597" y="501659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7728-23"/>
          <p:cNvSpPr/>
          <p:nvPr/>
        </p:nvSpPr>
        <p:spPr>
          <a:xfrm>
            <a:off x="7408597" y="565253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7723-13"/>
          <p:cNvSpPr txBox="1"/>
          <p:nvPr/>
        </p:nvSpPr>
        <p:spPr>
          <a:xfrm>
            <a:off x="7580005" y="4266395"/>
            <a:ext cx="3923319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知识获取瓶颈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：专家的经验与直觉，很难全部翻译成规则。</a:t>
            </a:r>
            <a:endParaRPr/>
          </a:p>
        </p:txBody>
      </p:sp>
      <p:sp>
        <p:nvSpPr>
          <p:cNvPr id="23" name="el-1789634237723-14"/>
          <p:cNvSpPr txBox="1"/>
          <p:nvPr/>
        </p:nvSpPr>
        <p:spPr>
          <a:xfrm>
            <a:off x="7580005" y="4902328"/>
            <a:ext cx="3923319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维护成本高昂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：规则上万条后互相冲突，越改越乱。</a:t>
            </a:r>
            <a:endParaRPr/>
          </a:p>
        </p:txBody>
      </p:sp>
      <p:sp>
        <p:nvSpPr>
          <p:cNvPr id="24" name="el-1789634237726-18"/>
          <p:cNvSpPr txBox="1"/>
          <p:nvPr/>
        </p:nvSpPr>
        <p:spPr>
          <a:xfrm>
            <a:off x="7580005" y="5538260"/>
            <a:ext cx="4571047" cy="2893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市场崩溃，第二次寒冬（1987—1993）来临。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12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128-10"/>
          <p:cNvCxnSpPr/>
          <p:nvPr/>
        </p:nvCxnSpPr>
        <p:spPr>
          <a:xfrm>
            <a:off x="704674" y="1627291"/>
            <a:ext cx="914" cy="792163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131-15"/>
          <p:cNvCxnSpPr/>
          <p:nvPr/>
        </p:nvCxnSpPr>
        <p:spPr>
          <a:xfrm>
            <a:off x="685629" y="3908553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131-16"/>
          <p:cNvCxnSpPr/>
          <p:nvPr/>
        </p:nvCxnSpPr>
        <p:spPr>
          <a:xfrm>
            <a:off x="685629" y="487450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126-6"/>
          <p:cNvSpPr/>
          <p:nvPr/>
        </p:nvSpPr>
        <p:spPr>
          <a:xfrm>
            <a:off x="8075181" y="1627291"/>
            <a:ext cx="3428143" cy="42084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342381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12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9" name="el-1789634238124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1997—2011：机器学习时代</a:t>
            </a:r>
            <a:endParaRPr/>
          </a:p>
        </p:txBody>
      </p:sp>
      <p:sp>
        <p:nvSpPr>
          <p:cNvPr id="10" name="el-1789634238128-8"/>
          <p:cNvSpPr txBox="1"/>
          <p:nvPr/>
        </p:nvSpPr>
        <p:spPr>
          <a:xfrm>
            <a:off x="914171" y="1627291"/>
            <a:ext cx="6551562" cy="792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04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范式转变：从</a:t>
            </a:r>
            <a:r>
              <a:rPr b="1" sz="19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"人写规则"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"机器从数据中学规律"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——不用教它答案，给它例子就够了。</a:t>
            </a:r>
            <a:endParaRPr/>
          </a:p>
        </p:txBody>
      </p:sp>
      <p:sp>
        <p:nvSpPr>
          <p:cNvPr id="11" name="el-1789634238132-17"/>
          <p:cNvSpPr txBox="1"/>
          <p:nvPr/>
        </p:nvSpPr>
        <p:spPr>
          <a:xfrm>
            <a:off x="685629" y="2819404"/>
            <a:ext cx="1479434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1997</a:t>
            </a:r>
            <a:endParaRPr/>
          </a:p>
        </p:txBody>
      </p:sp>
      <p:sp>
        <p:nvSpPr>
          <p:cNvPr id="12" name="el-1789634238134-20"/>
          <p:cNvSpPr txBox="1"/>
          <p:nvPr/>
        </p:nvSpPr>
        <p:spPr>
          <a:xfrm>
            <a:off x="1790252" y="2828926"/>
            <a:ext cx="58221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深蓝战胜卡斯帕罗夫</a:t>
            </a:r>
            <a:endParaRPr/>
          </a:p>
        </p:txBody>
      </p:sp>
      <p:sp>
        <p:nvSpPr>
          <p:cNvPr id="13" name="el-1789634238135-21"/>
          <p:cNvSpPr txBox="1"/>
          <p:nvPr/>
        </p:nvSpPr>
        <p:spPr>
          <a:xfrm>
            <a:off x="1790252" y="3190786"/>
            <a:ext cx="5675481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IBM深蓝击败国际象棋世界冠军——AI第一次在顶级智力对抗中胜过人类。</a:t>
            </a:r>
            <a:endParaRPr/>
          </a:p>
        </p:txBody>
      </p:sp>
      <p:sp>
        <p:nvSpPr>
          <p:cNvPr id="14" name="el-1789634238132-18"/>
          <p:cNvSpPr txBox="1"/>
          <p:nvPr/>
        </p:nvSpPr>
        <p:spPr>
          <a:xfrm>
            <a:off x="685629" y="4065676"/>
            <a:ext cx="1479434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2006</a:t>
            </a:r>
            <a:endParaRPr/>
          </a:p>
        </p:txBody>
      </p:sp>
      <p:sp>
        <p:nvSpPr>
          <p:cNvPr id="15" name="el-1789634238135-22"/>
          <p:cNvSpPr txBox="1"/>
          <p:nvPr/>
        </p:nvSpPr>
        <p:spPr>
          <a:xfrm>
            <a:off x="1790252" y="4075199"/>
            <a:ext cx="54282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深度学习概念提出</a:t>
            </a:r>
            <a:endParaRPr/>
          </a:p>
        </p:txBody>
      </p:sp>
      <p:sp>
        <p:nvSpPr>
          <p:cNvPr id="16" name="el-1789634238135-23"/>
          <p:cNvSpPr txBox="1"/>
          <p:nvPr/>
        </p:nvSpPr>
        <p:spPr>
          <a:xfrm>
            <a:off x="1790252" y="4437058"/>
            <a:ext cx="575566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Hinton等人提出深度神经网络训练方法，为下一场爆发埋下伏笔。</a:t>
            </a:r>
            <a:endParaRPr/>
          </a:p>
        </p:txBody>
      </p:sp>
      <p:sp>
        <p:nvSpPr>
          <p:cNvPr id="17" name="el-1789634238132-19"/>
          <p:cNvSpPr txBox="1"/>
          <p:nvPr/>
        </p:nvSpPr>
        <p:spPr>
          <a:xfrm>
            <a:off x="685629" y="5031627"/>
            <a:ext cx="1479434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2011</a:t>
            </a:r>
            <a:endParaRPr/>
          </a:p>
        </p:txBody>
      </p:sp>
      <p:sp>
        <p:nvSpPr>
          <p:cNvPr id="18" name="el-1789634238135-24"/>
          <p:cNvSpPr txBox="1"/>
          <p:nvPr/>
        </p:nvSpPr>
        <p:spPr>
          <a:xfrm>
            <a:off x="1790252" y="5041150"/>
            <a:ext cx="58672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Watson赢得《危险边缘》</a:t>
            </a:r>
            <a:endParaRPr/>
          </a:p>
        </p:txBody>
      </p:sp>
      <p:sp>
        <p:nvSpPr>
          <p:cNvPr id="19" name="el-1789634238136-25"/>
          <p:cNvSpPr txBox="1"/>
          <p:nvPr/>
        </p:nvSpPr>
        <p:spPr>
          <a:xfrm>
            <a:off x="1790252" y="5403009"/>
            <a:ext cx="61398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IBM Watson在智力问答节目夺冠，机器开始"读懂"自然语言问题。</a:t>
            </a:r>
            <a:endParaRPr/>
          </a:p>
        </p:txBody>
      </p:sp>
      <p:sp>
        <p:nvSpPr>
          <p:cNvPr id="20" name="el-1789634238130-13"/>
          <p:cNvSpPr txBox="1"/>
          <p:nvPr/>
        </p:nvSpPr>
        <p:spPr>
          <a:xfrm>
            <a:off x="8417995" y="1991977"/>
            <a:ext cx="30270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同时期 · 旅游业</a:t>
            </a:r>
            <a:endParaRPr/>
          </a:p>
        </p:txBody>
      </p:sp>
      <p:sp>
        <p:nvSpPr>
          <p:cNvPr id="21" name="el-1789634238130-14"/>
          <p:cNvSpPr txBox="1"/>
          <p:nvPr/>
        </p:nvSpPr>
        <p:spPr>
          <a:xfrm>
            <a:off x="8417995" y="2391927"/>
            <a:ext cx="2742514" cy="7046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28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在线旅游崛起，AI悄悄进场</a:t>
            </a:r>
            <a:endParaRPr/>
          </a:p>
        </p:txBody>
      </p:sp>
      <p:sp>
        <p:nvSpPr>
          <p:cNvPr id="22" name="el-1789634238129-11"/>
          <p:cNvSpPr txBox="1"/>
          <p:nvPr/>
        </p:nvSpPr>
        <p:spPr>
          <a:xfrm>
            <a:off x="8417995" y="3229918"/>
            <a:ext cx="2742514" cy="12153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2000年代，携程、去哪儿等OTA平台高速成长，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搜索排序、酒店推荐、反欺诈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背后用的正是机器学习。</a:t>
            </a:r>
            <a:endParaRPr/>
          </a:p>
        </p:txBody>
      </p:sp>
      <p:sp>
        <p:nvSpPr>
          <p:cNvPr id="23" name="el-1789634238129-12"/>
          <p:cNvSpPr txBox="1"/>
          <p:nvPr/>
        </p:nvSpPr>
        <p:spPr>
          <a:xfrm>
            <a:off x="8417995" y="4559513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这是AI第一次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大规模进入旅游商业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——只是隐藏在界面背后，游客无感。</a:t>
            </a:r>
            <a:endParaRPr/>
          </a:p>
        </p:txBody>
      </p:sp>
      <p:sp>
        <p:nvSpPr>
          <p:cNvPr id="24" name="el-1789634238124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5" name="el-1789634238124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6" name="el-17896342381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1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148-6"/>
          <p:cNvCxnSpPr/>
          <p:nvPr/>
        </p:nvCxnSpPr>
        <p:spPr>
          <a:xfrm>
            <a:off x="5251724" y="1636516"/>
            <a:ext cx="914" cy="418995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34238156-21"/>
          <p:cNvSpPr/>
          <p:nvPr/>
        </p:nvSpPr>
        <p:spPr>
          <a:xfrm>
            <a:off x="5923069" y="231262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34238152-13"/>
          <p:cNvCxnSpPr/>
          <p:nvPr/>
        </p:nvCxnSpPr>
        <p:spPr>
          <a:xfrm>
            <a:off x="5923069" y="3041102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157-23"/>
          <p:cNvSpPr/>
          <p:nvPr/>
        </p:nvSpPr>
        <p:spPr>
          <a:xfrm>
            <a:off x="5923069" y="3207748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34238152-14"/>
          <p:cNvCxnSpPr/>
          <p:nvPr/>
        </p:nvCxnSpPr>
        <p:spPr>
          <a:xfrm>
            <a:off x="5923069" y="3936228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157-25"/>
          <p:cNvSpPr/>
          <p:nvPr/>
        </p:nvSpPr>
        <p:spPr>
          <a:xfrm>
            <a:off x="5923069" y="4102874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34238151-12"/>
          <p:cNvCxnSpPr/>
          <p:nvPr/>
        </p:nvCxnSpPr>
        <p:spPr>
          <a:xfrm>
            <a:off x="5923069" y="5040852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342381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34238150-10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2" name="el-1789634238146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2012：深度学习的AlexNet时刻</a:t>
            </a:r>
            <a:endParaRPr/>
          </a:p>
        </p:txBody>
      </p:sp>
      <p:sp>
        <p:nvSpPr>
          <p:cNvPr id="13" name="el-1789634238153-15"/>
          <p:cNvSpPr txBox="1"/>
          <p:nvPr/>
        </p:nvSpPr>
        <p:spPr>
          <a:xfrm>
            <a:off x="685629" y="2560210"/>
            <a:ext cx="23731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此前最佳错误率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26%</a:t>
            </a:r>
            <a:endParaRPr/>
          </a:p>
        </p:txBody>
      </p:sp>
      <p:sp>
        <p:nvSpPr>
          <p:cNvPr id="14" name="el-1789634238155-19"/>
          <p:cNvSpPr txBox="1"/>
          <p:nvPr/>
        </p:nvSpPr>
        <p:spPr>
          <a:xfrm>
            <a:off x="685629" y="2960160"/>
            <a:ext cx="4231852" cy="837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5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15.3%</a:t>
            </a:r>
            <a:endParaRPr/>
          </a:p>
        </p:txBody>
      </p:sp>
      <p:sp>
        <p:nvSpPr>
          <p:cNvPr id="15" name="el-1789634238149-8"/>
          <p:cNvSpPr txBox="1"/>
          <p:nvPr/>
        </p:nvSpPr>
        <p:spPr>
          <a:xfrm>
            <a:off x="685629" y="3988603"/>
            <a:ext cx="3970932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ImageNet图像识别竞赛错误率：AlexNet将此前约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26%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的错误率一举压到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15.3%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，碾压所有传统方法——深度学习时代由此开启。</a:t>
            </a:r>
            <a:endParaRPr/>
          </a:p>
        </p:txBody>
      </p:sp>
      <p:sp>
        <p:nvSpPr>
          <p:cNvPr id="16" name="el-1789634238150-11"/>
          <p:cNvSpPr txBox="1"/>
          <p:nvPr/>
        </p:nvSpPr>
        <p:spPr>
          <a:xfrm>
            <a:off x="5923069" y="1636516"/>
            <a:ext cx="59950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为什么偏偏是2012年？三要素合流</a:t>
            </a:r>
            <a:endParaRPr/>
          </a:p>
        </p:txBody>
      </p:sp>
      <p:sp>
        <p:nvSpPr>
          <p:cNvPr id="17" name="el-1789634238155-20"/>
          <p:cNvSpPr txBox="1"/>
          <p:nvPr/>
        </p:nvSpPr>
        <p:spPr>
          <a:xfrm>
            <a:off x="5923069" y="234119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算法</a:t>
            </a:r>
            <a:endParaRPr/>
          </a:p>
        </p:txBody>
      </p:sp>
      <p:sp>
        <p:nvSpPr>
          <p:cNvPr id="18" name="el-1789634238154-16"/>
          <p:cNvSpPr txBox="1"/>
          <p:nvPr/>
        </p:nvSpPr>
        <p:spPr>
          <a:xfrm>
            <a:off x="6951512" y="231262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深层神经网络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多层结构自动提取特征，替代人工设计。</a:t>
            </a:r>
            <a:endParaRPr/>
          </a:p>
        </p:txBody>
      </p:sp>
      <p:sp>
        <p:nvSpPr>
          <p:cNvPr id="19" name="el-1789634238156-22"/>
          <p:cNvSpPr txBox="1"/>
          <p:nvPr/>
        </p:nvSpPr>
        <p:spPr>
          <a:xfrm>
            <a:off x="5923069" y="3236316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算力</a:t>
            </a:r>
            <a:endParaRPr/>
          </a:p>
        </p:txBody>
      </p:sp>
      <p:sp>
        <p:nvSpPr>
          <p:cNvPr id="20" name="el-1789634238154-17"/>
          <p:cNvSpPr txBox="1"/>
          <p:nvPr/>
        </p:nvSpPr>
        <p:spPr>
          <a:xfrm>
            <a:off x="6951512" y="3207748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GPU训练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原本画游戏的显卡，把训练速度提升一个量级。</a:t>
            </a:r>
            <a:endParaRPr/>
          </a:p>
        </p:txBody>
      </p:sp>
      <p:sp>
        <p:nvSpPr>
          <p:cNvPr id="21" name="el-1789634238157-24"/>
          <p:cNvSpPr txBox="1"/>
          <p:nvPr/>
        </p:nvSpPr>
        <p:spPr>
          <a:xfrm>
            <a:off x="5923069" y="4131442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数据</a:t>
            </a:r>
            <a:endParaRPr/>
          </a:p>
        </p:txBody>
      </p:sp>
      <p:sp>
        <p:nvSpPr>
          <p:cNvPr id="22" name="el-1789634238155-18"/>
          <p:cNvSpPr txBox="1"/>
          <p:nvPr/>
        </p:nvSpPr>
        <p:spPr>
          <a:xfrm>
            <a:off x="6951512" y="4102874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百万级标注图片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ImageNet提供1400万张标注图像作"教材"。</a:t>
            </a:r>
            <a:endParaRPr/>
          </a:p>
        </p:txBody>
      </p:sp>
      <p:sp>
        <p:nvSpPr>
          <p:cNvPr id="23" name="el-1789634238150-9"/>
          <p:cNvSpPr txBox="1"/>
          <p:nvPr/>
        </p:nvSpPr>
        <p:spPr>
          <a:xfrm>
            <a:off x="5923069" y="5217020"/>
            <a:ext cx="5580255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此后AI在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感知类任务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上全面逼近人类：人脸识别、语音识别、图像搜索相继落地——刷脸入园的技术底座，正是这一时期打下的。</a:t>
            </a:r>
            <a:endParaRPr/>
          </a:p>
        </p:txBody>
      </p:sp>
      <p:sp>
        <p:nvSpPr>
          <p:cNvPr id="24" name="el-1789634238146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5" name="el-1789634238147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6" name="el-17896342381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1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171-11"/>
          <p:cNvCxnSpPr/>
          <p:nvPr/>
        </p:nvCxnSpPr>
        <p:spPr>
          <a:xfrm>
            <a:off x="6099237" y="1882318"/>
            <a:ext cx="914" cy="28413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168-6"/>
          <p:cNvCxnSpPr/>
          <p:nvPr/>
        </p:nvCxnSpPr>
        <p:spPr>
          <a:xfrm>
            <a:off x="685629" y="50140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1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170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7" name="el-1789634238167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2016—2017：两记重锤</a:t>
            </a:r>
            <a:endParaRPr/>
          </a:p>
        </p:txBody>
      </p:sp>
      <p:sp>
        <p:nvSpPr>
          <p:cNvPr id="8" name="el-1789634238172-12"/>
          <p:cNvSpPr txBox="1"/>
          <p:nvPr/>
        </p:nvSpPr>
        <p:spPr>
          <a:xfrm>
            <a:off x="685629" y="1882318"/>
            <a:ext cx="600763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1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2016</a:t>
            </a:r>
            <a:endParaRPr/>
          </a:p>
        </p:txBody>
      </p:sp>
      <p:sp>
        <p:nvSpPr>
          <p:cNvPr id="9" name="el-1789634238172-13"/>
          <p:cNvSpPr txBox="1"/>
          <p:nvPr/>
        </p:nvSpPr>
        <p:spPr>
          <a:xfrm>
            <a:off x="685629" y="2548902"/>
            <a:ext cx="588307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AlphaGo 战胜李世石</a:t>
            </a:r>
            <a:endParaRPr/>
          </a:p>
        </p:txBody>
      </p:sp>
      <p:sp>
        <p:nvSpPr>
          <p:cNvPr id="10" name="el-1789634238172-14"/>
          <p:cNvSpPr txBox="1"/>
          <p:nvPr/>
        </p:nvSpPr>
        <p:spPr>
          <a:xfrm>
            <a:off x="685629" y="3044078"/>
            <a:ext cx="55105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 : 1 · 全球超过一亿人观看</a:t>
            </a:r>
            <a:endParaRPr/>
          </a:p>
        </p:txBody>
      </p:sp>
      <p:sp>
        <p:nvSpPr>
          <p:cNvPr id="11" name="el-1789634238172-15"/>
          <p:cNvSpPr txBox="1"/>
          <p:nvPr/>
        </p:nvSpPr>
        <p:spPr>
          <a:xfrm>
            <a:off x="6561084" y="1882318"/>
            <a:ext cx="5627868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12" name="el-1789634238173-16"/>
          <p:cNvSpPr txBox="1"/>
          <p:nvPr/>
        </p:nvSpPr>
        <p:spPr>
          <a:xfrm>
            <a:off x="6561084" y="2548902"/>
            <a:ext cx="5627868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Transformer 架构问世</a:t>
            </a:r>
            <a:endParaRPr/>
          </a:p>
        </p:txBody>
      </p:sp>
      <p:sp>
        <p:nvSpPr>
          <p:cNvPr id="13" name="el-1789634238173-17"/>
          <p:cNvSpPr txBox="1"/>
          <p:nvPr/>
        </p:nvSpPr>
        <p:spPr>
          <a:xfrm>
            <a:off x="6561084" y="3044078"/>
            <a:ext cx="56278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Google 论文《Attention Is All You Need》</a:t>
            </a:r>
            <a:endParaRPr/>
          </a:p>
        </p:txBody>
      </p:sp>
      <p:sp>
        <p:nvSpPr>
          <p:cNvPr id="14" name="el-1789634238170-10"/>
          <p:cNvSpPr txBox="1"/>
          <p:nvPr/>
        </p:nvSpPr>
        <p:spPr>
          <a:xfrm>
            <a:off x="685629" y="5256896"/>
            <a:ext cx="48565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endParaRPr/>
          </a:p>
        </p:txBody>
      </p:sp>
      <p:sp>
        <p:nvSpPr>
          <p:cNvPr id="15" name="el-1789634238170-8"/>
          <p:cNvSpPr txBox="1"/>
          <p:nvPr/>
        </p:nvSpPr>
        <p:spPr>
          <a:xfrm>
            <a:off x="1180805" y="5228329"/>
            <a:ext cx="770434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从"下赢围棋"到"写好文章"，只差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五年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——生成式浪潮已到门口。</a:t>
            </a:r>
            <a:endParaRPr/>
          </a:p>
        </p:txBody>
      </p:sp>
      <p:sp>
        <p:nvSpPr>
          <p:cNvPr id="16" name="el-1789634238167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7" name="el-1789634238167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81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19" name="el-1789634238177-22"/>
          <p:cNvSpPr/>
          <p:nvPr/>
        </p:nvSpPr>
        <p:spPr>
          <a:xfrm>
            <a:off x="685629" y="35678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8177-23"/>
          <p:cNvSpPr/>
          <p:nvPr/>
        </p:nvSpPr>
        <p:spPr>
          <a:xfrm>
            <a:off x="685629" y="424571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8177-24"/>
          <p:cNvSpPr/>
          <p:nvPr/>
        </p:nvSpPr>
        <p:spPr>
          <a:xfrm>
            <a:off x="6561084" y="35678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8177-25"/>
          <p:cNvSpPr/>
          <p:nvPr/>
        </p:nvSpPr>
        <p:spPr>
          <a:xfrm>
            <a:off x="6561084" y="424571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8175-18"/>
          <p:cNvSpPr txBox="1"/>
          <p:nvPr/>
        </p:nvSpPr>
        <p:spPr>
          <a:xfrm>
            <a:off x="857036" y="3444028"/>
            <a:ext cx="4780355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围棋曾被认为是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机器最难攻克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的智力游戏，AlphaGo用深度学习+自我对弈破解。</a:t>
            </a:r>
            <a:endParaRPr/>
          </a:p>
        </p:txBody>
      </p:sp>
      <p:sp>
        <p:nvSpPr>
          <p:cNvPr id="24" name="el-1789634238175-19"/>
          <p:cNvSpPr txBox="1"/>
          <p:nvPr/>
        </p:nvSpPr>
        <p:spPr>
          <a:xfrm>
            <a:off x="857036" y="4121919"/>
            <a:ext cx="4780355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社会认知的转折点——这一年被称为大众眼中的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"AI元年"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34238176-20"/>
          <p:cNvSpPr txBox="1"/>
          <p:nvPr/>
        </p:nvSpPr>
        <p:spPr>
          <a:xfrm>
            <a:off x="6732491" y="3444028"/>
            <a:ext cx="4770832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让机器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理解上下文关联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的全新神经网络结构，是语言智能的关键突破。</a:t>
            </a:r>
            <a:endParaRPr/>
          </a:p>
        </p:txBody>
      </p:sp>
      <p:sp>
        <p:nvSpPr>
          <p:cNvPr id="26" name="el-1789634238176-21"/>
          <p:cNvSpPr txBox="1"/>
          <p:nvPr/>
        </p:nvSpPr>
        <p:spPr>
          <a:xfrm>
            <a:off x="6732491" y="4121919"/>
            <a:ext cx="4770832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今天所有大语言模型——GPT、文心、通义、DeepSeek——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共同的技术祖先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3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329-6"/>
          <p:cNvCxnSpPr/>
          <p:nvPr/>
        </p:nvCxnSpPr>
        <p:spPr>
          <a:xfrm>
            <a:off x="4013784" y="1383869"/>
            <a:ext cx="914" cy="469524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335-13"/>
          <p:cNvCxnSpPr/>
          <p:nvPr/>
        </p:nvCxnSpPr>
        <p:spPr>
          <a:xfrm>
            <a:off x="4627993" y="262538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336-14"/>
          <p:cNvCxnSpPr/>
          <p:nvPr/>
        </p:nvCxnSpPr>
        <p:spPr>
          <a:xfrm>
            <a:off x="4627993" y="3591331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336-15"/>
          <p:cNvCxnSpPr/>
          <p:nvPr/>
        </p:nvCxnSpPr>
        <p:spPr>
          <a:xfrm>
            <a:off x="4627993" y="483760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83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332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9" name="el-1789634238326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2022—2025：生成式AI浪潮</a:t>
            </a:r>
            <a:endParaRPr/>
          </a:p>
        </p:txBody>
      </p:sp>
      <p:sp>
        <p:nvSpPr>
          <p:cNvPr id="10" name="el-1789634238332-10"/>
          <p:cNvSpPr txBox="1"/>
          <p:nvPr/>
        </p:nvSpPr>
        <p:spPr>
          <a:xfrm>
            <a:off x="685629" y="2257569"/>
            <a:ext cx="341100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 上线后</a:t>
            </a:r>
            <a:endParaRPr/>
          </a:p>
        </p:txBody>
      </p:sp>
      <p:sp>
        <p:nvSpPr>
          <p:cNvPr id="11" name="el-1789634238331-8"/>
          <p:cNvSpPr txBox="1"/>
          <p:nvPr/>
        </p:nvSpPr>
        <p:spPr>
          <a:xfrm>
            <a:off x="685629" y="2628951"/>
            <a:ext cx="3839139" cy="10797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</a:t>
            </a:r>
            <a:r>
              <a:rPr b="1" sz="47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个月</a:t>
            </a:r>
            <a:endParaRPr/>
          </a:p>
        </p:txBody>
      </p:sp>
      <p:sp>
        <p:nvSpPr>
          <p:cNvPr id="12" name="el-1789634238333-11"/>
          <p:cNvSpPr txBox="1"/>
          <p:nvPr/>
        </p:nvSpPr>
        <p:spPr>
          <a:xfrm>
            <a:off x="685629" y="3765863"/>
            <a:ext cx="326435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月活用户突破 1 亿</a:t>
            </a:r>
            <a:endParaRPr/>
          </a:p>
        </p:txBody>
      </p:sp>
      <p:sp>
        <p:nvSpPr>
          <p:cNvPr id="13" name="el-1789634238333-12"/>
          <p:cNvSpPr txBox="1"/>
          <p:nvPr/>
        </p:nvSpPr>
        <p:spPr>
          <a:xfrm>
            <a:off x="685629" y="4337220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史上用户增长最快的消费级应用——AI第一次成为"人人可用的日用品"。</a:t>
            </a:r>
            <a:endParaRPr/>
          </a:p>
        </p:txBody>
      </p:sp>
      <p:sp>
        <p:nvSpPr>
          <p:cNvPr id="14" name="el-1789634238338-16"/>
          <p:cNvSpPr txBox="1"/>
          <p:nvPr/>
        </p:nvSpPr>
        <p:spPr>
          <a:xfrm>
            <a:off x="4627993" y="1574321"/>
            <a:ext cx="1974801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2022.11</a:t>
            </a:r>
            <a:endParaRPr/>
          </a:p>
        </p:txBody>
      </p:sp>
      <p:sp>
        <p:nvSpPr>
          <p:cNvPr id="15" name="el-1789634238345-24"/>
          <p:cNvSpPr txBox="1"/>
          <p:nvPr/>
        </p:nvSpPr>
        <p:spPr>
          <a:xfrm>
            <a:off x="6075431" y="1545753"/>
            <a:ext cx="61108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ChatGPT 引爆全球</a:t>
            </a:r>
            <a:endParaRPr/>
          </a:p>
        </p:txBody>
      </p:sp>
      <p:sp>
        <p:nvSpPr>
          <p:cNvPr id="16" name="el-1789634238343-20"/>
          <p:cNvSpPr txBox="1"/>
          <p:nvPr/>
        </p:nvSpPr>
        <p:spPr>
          <a:xfrm>
            <a:off x="6075431" y="1898090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对话式AI展现惊人的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写作、翻译、编程、推理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能力，掀起全球大模型竞赛。</a:t>
            </a:r>
            <a:endParaRPr/>
          </a:p>
        </p:txBody>
      </p:sp>
      <p:sp>
        <p:nvSpPr>
          <p:cNvPr id="17" name="el-1789634238338-17"/>
          <p:cNvSpPr txBox="1"/>
          <p:nvPr/>
        </p:nvSpPr>
        <p:spPr>
          <a:xfrm>
            <a:off x="4627993" y="2820594"/>
            <a:ext cx="1727974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18" name="el-1789634238346-25"/>
          <p:cNvSpPr txBox="1"/>
          <p:nvPr/>
        </p:nvSpPr>
        <p:spPr>
          <a:xfrm>
            <a:off x="6075431" y="2792026"/>
            <a:ext cx="53472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国内"百模大战"</a:t>
            </a:r>
            <a:endParaRPr/>
          </a:p>
        </p:txBody>
      </p:sp>
      <p:sp>
        <p:nvSpPr>
          <p:cNvPr id="19" name="el-1789634238344-21"/>
          <p:cNvSpPr txBox="1"/>
          <p:nvPr/>
        </p:nvSpPr>
        <p:spPr>
          <a:xfrm>
            <a:off x="6075431" y="3144363"/>
            <a:ext cx="519313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文心一言、通义千问、讯飞星火等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上百个国产大模型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密集发布。</a:t>
            </a:r>
            <a:endParaRPr/>
          </a:p>
        </p:txBody>
      </p:sp>
      <p:sp>
        <p:nvSpPr>
          <p:cNvPr id="20" name="el-1789634238338-18"/>
          <p:cNvSpPr txBox="1"/>
          <p:nvPr/>
        </p:nvSpPr>
        <p:spPr>
          <a:xfrm>
            <a:off x="4627993" y="3786545"/>
            <a:ext cx="1974801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2024—25</a:t>
            </a:r>
            <a:endParaRPr/>
          </a:p>
        </p:txBody>
      </p:sp>
      <p:sp>
        <p:nvSpPr>
          <p:cNvPr id="21" name="el-1789634238347-26"/>
          <p:cNvSpPr txBox="1"/>
          <p:nvPr/>
        </p:nvSpPr>
        <p:spPr>
          <a:xfrm>
            <a:off x="6075431" y="3757977"/>
            <a:ext cx="61135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DeepSeek 引发全球关注</a:t>
            </a:r>
            <a:endParaRPr/>
          </a:p>
        </p:txBody>
      </p:sp>
      <p:sp>
        <p:nvSpPr>
          <p:cNvPr id="22" name="el-1789634238344-22"/>
          <p:cNvSpPr txBox="1"/>
          <p:nvPr/>
        </p:nvSpPr>
        <p:spPr>
          <a:xfrm>
            <a:off x="6075431" y="411031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低成本、高性能、开源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震动业界；文生视频与多模态能力快速进化。</a:t>
            </a:r>
            <a:endParaRPr/>
          </a:p>
        </p:txBody>
      </p:sp>
      <p:sp>
        <p:nvSpPr>
          <p:cNvPr id="23" name="el-1789634238339-19"/>
          <p:cNvSpPr txBox="1"/>
          <p:nvPr/>
        </p:nvSpPr>
        <p:spPr>
          <a:xfrm>
            <a:off x="4627993" y="5032817"/>
            <a:ext cx="1398873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旅游业</a:t>
            </a:r>
            <a:endParaRPr/>
          </a:p>
        </p:txBody>
      </p:sp>
      <p:sp>
        <p:nvSpPr>
          <p:cNvPr id="24" name="el-1789634238347-27"/>
          <p:cNvSpPr txBox="1"/>
          <p:nvPr/>
        </p:nvSpPr>
        <p:spPr>
          <a:xfrm>
            <a:off x="6075431" y="500424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AI助手密集上线</a:t>
            </a:r>
            <a:endParaRPr/>
          </a:p>
        </p:txBody>
      </p:sp>
      <p:sp>
        <p:nvSpPr>
          <p:cNvPr id="25" name="el-1789634238345-23"/>
          <p:cNvSpPr txBox="1"/>
          <p:nvPr/>
        </p:nvSpPr>
        <p:spPr>
          <a:xfrm>
            <a:off x="6075431" y="535658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携程、同程、马蜂窝、飞猪等相继推出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AI行程助手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——技术浪潮抵达旅游一线。</a:t>
            </a:r>
            <a:endParaRPr/>
          </a:p>
        </p:txBody>
      </p:sp>
      <p:sp>
        <p:nvSpPr>
          <p:cNvPr id="26" name="el-1789634238326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7" name="el-1789634238326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8" name="el-17896342383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373-1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34238365-14"/>
          <p:cNvGraphicFramePr/>
          <p:nvPr/>
        </p:nvGraphicFramePr>
        <p:xfrm>
          <a:off x="685629" y="185241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30736"/>
                <a:gridCol w="4543331"/>
                <a:gridCol w="454362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第一次寒冬（1974—1980）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第二次寒冬（1987—1993）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起因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算力不足；常识推理难突破；预期严重过高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知识获取瓶颈；规则维护成本高昂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表现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《莱特希尔报告》批评；各国经费大幅削减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专家系统市场崩溃；AI公司大量倒闭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复苏动力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机器学习兴起，从数据中自动学规律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互联网爆发，海量数据与算力就位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34238374-21"/>
          <p:cNvCxnSpPr/>
          <p:nvPr/>
        </p:nvCxnSpPr>
        <p:spPr>
          <a:xfrm>
            <a:off x="4296189" y="4075943"/>
            <a:ext cx="914" cy="153477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375-22"/>
          <p:cNvCxnSpPr/>
          <p:nvPr/>
        </p:nvCxnSpPr>
        <p:spPr>
          <a:xfrm>
            <a:off x="7902137" y="4075943"/>
            <a:ext cx="914" cy="153477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3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8373-20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8" name="el-1789634238366-15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两次寒冬教给我们什么</a:t>
            </a:r>
            <a:endParaRPr/>
          </a:p>
        </p:txBody>
      </p:sp>
      <p:sp>
        <p:nvSpPr>
          <p:cNvPr id="9" name="el-1789634238402-26"/>
          <p:cNvSpPr txBox="1"/>
          <p:nvPr/>
        </p:nvSpPr>
        <p:spPr>
          <a:xfrm>
            <a:off x="685629" y="4133079"/>
            <a:ext cx="358675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壹</a:t>
            </a:r>
            <a:endParaRPr/>
          </a:p>
        </p:txBody>
      </p:sp>
      <p:sp>
        <p:nvSpPr>
          <p:cNvPr id="10" name="el-1789634238400-23"/>
          <p:cNvSpPr txBox="1"/>
          <p:nvPr/>
        </p:nvSpPr>
        <p:spPr>
          <a:xfrm>
            <a:off x="685629" y="4628255"/>
            <a:ext cx="3320121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技术成熟需要周期，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警惕过度炒作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——今天的"AI万能论"与1970年代的乐观如出一辙。</a:t>
            </a:r>
            <a:endParaRPr/>
          </a:p>
        </p:txBody>
      </p:sp>
      <p:sp>
        <p:nvSpPr>
          <p:cNvPr id="11" name="el-1789634238402-27"/>
          <p:cNvSpPr txBox="1"/>
          <p:nvPr/>
        </p:nvSpPr>
        <p:spPr>
          <a:xfrm>
            <a:off x="4586629" y="4133079"/>
            <a:ext cx="357738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贰</a:t>
            </a:r>
            <a:endParaRPr/>
          </a:p>
        </p:txBody>
      </p:sp>
      <p:sp>
        <p:nvSpPr>
          <p:cNvPr id="12" name="el-1789634238401-24"/>
          <p:cNvSpPr txBox="1"/>
          <p:nvPr/>
        </p:nvSpPr>
        <p:spPr>
          <a:xfrm>
            <a:off x="4586629" y="4628255"/>
            <a:ext cx="3310747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数据与算力的积累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是每一次突破的前提：没有ImageNet和GPU，就没有深度学习。</a:t>
            </a:r>
            <a:endParaRPr/>
          </a:p>
        </p:txBody>
      </p:sp>
      <p:sp>
        <p:nvSpPr>
          <p:cNvPr id="13" name="el-1789634238403-28"/>
          <p:cNvSpPr txBox="1"/>
          <p:nvPr/>
        </p:nvSpPr>
        <p:spPr>
          <a:xfrm>
            <a:off x="8192577" y="4133079"/>
            <a:ext cx="357723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叁</a:t>
            </a:r>
            <a:endParaRPr/>
          </a:p>
        </p:txBody>
      </p:sp>
      <p:sp>
        <p:nvSpPr>
          <p:cNvPr id="14" name="el-1789634238401-25"/>
          <p:cNvSpPr txBox="1"/>
          <p:nvPr/>
        </p:nvSpPr>
        <p:spPr>
          <a:xfrm>
            <a:off x="8192577" y="4628255"/>
            <a:ext cx="3310598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真实应用落地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（而非论文与概念）才能带来持续投入——旅游场景正是当下的落地热土。</a:t>
            </a:r>
            <a:endParaRPr/>
          </a:p>
        </p:txBody>
      </p:sp>
      <p:sp>
        <p:nvSpPr>
          <p:cNvPr id="15" name="el-1789634238366-16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6" name="el-1789634238367-17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7" name="el-1789634238367-1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845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842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41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841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34238419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3423841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当AI遇见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旅游</a:t>
            </a:r>
            <a:endParaRPr/>
          </a:p>
        </p:txBody>
      </p:sp>
      <p:sp>
        <p:nvSpPr>
          <p:cNvPr id="8" name="el-1789634238419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WHEN AI MEETS TOURISM</a:t>
            </a:r>
            <a:endParaRPr/>
          </a:p>
        </p:txBody>
      </p:sp>
      <p:sp>
        <p:nvSpPr>
          <p:cNvPr id="9" name="el-178963423842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行业痛点</a:t>
            </a:r>
            <a:endParaRPr/>
          </a:p>
        </p:txBody>
      </p:sp>
      <p:sp>
        <p:nvSpPr>
          <p:cNvPr id="10" name="el-178963423842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应用全景</a:t>
            </a:r>
            <a:endParaRPr/>
          </a:p>
        </p:txBody>
      </p:sp>
      <p:sp>
        <p:nvSpPr>
          <p:cNvPr id="11" name="el-178963423842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企业案例</a:t>
            </a:r>
            <a:endParaRPr/>
          </a:p>
        </p:txBody>
      </p:sp>
      <p:sp>
        <p:nvSpPr>
          <p:cNvPr id="12" name="el-178963423842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产业数据</a:t>
            </a:r>
            <a:endParaRPr/>
          </a:p>
        </p:txBody>
      </p:sp>
      <p:sp>
        <p:nvSpPr>
          <p:cNvPr id="13" name="el-178963423841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841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7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707-10"/>
          <p:cNvCxnSpPr/>
          <p:nvPr/>
        </p:nvCxnSpPr>
        <p:spPr>
          <a:xfrm>
            <a:off x="685629" y="261496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707-11"/>
          <p:cNvCxnSpPr/>
          <p:nvPr/>
        </p:nvCxnSpPr>
        <p:spPr>
          <a:xfrm>
            <a:off x="685629" y="38052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8704-6"/>
          <p:cNvSpPr/>
          <p:nvPr/>
        </p:nvSpPr>
        <p:spPr>
          <a:xfrm>
            <a:off x="685629" y="5276537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342387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8706-8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8" name="el-178963423870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旅游业为什么需要AI：三大痛点</a:t>
            </a:r>
            <a:endParaRPr/>
          </a:p>
        </p:txBody>
      </p:sp>
      <p:sp>
        <p:nvSpPr>
          <p:cNvPr id="9" name="el-1789634238709-12"/>
          <p:cNvSpPr txBox="1"/>
          <p:nvPr/>
        </p:nvSpPr>
        <p:spPr>
          <a:xfrm>
            <a:off x="685629" y="1619851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34238717-21"/>
          <p:cNvSpPr txBox="1"/>
          <p:nvPr/>
        </p:nvSpPr>
        <p:spPr>
          <a:xfrm>
            <a:off x="1675981" y="1667464"/>
            <a:ext cx="7988525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信息过载，决策太累</a:t>
            </a:r>
            <a:endParaRPr/>
          </a:p>
        </p:txBody>
      </p:sp>
      <p:sp>
        <p:nvSpPr>
          <p:cNvPr id="11" name="el-1789634238716-18"/>
          <p:cNvSpPr txBox="1"/>
          <p:nvPr/>
        </p:nvSpPr>
        <p:spPr>
          <a:xfrm>
            <a:off x="1675981" y="2115027"/>
            <a:ext cx="79418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一个目的地动辄上万条攻略、酒店、餐厅信息，游客平均要翻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十余个平台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才能定下一份行程。</a:t>
            </a:r>
            <a:endParaRPr/>
          </a:p>
        </p:txBody>
      </p:sp>
      <p:sp>
        <p:nvSpPr>
          <p:cNvPr id="12" name="el-1789634238709-13"/>
          <p:cNvSpPr txBox="1"/>
          <p:nvPr/>
        </p:nvSpPr>
        <p:spPr>
          <a:xfrm>
            <a:off x="685629" y="2810179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3" name="el-1789634238718-22"/>
          <p:cNvSpPr txBox="1"/>
          <p:nvPr/>
        </p:nvSpPr>
        <p:spPr>
          <a:xfrm>
            <a:off x="1675981" y="2857792"/>
            <a:ext cx="796948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重复咨询，人力吃紧</a:t>
            </a:r>
            <a:endParaRPr/>
          </a:p>
        </p:txBody>
      </p:sp>
      <p:sp>
        <p:nvSpPr>
          <p:cNvPr id="14" name="el-1789634238716-19"/>
          <p:cNvSpPr txBox="1"/>
          <p:nvPr/>
        </p:nvSpPr>
        <p:spPr>
          <a:xfrm>
            <a:off x="1675981" y="3305355"/>
            <a:ext cx="82884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客服与门店咨询中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六成以上是重复性问题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——"几点开门""能带宠物吗"；旺季人手永远不够。</a:t>
            </a:r>
            <a:endParaRPr/>
          </a:p>
        </p:txBody>
      </p:sp>
      <p:sp>
        <p:nvSpPr>
          <p:cNvPr id="15" name="el-1789634238709-14"/>
          <p:cNvSpPr txBox="1"/>
          <p:nvPr/>
        </p:nvSpPr>
        <p:spPr>
          <a:xfrm>
            <a:off x="685629" y="4000506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6" name="el-1789634238718-23"/>
          <p:cNvSpPr txBox="1"/>
          <p:nvPr/>
        </p:nvSpPr>
        <p:spPr>
          <a:xfrm>
            <a:off x="1675981" y="4048119"/>
            <a:ext cx="9121717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个性化需求爆发</a:t>
            </a:r>
            <a:endParaRPr/>
          </a:p>
        </p:txBody>
      </p:sp>
      <p:sp>
        <p:nvSpPr>
          <p:cNvPr id="17" name="el-1789634238717-20"/>
          <p:cNvSpPr txBox="1"/>
          <p:nvPr/>
        </p:nvSpPr>
        <p:spPr>
          <a:xfrm>
            <a:off x="1675981" y="4495682"/>
            <a:ext cx="91969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标准化旅行团吸引力持续下降，"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千人千面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"的定制需求成为主流，靠人工一对一定制，成本高到无法普及。</a:t>
            </a:r>
            <a:endParaRPr/>
          </a:p>
        </p:txBody>
      </p:sp>
      <p:sp>
        <p:nvSpPr>
          <p:cNvPr id="18" name="el-1789634238706-9"/>
          <p:cNvSpPr txBox="1"/>
          <p:nvPr/>
        </p:nvSpPr>
        <p:spPr>
          <a:xfrm>
            <a:off x="971307" y="5505080"/>
            <a:ext cx="151957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对症下药</a:t>
            </a:r>
            <a:endParaRPr/>
          </a:p>
        </p:txBody>
      </p:sp>
      <p:sp>
        <p:nvSpPr>
          <p:cNvPr id="19" name="el-1789634238710-15"/>
          <p:cNvSpPr txBox="1"/>
          <p:nvPr/>
        </p:nvSpPr>
        <p:spPr>
          <a:xfrm>
            <a:off x="2555633" y="5514602"/>
            <a:ext cx="251037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信息过载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 筛选与生成</a:t>
            </a:r>
            <a:endParaRPr/>
          </a:p>
        </p:txBody>
      </p:sp>
      <p:sp>
        <p:nvSpPr>
          <p:cNvPr id="20" name="el-1789634238711-16"/>
          <p:cNvSpPr txBox="1"/>
          <p:nvPr/>
        </p:nvSpPr>
        <p:spPr>
          <a:xfrm>
            <a:off x="4992679" y="5514602"/>
            <a:ext cx="251037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重复劳动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 自动化应答</a:t>
            </a:r>
            <a:endParaRPr/>
          </a:p>
        </p:txBody>
      </p:sp>
      <p:sp>
        <p:nvSpPr>
          <p:cNvPr id="21" name="el-1789634238712-17"/>
          <p:cNvSpPr txBox="1"/>
          <p:nvPr/>
        </p:nvSpPr>
        <p:spPr>
          <a:xfrm>
            <a:off x="7429726" y="5514602"/>
            <a:ext cx="232944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个性化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 规模化定制</a:t>
            </a:r>
            <a:endParaRPr/>
          </a:p>
        </p:txBody>
      </p:sp>
      <p:sp>
        <p:nvSpPr>
          <p:cNvPr id="22" name="el-1789634238702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3" name="el-1789634238702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4" name="el-17896342387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7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736-10"/>
          <p:cNvCxnSpPr/>
          <p:nvPr/>
        </p:nvCxnSpPr>
        <p:spPr>
          <a:xfrm>
            <a:off x="3839698" y="1899876"/>
            <a:ext cx="914" cy="285381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737-11"/>
          <p:cNvCxnSpPr/>
          <p:nvPr/>
        </p:nvCxnSpPr>
        <p:spPr>
          <a:xfrm>
            <a:off x="7810779" y="1899876"/>
            <a:ext cx="914" cy="285381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732-4"/>
          <p:cNvCxnSpPr/>
          <p:nvPr/>
        </p:nvCxnSpPr>
        <p:spPr>
          <a:xfrm>
            <a:off x="685629" y="50822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7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8736-9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8" name="el-178963423873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应用全景：跟着一次旅程看AI</a:t>
            </a:r>
            <a:endParaRPr/>
          </a:p>
        </p:txBody>
      </p:sp>
      <p:sp>
        <p:nvSpPr>
          <p:cNvPr id="9" name="el-1789634238738-12"/>
          <p:cNvSpPr txBox="1"/>
          <p:nvPr/>
        </p:nvSpPr>
        <p:spPr>
          <a:xfrm>
            <a:off x="685629" y="1976057"/>
            <a:ext cx="34772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BEFORE · 出发之前</a:t>
            </a:r>
            <a:endParaRPr/>
          </a:p>
        </p:txBody>
      </p:sp>
      <p:sp>
        <p:nvSpPr>
          <p:cNvPr id="10" name="el-1789634238738-13"/>
          <p:cNvSpPr txBox="1"/>
          <p:nvPr/>
        </p:nvSpPr>
        <p:spPr>
          <a:xfrm>
            <a:off x="685629" y="2318871"/>
            <a:ext cx="3116932" cy="416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行前</a:t>
            </a:r>
            <a:endParaRPr/>
          </a:p>
        </p:txBody>
      </p:sp>
      <p:sp>
        <p:nvSpPr>
          <p:cNvPr id="11" name="el-1789634238738-14"/>
          <p:cNvSpPr txBox="1"/>
          <p:nvPr/>
        </p:nvSpPr>
        <p:spPr>
          <a:xfrm>
            <a:off x="4130138" y="1976057"/>
            <a:ext cx="42895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DURING · 旅途之中</a:t>
            </a:r>
            <a:endParaRPr/>
          </a:p>
        </p:txBody>
      </p:sp>
      <p:sp>
        <p:nvSpPr>
          <p:cNvPr id="12" name="el-1789634238739-15"/>
          <p:cNvSpPr txBox="1"/>
          <p:nvPr/>
        </p:nvSpPr>
        <p:spPr>
          <a:xfrm>
            <a:off x="4130138" y="2318871"/>
            <a:ext cx="3929181" cy="416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8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行中</a:t>
            </a:r>
            <a:endParaRPr/>
          </a:p>
        </p:txBody>
      </p:sp>
      <p:sp>
        <p:nvSpPr>
          <p:cNvPr id="13" name="el-1789634238739-16"/>
          <p:cNvSpPr txBox="1"/>
          <p:nvPr/>
        </p:nvSpPr>
        <p:spPr>
          <a:xfrm>
            <a:off x="8101219" y="1976057"/>
            <a:ext cx="396089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AFTER · 返程之后</a:t>
            </a:r>
            <a:endParaRPr/>
          </a:p>
        </p:txBody>
      </p:sp>
      <p:sp>
        <p:nvSpPr>
          <p:cNvPr id="14" name="el-1789634238739-17"/>
          <p:cNvSpPr txBox="1"/>
          <p:nvPr/>
        </p:nvSpPr>
        <p:spPr>
          <a:xfrm>
            <a:off x="8101219" y="2318871"/>
            <a:ext cx="3655406" cy="416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行后</a:t>
            </a:r>
            <a:endParaRPr/>
          </a:p>
        </p:txBody>
      </p:sp>
      <p:sp>
        <p:nvSpPr>
          <p:cNvPr id="15" name="el-1789634238732-2"/>
          <p:cNvSpPr txBox="1"/>
          <p:nvPr/>
        </p:nvSpPr>
        <p:spPr>
          <a:xfrm>
            <a:off x="685629" y="5277430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"行前—行中—行后"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三段旅程，是理解旅游AI应用的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基本框架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——模块三将按场景逐一展开。</a:t>
            </a:r>
            <a:endParaRPr/>
          </a:p>
        </p:txBody>
      </p:sp>
      <p:sp>
        <p:nvSpPr>
          <p:cNvPr id="16" name="el-1789634238733-5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17" name="el-1789634238733-6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873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sp>
        <p:nvSpPr>
          <p:cNvPr id="19" name="el-1789634238750-32"/>
          <p:cNvSpPr/>
          <p:nvPr/>
        </p:nvSpPr>
        <p:spPr>
          <a:xfrm>
            <a:off x="685629" y="303009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8750-33"/>
          <p:cNvSpPr/>
          <p:nvPr/>
        </p:nvSpPr>
        <p:spPr>
          <a:xfrm>
            <a:off x="685629" y="340147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8751-34"/>
          <p:cNvSpPr/>
          <p:nvPr/>
        </p:nvSpPr>
        <p:spPr>
          <a:xfrm>
            <a:off x="685629" y="3772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8751-35"/>
          <p:cNvSpPr/>
          <p:nvPr/>
        </p:nvSpPr>
        <p:spPr>
          <a:xfrm>
            <a:off x="685629" y="4144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8751-36"/>
          <p:cNvSpPr/>
          <p:nvPr/>
        </p:nvSpPr>
        <p:spPr>
          <a:xfrm>
            <a:off x="685629" y="451562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34238752-37"/>
          <p:cNvSpPr/>
          <p:nvPr/>
        </p:nvSpPr>
        <p:spPr>
          <a:xfrm>
            <a:off x="4130138" y="303009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34238752-38"/>
          <p:cNvSpPr/>
          <p:nvPr/>
        </p:nvSpPr>
        <p:spPr>
          <a:xfrm>
            <a:off x="4130138" y="340147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34238752-39"/>
          <p:cNvSpPr/>
          <p:nvPr/>
        </p:nvSpPr>
        <p:spPr>
          <a:xfrm>
            <a:off x="4130138" y="3772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34238753-40"/>
          <p:cNvSpPr/>
          <p:nvPr/>
        </p:nvSpPr>
        <p:spPr>
          <a:xfrm>
            <a:off x="4130138" y="4144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34238753-41"/>
          <p:cNvSpPr/>
          <p:nvPr/>
        </p:nvSpPr>
        <p:spPr>
          <a:xfrm>
            <a:off x="4130138" y="451562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34238753-42"/>
          <p:cNvSpPr/>
          <p:nvPr/>
        </p:nvSpPr>
        <p:spPr>
          <a:xfrm>
            <a:off x="8101219" y="303009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34238754-43"/>
          <p:cNvSpPr/>
          <p:nvPr/>
        </p:nvSpPr>
        <p:spPr>
          <a:xfrm>
            <a:off x="8101219" y="340147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34238754-44"/>
          <p:cNvSpPr/>
          <p:nvPr/>
        </p:nvSpPr>
        <p:spPr>
          <a:xfrm>
            <a:off x="8101219" y="3772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34238754-45"/>
          <p:cNvSpPr/>
          <p:nvPr/>
        </p:nvSpPr>
        <p:spPr>
          <a:xfrm>
            <a:off x="8101219" y="4144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634238743-18"/>
          <p:cNvSpPr txBox="1"/>
          <p:nvPr/>
        </p:nvSpPr>
        <p:spPr>
          <a:xfrm>
            <a:off x="857036" y="2906298"/>
            <a:ext cx="300837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行程规划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AI生成方案</a:t>
            </a:r>
            <a:endParaRPr/>
          </a:p>
        </p:txBody>
      </p:sp>
      <p:sp>
        <p:nvSpPr>
          <p:cNvPr id="34" name="el-1789634238743-19"/>
          <p:cNvSpPr txBox="1"/>
          <p:nvPr/>
        </p:nvSpPr>
        <p:spPr>
          <a:xfrm>
            <a:off x="857036" y="3277680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比价推荐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千人千面排序</a:t>
            </a:r>
            <a:endParaRPr/>
          </a:p>
        </p:txBody>
      </p:sp>
      <p:sp>
        <p:nvSpPr>
          <p:cNvPr id="35" name="el-1789634238744-20"/>
          <p:cNvSpPr txBox="1"/>
          <p:nvPr/>
        </p:nvSpPr>
        <p:spPr>
          <a:xfrm>
            <a:off x="857036" y="3649062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智能客服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行前咨询</a:t>
            </a:r>
            <a:endParaRPr/>
          </a:p>
        </p:txBody>
      </p:sp>
      <p:sp>
        <p:nvSpPr>
          <p:cNvPr id="36" name="el-1789634238744-21"/>
          <p:cNvSpPr txBox="1"/>
          <p:nvPr/>
        </p:nvSpPr>
        <p:spPr>
          <a:xfrm>
            <a:off x="857036" y="4020444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营销触达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内容生成投放</a:t>
            </a:r>
            <a:endParaRPr/>
          </a:p>
        </p:txBody>
      </p:sp>
      <p:sp>
        <p:nvSpPr>
          <p:cNvPr id="37" name="el-1789634238745-22"/>
          <p:cNvSpPr txBox="1"/>
          <p:nvPr/>
        </p:nvSpPr>
        <p:spPr>
          <a:xfrm>
            <a:off x="857036" y="4391826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签证翻译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材料辅助</a:t>
            </a:r>
            <a:endParaRPr/>
          </a:p>
        </p:txBody>
      </p:sp>
      <p:sp>
        <p:nvSpPr>
          <p:cNvPr id="38" name="el-1789634238745-23"/>
          <p:cNvSpPr txBox="1"/>
          <p:nvPr/>
        </p:nvSpPr>
        <p:spPr>
          <a:xfrm>
            <a:off x="4301545" y="2906298"/>
            <a:ext cx="36987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智慧导览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扫码即听讲解</a:t>
            </a:r>
            <a:endParaRPr/>
          </a:p>
        </p:txBody>
      </p:sp>
      <p:sp>
        <p:nvSpPr>
          <p:cNvPr id="39" name="el-1789634238746-24"/>
          <p:cNvSpPr txBox="1"/>
          <p:nvPr/>
        </p:nvSpPr>
        <p:spPr>
          <a:xfrm>
            <a:off x="4301545" y="3277680"/>
            <a:ext cx="406440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多语言翻译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菜单 · 问路 · 沟通</a:t>
            </a:r>
            <a:endParaRPr/>
          </a:p>
        </p:txBody>
      </p:sp>
      <p:sp>
        <p:nvSpPr>
          <p:cNvPr id="40" name="el-1789634238746-25"/>
          <p:cNvSpPr txBox="1"/>
          <p:nvPr/>
        </p:nvSpPr>
        <p:spPr>
          <a:xfrm>
            <a:off x="4301545" y="3649062"/>
            <a:ext cx="36987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客流调度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预测与分流</a:t>
            </a:r>
            <a:endParaRPr/>
          </a:p>
        </p:txBody>
      </p:sp>
      <p:sp>
        <p:nvSpPr>
          <p:cNvPr id="41" name="el-1789634238747-26"/>
          <p:cNvSpPr txBox="1"/>
          <p:nvPr/>
        </p:nvSpPr>
        <p:spPr>
          <a:xfrm>
            <a:off x="4301545" y="4020444"/>
            <a:ext cx="388156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AR/数字人导览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沉浸式体验</a:t>
            </a:r>
            <a:endParaRPr/>
          </a:p>
        </p:txBody>
      </p:sp>
      <p:sp>
        <p:nvSpPr>
          <p:cNvPr id="42" name="el-1789634238747-27"/>
          <p:cNvSpPr txBox="1"/>
          <p:nvPr/>
        </p:nvSpPr>
        <p:spPr>
          <a:xfrm>
            <a:off x="4301545" y="4391826"/>
            <a:ext cx="36987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应急服务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突发事件响应</a:t>
            </a:r>
            <a:endParaRPr/>
          </a:p>
        </p:txBody>
      </p:sp>
      <p:sp>
        <p:nvSpPr>
          <p:cNvPr id="43" name="el-1789634238748-28"/>
          <p:cNvSpPr txBox="1"/>
          <p:nvPr/>
        </p:nvSpPr>
        <p:spPr>
          <a:xfrm>
            <a:off x="8272626" y="2906298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点评生成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晒图写游记</a:t>
            </a:r>
            <a:endParaRPr/>
          </a:p>
        </p:txBody>
      </p:sp>
      <p:sp>
        <p:nvSpPr>
          <p:cNvPr id="44" name="el-1789634238748-29"/>
          <p:cNvSpPr txBox="1"/>
          <p:nvPr/>
        </p:nvSpPr>
        <p:spPr>
          <a:xfrm>
            <a:off x="8272626" y="3277680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舆情分析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口碑监测</a:t>
            </a:r>
            <a:endParaRPr/>
          </a:p>
        </p:txBody>
      </p:sp>
      <p:sp>
        <p:nvSpPr>
          <p:cNvPr id="45" name="el-1789634238749-30"/>
          <p:cNvSpPr txBox="1"/>
          <p:nvPr/>
        </p:nvSpPr>
        <p:spPr>
          <a:xfrm>
            <a:off x="8272626" y="3649062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客户维护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会员运营</a:t>
            </a:r>
            <a:endParaRPr/>
          </a:p>
        </p:txBody>
      </p:sp>
      <p:sp>
        <p:nvSpPr>
          <p:cNvPr id="46" name="el-1789634238749-31"/>
          <p:cNvSpPr txBox="1"/>
          <p:nvPr/>
        </p:nvSpPr>
        <p:spPr>
          <a:xfrm>
            <a:off x="8272626" y="4020444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复购推荐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二次触达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7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8770-10"/>
          <p:cNvSpPr/>
          <p:nvPr/>
        </p:nvSpPr>
        <p:spPr>
          <a:xfrm>
            <a:off x="685629" y="2077532"/>
            <a:ext cx="205599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8779-21"/>
          <p:cNvCxnSpPr/>
          <p:nvPr/>
        </p:nvCxnSpPr>
        <p:spPr>
          <a:xfrm>
            <a:off x="685629" y="3182156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780-22"/>
          <p:cNvCxnSpPr/>
          <p:nvPr/>
        </p:nvCxnSpPr>
        <p:spPr>
          <a:xfrm>
            <a:off x="2722874" y="3182156"/>
            <a:ext cx="1789806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780-23"/>
          <p:cNvCxnSpPr/>
          <p:nvPr/>
        </p:nvCxnSpPr>
        <p:spPr>
          <a:xfrm>
            <a:off x="4760268" y="3182156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8771-12"/>
          <p:cNvCxnSpPr/>
          <p:nvPr/>
        </p:nvCxnSpPr>
        <p:spPr>
          <a:xfrm>
            <a:off x="685629" y="377732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8768-6"/>
          <p:cNvCxnSpPr/>
          <p:nvPr/>
        </p:nvCxnSpPr>
        <p:spPr>
          <a:xfrm>
            <a:off x="7164134" y="2077532"/>
            <a:ext cx="914" cy="330792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8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8769-8"/>
          <p:cNvSpPr txBox="1"/>
          <p:nvPr/>
        </p:nvSpPr>
        <p:spPr>
          <a:xfrm>
            <a:off x="1237940" y="457943"/>
            <a:ext cx="3330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企业案例 ①</a:t>
            </a:r>
            <a:endParaRPr/>
          </a:p>
        </p:txBody>
      </p:sp>
      <p:sp>
        <p:nvSpPr>
          <p:cNvPr id="11" name="el-178963423876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智能客服与AI行程助手</a:t>
            </a:r>
            <a:endParaRPr/>
          </a:p>
        </p:txBody>
      </p:sp>
      <p:sp>
        <p:nvSpPr>
          <p:cNvPr id="12" name="el-1789634238769-9"/>
          <p:cNvSpPr txBox="1"/>
          <p:nvPr/>
        </p:nvSpPr>
        <p:spPr>
          <a:xfrm>
            <a:off x="837990" y="2115623"/>
            <a:ext cx="25721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01 · 平台侧</a:t>
            </a:r>
            <a:endParaRPr/>
          </a:p>
        </p:txBody>
      </p:sp>
      <p:sp>
        <p:nvSpPr>
          <p:cNvPr id="13" name="el-1789634238770-11"/>
          <p:cNvSpPr txBox="1"/>
          <p:nvPr/>
        </p:nvSpPr>
        <p:spPr>
          <a:xfrm>
            <a:off x="685629" y="2553663"/>
            <a:ext cx="6401753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大模型进驻OTA客服一线</a:t>
            </a:r>
            <a:endParaRPr/>
          </a:p>
        </p:txBody>
      </p:sp>
      <p:sp>
        <p:nvSpPr>
          <p:cNvPr id="14" name="el-1789634238781-24"/>
          <p:cNvSpPr txBox="1"/>
          <p:nvPr/>
        </p:nvSpPr>
        <p:spPr>
          <a:xfrm>
            <a:off x="685629" y="3267859"/>
            <a:ext cx="8951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携程问道</a:t>
            </a:r>
            <a:endParaRPr/>
          </a:p>
        </p:txBody>
      </p:sp>
      <p:sp>
        <p:nvSpPr>
          <p:cNvPr id="15" name="el-1789634238781-25"/>
          <p:cNvSpPr txBox="1"/>
          <p:nvPr/>
        </p:nvSpPr>
        <p:spPr>
          <a:xfrm>
            <a:off x="1504574" y="3296427"/>
            <a:ext cx="6800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2023</a:t>
            </a:r>
            <a:endParaRPr/>
          </a:p>
        </p:txBody>
      </p:sp>
      <p:sp>
        <p:nvSpPr>
          <p:cNvPr id="16" name="el-1789634238781-26"/>
          <p:cNvSpPr txBox="1"/>
          <p:nvPr/>
        </p:nvSpPr>
        <p:spPr>
          <a:xfrm>
            <a:off x="2722874" y="3267859"/>
            <a:ext cx="130620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同程 程心AI</a:t>
            </a:r>
            <a:endParaRPr/>
          </a:p>
        </p:txBody>
      </p:sp>
      <p:sp>
        <p:nvSpPr>
          <p:cNvPr id="17" name="el-1789634238781-27"/>
          <p:cNvSpPr txBox="1"/>
          <p:nvPr/>
        </p:nvSpPr>
        <p:spPr>
          <a:xfrm>
            <a:off x="3770064" y="3296427"/>
            <a:ext cx="6800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2023</a:t>
            </a:r>
            <a:endParaRPr/>
          </a:p>
        </p:txBody>
      </p:sp>
      <p:sp>
        <p:nvSpPr>
          <p:cNvPr id="18" name="el-1789634238782-28"/>
          <p:cNvSpPr txBox="1"/>
          <p:nvPr/>
        </p:nvSpPr>
        <p:spPr>
          <a:xfrm>
            <a:off x="4760268" y="3267859"/>
            <a:ext cx="168711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马蜂窝 AI游贵州</a:t>
            </a:r>
            <a:endParaRPr/>
          </a:p>
        </p:txBody>
      </p:sp>
      <p:sp>
        <p:nvSpPr>
          <p:cNvPr id="19" name="el-1789634238782-29"/>
          <p:cNvSpPr txBox="1"/>
          <p:nvPr/>
        </p:nvSpPr>
        <p:spPr>
          <a:xfrm>
            <a:off x="6188363" y="3296427"/>
            <a:ext cx="6800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2023</a:t>
            </a:r>
            <a:endParaRPr/>
          </a:p>
        </p:txBody>
      </p:sp>
      <p:sp>
        <p:nvSpPr>
          <p:cNvPr id="20" name="el-1789634238778-19"/>
          <p:cNvSpPr txBox="1"/>
          <p:nvPr/>
        </p:nvSpPr>
        <p:spPr>
          <a:xfrm>
            <a:off x="7702162" y="2427191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效 果</a:t>
            </a:r>
            <a:endParaRPr/>
          </a:p>
        </p:txBody>
      </p:sp>
      <p:sp>
        <p:nvSpPr>
          <p:cNvPr id="21" name="el-1789634238775-15"/>
          <p:cNvSpPr txBox="1"/>
          <p:nvPr/>
        </p:nvSpPr>
        <p:spPr>
          <a:xfrm>
            <a:off x="7702162" y="279857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常见问题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秒级响应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、7×24小时在线；旺季咨询显著分流，人工客服得以专注复杂个案。</a:t>
            </a:r>
            <a:endParaRPr/>
          </a:p>
        </p:txBody>
      </p:sp>
      <p:sp>
        <p:nvSpPr>
          <p:cNvPr id="22" name="el-1789634238778-20"/>
          <p:cNvSpPr txBox="1"/>
          <p:nvPr/>
        </p:nvSpPr>
        <p:spPr>
          <a:xfrm>
            <a:off x="7702162" y="3716315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 示</a:t>
            </a:r>
            <a:endParaRPr/>
          </a:p>
        </p:txBody>
      </p:sp>
      <p:sp>
        <p:nvSpPr>
          <p:cNvPr id="23" name="el-1789634238776-16"/>
          <p:cNvSpPr txBox="1"/>
          <p:nvPr/>
        </p:nvSpPr>
        <p:spPr>
          <a:xfrm>
            <a:off x="7702162" y="408769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AI不是替代客服，而是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把人从重复问题中解放出来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，去做机器做不了的事：处理纠纷、安抚情绪、定制方案。</a:t>
            </a:r>
            <a:endParaRPr/>
          </a:p>
        </p:txBody>
      </p:sp>
      <p:sp>
        <p:nvSpPr>
          <p:cNvPr id="24" name="el-1789634238766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5" name="el-1789634238766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6" name="el-1789634238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  <p:sp>
        <p:nvSpPr>
          <p:cNvPr id="27" name="el-1789634238777-17"/>
          <p:cNvSpPr/>
          <p:nvPr/>
        </p:nvSpPr>
        <p:spPr>
          <a:xfrm>
            <a:off x="685629" y="41058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34238777-18"/>
          <p:cNvSpPr/>
          <p:nvPr/>
        </p:nvSpPr>
        <p:spPr>
          <a:xfrm>
            <a:off x="685629" y="487896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34238774-13"/>
          <p:cNvSpPr txBox="1"/>
          <p:nvPr/>
        </p:nvSpPr>
        <p:spPr>
          <a:xfrm>
            <a:off x="876081" y="3972533"/>
            <a:ext cx="5673844" cy="6398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512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做法一 · 问得准</a:t>
            </a:r>
            <a:r>
              <a:rPr sz="157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：用旅游语料训练大模型，让AI理解"带老人三日游""避开人流"这类真实需求。</a:t>
            </a:r>
            <a:endParaRPr/>
          </a:p>
        </p:txBody>
      </p:sp>
      <p:sp>
        <p:nvSpPr>
          <p:cNvPr id="30" name="el-1789634238775-14"/>
          <p:cNvSpPr txBox="1"/>
          <p:nvPr/>
        </p:nvSpPr>
        <p:spPr>
          <a:xfrm>
            <a:off x="876081" y="4745651"/>
            <a:ext cx="5673844" cy="6398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512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做法二 · 订得动</a:t>
            </a:r>
            <a:r>
              <a:rPr sz="157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：从"只回答问题"升级到"直接生成可下单的行程"，问答与交易打通。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95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962-12"/>
          <p:cNvCxnSpPr/>
          <p:nvPr/>
        </p:nvCxnSpPr>
        <p:spPr>
          <a:xfrm>
            <a:off x="6099237" y="1606311"/>
            <a:ext cx="914" cy="179188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962-13"/>
          <p:cNvCxnSpPr/>
          <p:nvPr/>
        </p:nvCxnSpPr>
        <p:spPr>
          <a:xfrm>
            <a:off x="6099237" y="3702924"/>
            <a:ext cx="914" cy="131575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958-6"/>
          <p:cNvCxnSpPr/>
          <p:nvPr/>
        </p:nvCxnSpPr>
        <p:spPr>
          <a:xfrm>
            <a:off x="685629" y="532816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960-10"/>
          <p:cNvSpPr/>
          <p:nvPr/>
        </p:nvSpPr>
        <p:spPr>
          <a:xfrm>
            <a:off x="685629" y="5542426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342389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959-8"/>
          <p:cNvSpPr txBox="1"/>
          <p:nvPr/>
        </p:nvSpPr>
        <p:spPr>
          <a:xfrm>
            <a:off x="1237940" y="457943"/>
            <a:ext cx="3330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企业案例 ②</a:t>
            </a:r>
            <a:endParaRPr/>
          </a:p>
        </p:txBody>
      </p:sp>
      <p:sp>
        <p:nvSpPr>
          <p:cNvPr id="9" name="el-17896342389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个性化推荐与动态定价</a:t>
            </a:r>
            <a:endParaRPr/>
          </a:p>
        </p:txBody>
      </p:sp>
      <p:sp>
        <p:nvSpPr>
          <p:cNvPr id="10" name="el-1789634238967-20"/>
          <p:cNvSpPr txBox="1"/>
          <p:nvPr/>
        </p:nvSpPr>
        <p:spPr>
          <a:xfrm>
            <a:off x="685629" y="1606311"/>
            <a:ext cx="517440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现 象</a:t>
            </a:r>
            <a:endParaRPr/>
          </a:p>
        </p:txBody>
      </p:sp>
      <p:sp>
        <p:nvSpPr>
          <p:cNvPr id="11" name="el-1789634238964-14"/>
          <p:cNvSpPr txBox="1"/>
          <p:nvPr/>
        </p:nvSpPr>
        <p:spPr>
          <a:xfrm>
            <a:off x="685629" y="1977693"/>
            <a:ext cx="538504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两个人打开同一个OTA，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首页完全不同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34238964-15"/>
          <p:cNvSpPr txBox="1"/>
          <p:nvPr/>
        </p:nvSpPr>
        <p:spPr>
          <a:xfrm>
            <a:off x="685629" y="2472870"/>
            <a:ext cx="4989852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你搜过"亲子酒店"，系统就一直给你推亲子房；同伴搜过"电竞房"，他看到的首页是另一副面孔——这就是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推荐系统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在工作。</a:t>
            </a:r>
            <a:endParaRPr/>
          </a:p>
        </p:txBody>
      </p:sp>
      <p:sp>
        <p:nvSpPr>
          <p:cNvPr id="13" name="el-1789634238967-21"/>
          <p:cNvSpPr txBox="1"/>
          <p:nvPr/>
        </p:nvSpPr>
        <p:spPr>
          <a:xfrm>
            <a:off x="6522994" y="1606311"/>
            <a:ext cx="51648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原 理</a:t>
            </a:r>
            <a:endParaRPr/>
          </a:p>
        </p:txBody>
      </p:sp>
      <p:sp>
        <p:nvSpPr>
          <p:cNvPr id="14" name="el-1789634238965-16"/>
          <p:cNvSpPr txBox="1"/>
          <p:nvPr/>
        </p:nvSpPr>
        <p:spPr>
          <a:xfrm>
            <a:off x="6522994" y="1977693"/>
            <a:ext cx="529933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你的行为，被翻译成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"特征"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5" name="el-1789634238965-17"/>
          <p:cNvSpPr txBox="1"/>
          <p:nvPr/>
        </p:nvSpPr>
        <p:spPr>
          <a:xfrm>
            <a:off x="6522994" y="2472870"/>
            <a:ext cx="4980330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浏览、下单、停留时长等行为转为数据特征，与海量用户比对后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预测你的偏好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——这是判别式AI的代表应用，早在生成式浪潮前已运转多年。</a:t>
            </a:r>
            <a:endParaRPr/>
          </a:p>
        </p:txBody>
      </p:sp>
      <p:sp>
        <p:nvSpPr>
          <p:cNvPr id="16" name="el-1789634238968-22"/>
          <p:cNvSpPr txBox="1"/>
          <p:nvPr/>
        </p:nvSpPr>
        <p:spPr>
          <a:xfrm>
            <a:off x="685629" y="3702924"/>
            <a:ext cx="52901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动态定价 · 收益管理</a:t>
            </a:r>
            <a:endParaRPr/>
          </a:p>
        </p:txBody>
      </p:sp>
      <p:sp>
        <p:nvSpPr>
          <p:cNvPr id="17" name="el-1789634238966-18"/>
          <p:cNvSpPr txBox="1"/>
          <p:nvPr/>
        </p:nvSpPr>
        <p:spPr>
          <a:xfrm>
            <a:off x="685629" y="4093351"/>
            <a:ext cx="4989852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机票酒店价格随供需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实时浮动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：节假日、余房量、搜索热度都会改变你看到的价格——"越早订越便宜"并不总成立。</a:t>
            </a:r>
            <a:endParaRPr/>
          </a:p>
        </p:txBody>
      </p:sp>
      <p:sp>
        <p:nvSpPr>
          <p:cNvPr id="18" name="el-1789634238968-23"/>
          <p:cNvSpPr txBox="1"/>
          <p:nvPr/>
        </p:nvSpPr>
        <p:spPr>
          <a:xfrm>
            <a:off x="6522994" y="3702924"/>
            <a:ext cx="510698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思考延伸</a:t>
            </a:r>
            <a:endParaRPr/>
          </a:p>
        </p:txBody>
      </p:sp>
      <p:sp>
        <p:nvSpPr>
          <p:cNvPr id="19" name="el-1789634238967-19"/>
          <p:cNvSpPr txBox="1"/>
          <p:nvPr/>
        </p:nvSpPr>
        <p:spPr>
          <a:xfrm>
            <a:off x="6522994" y="4093351"/>
            <a:ext cx="4980330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AI定价与推荐的边界在哪里？当算法掌握你的钱包与偏好，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"大数据杀熟"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如何治理——模块二项目四将深入讨论。</a:t>
            </a:r>
            <a:endParaRPr/>
          </a:p>
        </p:txBody>
      </p:sp>
      <p:sp>
        <p:nvSpPr>
          <p:cNvPr id="20" name="el-1789634238960-9"/>
          <p:cNvSpPr txBox="1"/>
          <p:nvPr/>
        </p:nvSpPr>
        <p:spPr>
          <a:xfrm>
            <a:off x="818945" y="5570994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讨论钩子</a:t>
            </a:r>
            <a:endParaRPr/>
          </a:p>
        </p:txBody>
      </p:sp>
      <p:sp>
        <p:nvSpPr>
          <p:cNvPr id="21" name="el-1789634238960-11"/>
          <p:cNvSpPr txBox="1"/>
          <p:nvPr/>
        </p:nvSpPr>
        <p:spPr>
          <a:xfrm>
            <a:off x="1904673" y="5551949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同一间酒店，你和朋友手机上报价不同——你遇到过吗？你觉得原因可能是什么？</a:t>
            </a:r>
            <a:endParaRPr/>
          </a:p>
        </p:txBody>
      </p:sp>
      <p:sp>
        <p:nvSpPr>
          <p:cNvPr id="22" name="el-1789634238956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3" name="el-1789634238956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4" name="el-17896342389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98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982-6"/>
          <p:cNvCxnSpPr/>
          <p:nvPr/>
        </p:nvCxnSpPr>
        <p:spPr>
          <a:xfrm>
            <a:off x="3823331" y="1377322"/>
            <a:ext cx="914" cy="470848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34238986-12"/>
          <p:cNvSpPr/>
          <p:nvPr/>
        </p:nvSpPr>
        <p:spPr>
          <a:xfrm>
            <a:off x="685629" y="1848394"/>
            <a:ext cx="225150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34238989-14"/>
          <p:cNvCxnSpPr/>
          <p:nvPr/>
        </p:nvCxnSpPr>
        <p:spPr>
          <a:xfrm>
            <a:off x="4399450" y="2622107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990-15"/>
          <p:cNvCxnSpPr/>
          <p:nvPr/>
        </p:nvCxnSpPr>
        <p:spPr>
          <a:xfrm>
            <a:off x="4399450" y="359118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8990-16"/>
          <p:cNvCxnSpPr/>
          <p:nvPr/>
        </p:nvCxnSpPr>
        <p:spPr>
          <a:xfrm>
            <a:off x="4399450" y="4840877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89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34238985-10"/>
          <p:cNvSpPr txBox="1"/>
          <p:nvPr/>
        </p:nvSpPr>
        <p:spPr>
          <a:xfrm>
            <a:off x="1237940" y="457943"/>
            <a:ext cx="3330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企业案例 ③</a:t>
            </a:r>
            <a:endParaRPr/>
          </a:p>
        </p:txBody>
      </p:sp>
      <p:sp>
        <p:nvSpPr>
          <p:cNvPr id="10" name="el-178963423898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智慧景区：AI落地最密集的场景</a:t>
            </a:r>
            <a:endParaRPr/>
          </a:p>
        </p:txBody>
      </p:sp>
      <p:sp>
        <p:nvSpPr>
          <p:cNvPr id="11" name="el-1789634238985-11"/>
          <p:cNvSpPr txBox="1"/>
          <p:nvPr/>
        </p:nvSpPr>
        <p:spPr>
          <a:xfrm>
            <a:off x="837990" y="1886485"/>
            <a:ext cx="27676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03 · 目的地侧</a:t>
            </a:r>
            <a:endParaRPr/>
          </a:p>
        </p:txBody>
      </p:sp>
      <p:sp>
        <p:nvSpPr>
          <p:cNvPr id="12" name="el-1789634238986-13"/>
          <p:cNvSpPr txBox="1"/>
          <p:nvPr/>
        </p:nvSpPr>
        <p:spPr>
          <a:xfrm>
            <a:off x="685629" y="2343570"/>
            <a:ext cx="2763464" cy="1089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4277"/>
              </a:lnSpc>
            </a:pPr>
            <a:r>
              <a:rPr b="1" sz="32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一座景区</a:t>
            </a:r>
            <a:endParaRPr/>
          </a:p>
          <a:p>
            <a:pPr algn="l">
              <a:lnSpc>
                <a:spcPts val="4277"/>
              </a:lnSpc>
            </a:pPr>
            <a:r>
              <a:rPr b="1" sz="32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的四副AI面孔</a:t>
            </a:r>
            <a:endParaRPr/>
          </a:p>
        </p:txBody>
      </p:sp>
      <p:sp>
        <p:nvSpPr>
          <p:cNvPr id="13" name="el-1789634238984-8"/>
          <p:cNvSpPr txBox="1"/>
          <p:nvPr/>
        </p:nvSpPr>
        <p:spPr>
          <a:xfrm>
            <a:off x="685629" y="3604127"/>
            <a:ext cx="2637765" cy="12641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景区同时拥有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数据、流程、安全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三类需求，因此成为旅游AI落地最密集的场景——黄山、九寨沟等头部景区均有实践。</a:t>
            </a:r>
            <a:endParaRPr/>
          </a:p>
        </p:txBody>
      </p:sp>
      <p:sp>
        <p:nvSpPr>
          <p:cNvPr id="14" name="el-1789634238985-9"/>
          <p:cNvSpPr txBox="1"/>
          <p:nvPr/>
        </p:nvSpPr>
        <p:spPr>
          <a:xfrm>
            <a:off x="685629" y="498252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四副面孔，对应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"预测—核验—讲解—守护"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四种能力。</a:t>
            </a:r>
            <a:endParaRPr/>
          </a:p>
        </p:txBody>
      </p:sp>
      <p:sp>
        <p:nvSpPr>
          <p:cNvPr id="15" name="el-1789634238991-17"/>
          <p:cNvSpPr txBox="1"/>
          <p:nvPr/>
        </p:nvSpPr>
        <p:spPr>
          <a:xfrm>
            <a:off x="4399450" y="1577297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场景一</a:t>
            </a:r>
            <a:endParaRPr/>
          </a:p>
        </p:txBody>
      </p:sp>
      <p:sp>
        <p:nvSpPr>
          <p:cNvPr id="16" name="el-1789634238997-25"/>
          <p:cNvSpPr txBox="1"/>
          <p:nvPr/>
        </p:nvSpPr>
        <p:spPr>
          <a:xfrm>
            <a:off x="5218395" y="1539207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客流预测</a:t>
            </a:r>
            <a:endParaRPr/>
          </a:p>
        </p:txBody>
      </p:sp>
      <p:sp>
        <p:nvSpPr>
          <p:cNvPr id="17" name="el-1789634238995-21"/>
          <p:cNvSpPr txBox="1"/>
          <p:nvPr/>
        </p:nvSpPr>
        <p:spPr>
          <a:xfrm>
            <a:off x="5218395" y="1901066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用历史客流+天气+票务数据，预测未来1—7天客流，支撑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限流决策与人力调度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34238991-18"/>
          <p:cNvSpPr txBox="1"/>
          <p:nvPr/>
        </p:nvSpPr>
        <p:spPr>
          <a:xfrm>
            <a:off x="4399450" y="2826843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场景二</a:t>
            </a:r>
            <a:endParaRPr/>
          </a:p>
        </p:txBody>
      </p:sp>
      <p:sp>
        <p:nvSpPr>
          <p:cNvPr id="19" name="el-1789634238997-26"/>
          <p:cNvSpPr txBox="1"/>
          <p:nvPr/>
        </p:nvSpPr>
        <p:spPr>
          <a:xfrm>
            <a:off x="5218395" y="2788753"/>
            <a:ext cx="56816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刷脸入园</a:t>
            </a:r>
            <a:endParaRPr/>
          </a:p>
        </p:txBody>
      </p:sp>
      <p:sp>
        <p:nvSpPr>
          <p:cNvPr id="20" name="el-1789634238996-22"/>
          <p:cNvSpPr txBox="1"/>
          <p:nvPr/>
        </p:nvSpPr>
        <p:spPr>
          <a:xfrm>
            <a:off x="5218395" y="3150612"/>
            <a:ext cx="571957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人脸识别闸机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约3秒过闸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；免票证件核验自动化，窗口压力大幅下降。</a:t>
            </a:r>
            <a:endParaRPr/>
          </a:p>
        </p:txBody>
      </p:sp>
      <p:sp>
        <p:nvSpPr>
          <p:cNvPr id="21" name="el-1789634238992-19"/>
          <p:cNvSpPr txBox="1"/>
          <p:nvPr/>
        </p:nvSpPr>
        <p:spPr>
          <a:xfrm>
            <a:off x="4399450" y="3795918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场景三</a:t>
            </a:r>
            <a:endParaRPr/>
          </a:p>
        </p:txBody>
      </p:sp>
      <p:sp>
        <p:nvSpPr>
          <p:cNvPr id="22" name="el-1789634238998-27"/>
          <p:cNvSpPr txBox="1"/>
          <p:nvPr/>
        </p:nvSpPr>
        <p:spPr>
          <a:xfrm>
            <a:off x="5218395" y="3757828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智慧导览</a:t>
            </a:r>
            <a:endParaRPr/>
          </a:p>
        </p:txBody>
      </p:sp>
      <p:sp>
        <p:nvSpPr>
          <p:cNvPr id="23" name="el-1789634238996-23"/>
          <p:cNvSpPr txBox="1"/>
          <p:nvPr/>
        </p:nvSpPr>
        <p:spPr>
          <a:xfrm>
            <a:off x="5218395" y="4119687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扫码即听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AI语音讲解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，支持多语言切换——小语种讲解不再依赖稀缺的外语导游。</a:t>
            </a:r>
            <a:endParaRPr/>
          </a:p>
        </p:txBody>
      </p:sp>
      <p:sp>
        <p:nvSpPr>
          <p:cNvPr id="24" name="el-1789634238992-20"/>
          <p:cNvSpPr txBox="1"/>
          <p:nvPr/>
        </p:nvSpPr>
        <p:spPr>
          <a:xfrm>
            <a:off x="4399450" y="5045613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场景四</a:t>
            </a:r>
            <a:endParaRPr/>
          </a:p>
        </p:txBody>
      </p:sp>
      <p:sp>
        <p:nvSpPr>
          <p:cNvPr id="25" name="el-1789634238998-28"/>
          <p:cNvSpPr txBox="1"/>
          <p:nvPr/>
        </p:nvSpPr>
        <p:spPr>
          <a:xfrm>
            <a:off x="5218395" y="5007523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安全管理</a:t>
            </a:r>
            <a:endParaRPr/>
          </a:p>
        </p:txBody>
      </p:sp>
      <p:sp>
        <p:nvSpPr>
          <p:cNvPr id="26" name="el-1789634238997-24"/>
          <p:cNvSpPr txBox="1"/>
          <p:nvPr/>
        </p:nvSpPr>
        <p:spPr>
          <a:xfrm>
            <a:off x="5218395" y="5369382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视频AI自动识别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拥挤、翻越围栏、游客求救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等行为，安保从"人盯屏"转向"机器报警、人工处置"。</a:t>
            </a:r>
            <a:endParaRPr/>
          </a:p>
        </p:txBody>
      </p:sp>
      <p:sp>
        <p:nvSpPr>
          <p:cNvPr id="27" name="el-1789634238980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8" name="el-1789634238980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9" name="el-17896342389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04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34239045-8"/>
          <p:cNvGraphicFramePr>
            <a:graphicFrameLocks noGrp="1"/>
          </p:cNvGraphicFramePr>
          <p:nvPr/>
        </p:nvGraphicFramePr>
        <p:xfrm>
          <a:off x="685629" y="1407973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34239040-6"/>
          <p:cNvCxnSpPr/>
          <p:nvPr/>
        </p:nvCxnSpPr>
        <p:spPr>
          <a:xfrm>
            <a:off x="7927580" y="1407973"/>
            <a:ext cx="914" cy="4647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0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9047-9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7" name="el-178963423903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数据看产业：中国AI核心产业规模</a:t>
            </a:r>
            <a:endParaRPr/>
          </a:p>
        </p:txBody>
      </p:sp>
      <p:sp>
        <p:nvSpPr>
          <p:cNvPr id="8" name="el-1789634239047-10"/>
          <p:cNvSpPr txBox="1"/>
          <p:nvPr/>
        </p:nvSpPr>
        <p:spPr>
          <a:xfrm>
            <a:off x="685629" y="5597925"/>
            <a:ext cx="6665833" cy="457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数据来源：中国信通院《人工智能发展报告》、工信部等公开口径整理；2024年为行业估算值（E）。</a:t>
            </a:r>
            <a:endParaRPr/>
          </a:p>
        </p:txBody>
      </p:sp>
      <p:sp>
        <p:nvSpPr>
          <p:cNvPr id="9" name="el-1789634239051-14"/>
          <p:cNvSpPr txBox="1"/>
          <p:nvPr/>
        </p:nvSpPr>
        <p:spPr>
          <a:xfrm>
            <a:off x="8465608" y="1817148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20%+</a:t>
            </a:r>
            <a:endParaRPr/>
          </a:p>
        </p:txBody>
      </p:sp>
      <p:sp>
        <p:nvSpPr>
          <p:cNvPr id="10" name="el-1789634239049-11"/>
          <p:cNvSpPr txBox="1"/>
          <p:nvPr/>
        </p:nvSpPr>
        <p:spPr>
          <a:xfrm>
            <a:off x="8465608" y="2274234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近年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年均增速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保持在20%以上，产业持续高速扩张。</a:t>
            </a:r>
            <a:endParaRPr/>
          </a:p>
        </p:txBody>
      </p:sp>
      <p:sp>
        <p:nvSpPr>
          <p:cNvPr id="11" name="el-1789634239051-15"/>
          <p:cNvSpPr txBox="1"/>
          <p:nvPr/>
        </p:nvSpPr>
        <p:spPr>
          <a:xfrm>
            <a:off x="8465608" y="3082466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4500+</a:t>
            </a:r>
            <a:endParaRPr/>
          </a:p>
        </p:txBody>
      </p:sp>
      <p:sp>
        <p:nvSpPr>
          <p:cNvPr id="12" name="el-1789634239050-12"/>
          <p:cNvSpPr txBox="1"/>
          <p:nvPr/>
        </p:nvSpPr>
        <p:spPr>
          <a:xfrm>
            <a:off x="8465608" y="3539552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我国人工智能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企业数量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，产业链从芯片到大模型应用全面铺开。</a:t>
            </a:r>
            <a:endParaRPr/>
          </a:p>
        </p:txBody>
      </p:sp>
      <p:sp>
        <p:nvSpPr>
          <p:cNvPr id="13" name="el-1789634239051-16"/>
          <p:cNvSpPr txBox="1"/>
          <p:nvPr/>
        </p:nvSpPr>
        <p:spPr>
          <a:xfrm>
            <a:off x="8465608" y="4347784"/>
            <a:ext cx="34262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连续2年</a:t>
            </a:r>
            <a:endParaRPr/>
          </a:p>
        </p:txBody>
      </p:sp>
      <p:sp>
        <p:nvSpPr>
          <p:cNvPr id="14" name="el-1789634239050-13"/>
          <p:cNvSpPr txBox="1"/>
          <p:nvPr/>
        </p:nvSpPr>
        <p:spPr>
          <a:xfrm>
            <a:off x="8465608" y="4804870"/>
            <a:ext cx="3037715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人工智能+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"行动连续写入政府工作报告，推动AI与千行百业融合——旅游业在列。</a:t>
            </a:r>
            <a:endParaRPr/>
          </a:p>
        </p:txBody>
      </p:sp>
      <p:sp>
        <p:nvSpPr>
          <p:cNvPr id="15" name="el-1789634239038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16" name="el-1789634239038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7" name="el-17896342390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14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148-11"/>
          <p:cNvCxnSpPr/>
          <p:nvPr/>
        </p:nvCxnSpPr>
        <p:spPr>
          <a:xfrm>
            <a:off x="4145910" y="1765071"/>
            <a:ext cx="914" cy="269490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148-12"/>
          <p:cNvCxnSpPr/>
          <p:nvPr/>
        </p:nvCxnSpPr>
        <p:spPr>
          <a:xfrm>
            <a:off x="7601579" y="1765071"/>
            <a:ext cx="914" cy="269490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145-6"/>
          <p:cNvCxnSpPr/>
          <p:nvPr/>
        </p:nvCxnSpPr>
        <p:spPr>
          <a:xfrm>
            <a:off x="685629" y="476945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1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147-9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8" name="el-178963423914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谁先被改变：岗位的AI温度计</a:t>
            </a:r>
            <a:endParaRPr/>
          </a:p>
        </p:txBody>
      </p:sp>
      <p:sp>
        <p:nvSpPr>
          <p:cNvPr id="9" name="el-1789634239149-13"/>
          <p:cNvSpPr txBox="1"/>
          <p:nvPr/>
        </p:nvSpPr>
        <p:spPr>
          <a:xfrm>
            <a:off x="685629" y="1860297"/>
            <a:ext cx="357493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HOT · 变革较快</a:t>
            </a:r>
            <a:endParaRPr/>
          </a:p>
        </p:txBody>
      </p:sp>
      <p:sp>
        <p:nvSpPr>
          <p:cNvPr id="10" name="el-1789634239150-14"/>
          <p:cNvSpPr txBox="1"/>
          <p:nvPr/>
        </p:nvSpPr>
        <p:spPr>
          <a:xfrm>
            <a:off x="685629" y="2174544"/>
            <a:ext cx="33307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任务重复性高</a:t>
            </a:r>
            <a:endParaRPr/>
          </a:p>
        </p:txBody>
      </p:sp>
      <p:sp>
        <p:nvSpPr>
          <p:cNvPr id="11" name="el-1789634239150-15"/>
          <p:cNvSpPr txBox="1"/>
          <p:nvPr/>
        </p:nvSpPr>
        <p:spPr>
          <a:xfrm>
            <a:off x="685629" y="2603062"/>
            <a:ext cx="33677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AI可大量接管</a:t>
            </a:r>
            <a:endParaRPr/>
          </a:p>
        </p:txBody>
      </p:sp>
      <p:sp>
        <p:nvSpPr>
          <p:cNvPr id="12" name="el-1789634239150-16"/>
          <p:cNvSpPr txBox="1"/>
          <p:nvPr/>
        </p:nvSpPr>
        <p:spPr>
          <a:xfrm>
            <a:off x="4455395" y="1860297"/>
            <a:ext cx="3617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WARM · 正被增强</a:t>
            </a:r>
            <a:endParaRPr/>
          </a:p>
        </p:txBody>
      </p:sp>
      <p:sp>
        <p:nvSpPr>
          <p:cNvPr id="13" name="el-1789634239150-17"/>
          <p:cNvSpPr txBox="1"/>
          <p:nvPr/>
        </p:nvSpPr>
        <p:spPr>
          <a:xfrm>
            <a:off x="4455395" y="2174544"/>
            <a:ext cx="348595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AI为工具</a:t>
            </a:r>
            <a:endParaRPr/>
          </a:p>
        </p:txBody>
      </p:sp>
      <p:sp>
        <p:nvSpPr>
          <p:cNvPr id="14" name="el-1789634239150-18"/>
          <p:cNvSpPr txBox="1"/>
          <p:nvPr/>
        </p:nvSpPr>
        <p:spPr>
          <a:xfrm>
            <a:off x="4455395" y="2603062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人机协作提效</a:t>
            </a:r>
            <a:endParaRPr/>
          </a:p>
        </p:txBody>
      </p:sp>
      <p:sp>
        <p:nvSpPr>
          <p:cNvPr id="15" name="el-1789634239150-19"/>
          <p:cNvSpPr txBox="1"/>
          <p:nvPr/>
        </p:nvSpPr>
        <p:spPr>
          <a:xfrm>
            <a:off x="7911064" y="1860297"/>
            <a:ext cx="406820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COOL · 相对稳固</a:t>
            </a:r>
            <a:endParaRPr/>
          </a:p>
        </p:txBody>
      </p:sp>
      <p:sp>
        <p:nvSpPr>
          <p:cNvPr id="16" name="el-1789634239151-20"/>
          <p:cNvSpPr txBox="1"/>
          <p:nvPr/>
        </p:nvSpPr>
        <p:spPr>
          <a:xfrm>
            <a:off x="7911064" y="2174544"/>
            <a:ext cx="3772237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依赖人的温度</a:t>
            </a:r>
            <a:endParaRPr/>
          </a:p>
        </p:txBody>
      </p:sp>
      <p:sp>
        <p:nvSpPr>
          <p:cNvPr id="17" name="el-1789634239151-21"/>
          <p:cNvSpPr txBox="1"/>
          <p:nvPr/>
        </p:nvSpPr>
        <p:spPr>
          <a:xfrm>
            <a:off x="7911064" y="2603062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机器难以替代</a:t>
            </a:r>
            <a:endParaRPr/>
          </a:p>
        </p:txBody>
      </p:sp>
      <p:sp>
        <p:nvSpPr>
          <p:cNvPr id="18" name="el-1789634239147-10"/>
          <p:cNvSpPr txBox="1"/>
          <p:nvPr/>
        </p:nvSpPr>
        <p:spPr>
          <a:xfrm>
            <a:off x="685629" y="505037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一条规律</a:t>
            </a:r>
            <a:endParaRPr/>
          </a:p>
        </p:txBody>
      </p:sp>
      <p:sp>
        <p:nvSpPr>
          <p:cNvPr id="19" name="el-1789634239147-8"/>
          <p:cNvSpPr txBox="1"/>
          <p:nvPr/>
        </p:nvSpPr>
        <p:spPr>
          <a:xfrm>
            <a:off x="1753799" y="4983716"/>
            <a:ext cx="9749525" cy="7141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05"/>
              </a:lnSpc>
            </a:pP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被替代的是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任务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，而不是整个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岗位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——AI先接管一个岗位里重复的部分，剩下更需要"人"的部分，价值反而上升。</a:t>
            </a:r>
            <a:endParaRPr/>
          </a:p>
        </p:txBody>
      </p:sp>
      <p:sp>
        <p:nvSpPr>
          <p:cNvPr id="20" name="el-1789634239144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1" name="el-1789634239144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2" name="el-17896342391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3" name="el-1789634239158-33"/>
          <p:cNvSpPr/>
          <p:nvPr/>
        </p:nvSpPr>
        <p:spPr>
          <a:xfrm>
            <a:off x="685629" y="311728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34239158-34"/>
          <p:cNvSpPr/>
          <p:nvPr/>
        </p:nvSpPr>
        <p:spPr>
          <a:xfrm>
            <a:off x="685629" y="34791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34239158-35"/>
          <p:cNvSpPr/>
          <p:nvPr/>
        </p:nvSpPr>
        <p:spPr>
          <a:xfrm>
            <a:off x="685629" y="384100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34239159-36"/>
          <p:cNvSpPr/>
          <p:nvPr/>
        </p:nvSpPr>
        <p:spPr>
          <a:xfrm>
            <a:off x="685629" y="420286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34239159-37"/>
          <p:cNvSpPr/>
          <p:nvPr/>
        </p:nvSpPr>
        <p:spPr>
          <a:xfrm>
            <a:off x="4455395" y="311728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34239159-38"/>
          <p:cNvSpPr/>
          <p:nvPr/>
        </p:nvSpPr>
        <p:spPr>
          <a:xfrm>
            <a:off x="4455395" y="34791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34239160-39"/>
          <p:cNvSpPr/>
          <p:nvPr/>
        </p:nvSpPr>
        <p:spPr>
          <a:xfrm>
            <a:off x="4455395" y="384100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34239160-40"/>
          <p:cNvSpPr/>
          <p:nvPr/>
        </p:nvSpPr>
        <p:spPr>
          <a:xfrm>
            <a:off x="4455395" y="420286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34239160-41"/>
          <p:cNvSpPr/>
          <p:nvPr/>
        </p:nvSpPr>
        <p:spPr>
          <a:xfrm>
            <a:off x="7911064" y="311728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34239160-42"/>
          <p:cNvSpPr/>
          <p:nvPr/>
        </p:nvSpPr>
        <p:spPr>
          <a:xfrm>
            <a:off x="7911064" y="34791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634239161-43"/>
          <p:cNvSpPr/>
          <p:nvPr/>
        </p:nvSpPr>
        <p:spPr>
          <a:xfrm>
            <a:off x="7911064" y="384100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634239154-22"/>
          <p:cNvSpPr txBox="1"/>
          <p:nvPr/>
        </p:nvSpPr>
        <p:spPr>
          <a:xfrm>
            <a:off x="857036" y="2993489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电话客服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标准问答</a:t>
            </a:r>
            <a:endParaRPr/>
          </a:p>
        </p:txBody>
      </p:sp>
      <p:sp>
        <p:nvSpPr>
          <p:cNvPr id="35" name="el-1789634239154-23"/>
          <p:cNvSpPr txBox="1"/>
          <p:nvPr/>
        </p:nvSpPr>
        <p:spPr>
          <a:xfrm>
            <a:off x="857036" y="3355348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简单计调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格式化操作</a:t>
            </a:r>
            <a:endParaRPr/>
          </a:p>
        </p:txBody>
      </p:sp>
      <p:sp>
        <p:nvSpPr>
          <p:cNvPr id="36" name="el-1789634239154-24"/>
          <p:cNvSpPr txBox="1"/>
          <p:nvPr/>
        </p:nvSpPr>
        <p:spPr>
          <a:xfrm>
            <a:off x="857036" y="3717208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初级翻译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常规文本互译</a:t>
            </a:r>
            <a:endParaRPr/>
          </a:p>
        </p:txBody>
      </p:sp>
      <p:sp>
        <p:nvSpPr>
          <p:cNvPr id="37" name="el-1789634239155-25"/>
          <p:cNvSpPr txBox="1"/>
          <p:nvPr/>
        </p:nvSpPr>
        <p:spPr>
          <a:xfrm>
            <a:off x="857036" y="4079068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票务操作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规则化流程</a:t>
            </a:r>
            <a:endParaRPr/>
          </a:p>
        </p:txBody>
      </p:sp>
      <p:sp>
        <p:nvSpPr>
          <p:cNvPr id="38" name="el-1789634239155-26"/>
          <p:cNvSpPr txBox="1"/>
          <p:nvPr/>
        </p:nvSpPr>
        <p:spPr>
          <a:xfrm>
            <a:off x="4626802" y="2993489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定制师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AI出初稿人工精修</a:t>
            </a:r>
            <a:endParaRPr/>
          </a:p>
        </p:txBody>
      </p:sp>
      <p:sp>
        <p:nvSpPr>
          <p:cNvPr id="39" name="el-1789634239155-27"/>
          <p:cNvSpPr txBox="1"/>
          <p:nvPr/>
        </p:nvSpPr>
        <p:spPr>
          <a:xfrm>
            <a:off x="4626802" y="3355348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AI备词人工讲解</a:t>
            </a:r>
            <a:endParaRPr/>
          </a:p>
        </p:txBody>
      </p:sp>
      <p:sp>
        <p:nvSpPr>
          <p:cNvPr id="40" name="el-1789634239156-28"/>
          <p:cNvSpPr txBox="1"/>
          <p:nvPr/>
        </p:nvSpPr>
        <p:spPr>
          <a:xfrm>
            <a:off x="4626802" y="3717208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新媒体运营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AI生成初版内容</a:t>
            </a:r>
            <a:endParaRPr/>
          </a:p>
        </p:txBody>
      </p:sp>
      <p:sp>
        <p:nvSpPr>
          <p:cNvPr id="41" name="el-1789634239156-29"/>
          <p:cNvSpPr txBox="1"/>
          <p:nvPr/>
        </p:nvSpPr>
        <p:spPr>
          <a:xfrm>
            <a:off x="4626802" y="4079068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市场分析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AI处理数据</a:t>
            </a:r>
            <a:endParaRPr/>
          </a:p>
        </p:txBody>
      </p:sp>
      <p:sp>
        <p:nvSpPr>
          <p:cNvPr id="42" name="el-1789634239157-30"/>
          <p:cNvSpPr txBox="1"/>
          <p:nvPr/>
        </p:nvSpPr>
        <p:spPr>
          <a:xfrm>
            <a:off x="8082471" y="2993489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深度体验服务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共情与临场判断</a:t>
            </a:r>
            <a:endParaRPr/>
          </a:p>
        </p:txBody>
      </p:sp>
      <p:sp>
        <p:nvSpPr>
          <p:cNvPr id="43" name="el-1789634239157-31"/>
          <p:cNvSpPr txBox="1"/>
          <p:nvPr/>
        </p:nvSpPr>
        <p:spPr>
          <a:xfrm>
            <a:off x="8082471" y="3355348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危机处置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突发复杂决策</a:t>
            </a:r>
            <a:endParaRPr/>
          </a:p>
        </p:txBody>
      </p:sp>
      <p:sp>
        <p:nvSpPr>
          <p:cNvPr id="44" name="el-1789634239157-32"/>
          <p:cNvSpPr txBox="1"/>
          <p:nvPr/>
        </p:nvSpPr>
        <p:spPr>
          <a:xfrm>
            <a:off x="8082471" y="3717208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跨文化深度沟通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信任的建立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920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917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17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17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34239173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3423917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AI时代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与你的未来</a:t>
            </a:r>
            <a:endParaRPr/>
          </a:p>
        </p:txBody>
      </p:sp>
      <p:sp>
        <p:nvSpPr>
          <p:cNvPr id="8" name="el-178963423917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AI AND YOUR FUTURE</a:t>
            </a:r>
            <a:endParaRPr/>
          </a:p>
        </p:txBody>
      </p:sp>
      <p:sp>
        <p:nvSpPr>
          <p:cNvPr id="9" name="el-178963423917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政策格局</a:t>
            </a:r>
            <a:endParaRPr/>
          </a:p>
        </p:txBody>
      </p:sp>
      <p:sp>
        <p:nvSpPr>
          <p:cNvPr id="10" name="el-1789634239176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大模型地图</a:t>
            </a:r>
            <a:endParaRPr/>
          </a:p>
        </p:txBody>
      </p:sp>
      <p:sp>
        <p:nvSpPr>
          <p:cNvPr id="11" name="el-1789634239176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职业影响</a:t>
            </a:r>
            <a:endParaRPr/>
          </a:p>
        </p:txBody>
      </p:sp>
      <p:sp>
        <p:nvSpPr>
          <p:cNvPr id="12" name="el-1789634239177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课程路线</a:t>
            </a:r>
            <a:endParaRPr/>
          </a:p>
        </p:txBody>
      </p:sp>
      <p:sp>
        <p:nvSpPr>
          <p:cNvPr id="13" name="el-178963423917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917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21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9217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92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220-9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6" name="el-178963423921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中国AI发展战略</a:t>
            </a:r>
            <a:endParaRPr/>
          </a:p>
        </p:txBody>
      </p:sp>
      <p:sp>
        <p:nvSpPr>
          <p:cNvPr id="7" name="el-1789634239222-12"/>
          <p:cNvSpPr txBox="1"/>
          <p:nvPr/>
        </p:nvSpPr>
        <p:spPr>
          <a:xfrm>
            <a:off x="8227543" y="228822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对旅游人的意义</a:t>
            </a:r>
            <a:endParaRPr/>
          </a:p>
        </p:txBody>
      </p:sp>
      <p:sp>
        <p:nvSpPr>
          <p:cNvPr id="8" name="el-1789634239222-13"/>
          <p:cNvSpPr txBox="1"/>
          <p:nvPr/>
        </p:nvSpPr>
        <p:spPr>
          <a:xfrm>
            <a:off x="8227543" y="2688170"/>
            <a:ext cx="3010100" cy="71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28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行业数字化，</a:t>
            </a:r>
            <a:endParaRPr/>
          </a:p>
          <a:p>
            <a:pPr algn="l">
              <a:lnSpc>
                <a:spcPts val="2828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进入国家议程</a:t>
            </a:r>
            <a:endParaRPr/>
          </a:p>
        </p:txBody>
      </p:sp>
      <p:sp>
        <p:nvSpPr>
          <p:cNvPr id="9" name="el-1789634239221-10"/>
          <p:cNvSpPr txBox="1"/>
          <p:nvPr/>
        </p:nvSpPr>
        <p:spPr>
          <a:xfrm>
            <a:off x="8227543" y="354133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"AI+文旅"从企业自选动作，升级为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国家推动的规定动作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34239221-11"/>
          <p:cNvSpPr txBox="1"/>
          <p:nvPr/>
        </p:nvSpPr>
        <p:spPr>
          <a:xfrm>
            <a:off x="8227543" y="4263271"/>
            <a:ext cx="2932967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既懂旅游、又懂AI的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复合型人才缺口持续扩大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——这正是本课程存在的理由。</a:t>
            </a:r>
            <a:endParaRPr/>
          </a:p>
        </p:txBody>
      </p:sp>
      <p:sp>
        <p:nvSpPr>
          <p:cNvPr id="11" name="el-1789634239214-3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2" name="el-1789634239214-4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3" name="el-17896342392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14" name="el-1789634239217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34239224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34239224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34239225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34239225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34239225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34239225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34239225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9229-25"/>
          <p:cNvSpPr txBox="1"/>
          <p:nvPr/>
        </p:nvSpPr>
        <p:spPr>
          <a:xfrm>
            <a:off x="1180805" y="1603187"/>
            <a:ext cx="654699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23" name="el-1789634239230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《新一代人工智能发展规划》</a:t>
            </a:r>
            <a:endParaRPr/>
          </a:p>
        </p:txBody>
      </p:sp>
      <p:sp>
        <p:nvSpPr>
          <p:cNvPr id="24" name="el-1789634239227-21"/>
          <p:cNvSpPr txBox="1"/>
          <p:nvPr/>
        </p:nvSpPr>
        <p:spPr>
          <a:xfrm>
            <a:off x="1180805" y="2212634"/>
            <a:ext cx="709206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三步走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：2020总体跟上 → 2025部分领先 → 2030全球创新中心。</a:t>
            </a:r>
            <a:endParaRPr/>
          </a:p>
        </p:txBody>
      </p:sp>
      <p:sp>
        <p:nvSpPr>
          <p:cNvPr id="25" name="el-1789634239230-27"/>
          <p:cNvSpPr txBox="1"/>
          <p:nvPr/>
        </p:nvSpPr>
        <p:spPr>
          <a:xfrm>
            <a:off x="1180805" y="2726856"/>
            <a:ext cx="662012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2019+</a:t>
            </a:r>
            <a:endParaRPr/>
          </a:p>
        </p:txBody>
      </p:sp>
      <p:sp>
        <p:nvSpPr>
          <p:cNvPr id="26" name="el-1789634239231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先导区与示范区</a:t>
            </a:r>
            <a:endParaRPr/>
          </a:p>
        </p:txBody>
      </p:sp>
      <p:sp>
        <p:nvSpPr>
          <p:cNvPr id="27" name="el-1789634239228-22"/>
          <p:cNvSpPr txBox="1"/>
          <p:nvPr/>
        </p:nvSpPr>
        <p:spPr>
          <a:xfrm>
            <a:off x="1180805" y="3336303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全国多地设立人工智能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创新应用先导区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，文旅场景纳入试点方向。</a:t>
            </a:r>
            <a:endParaRPr/>
          </a:p>
        </p:txBody>
      </p:sp>
      <p:sp>
        <p:nvSpPr>
          <p:cNvPr id="28" name="el-1789634239231-29"/>
          <p:cNvSpPr txBox="1"/>
          <p:nvPr/>
        </p:nvSpPr>
        <p:spPr>
          <a:xfrm>
            <a:off x="1180805" y="3850525"/>
            <a:ext cx="654699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29" name="el-1789634239231-30"/>
          <p:cNvSpPr txBox="1"/>
          <p:nvPr/>
        </p:nvSpPr>
        <p:spPr>
          <a:xfrm>
            <a:off x="1180805" y="4126681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"东数西算"工程启动</a:t>
            </a:r>
            <a:endParaRPr/>
          </a:p>
        </p:txBody>
      </p:sp>
      <p:sp>
        <p:nvSpPr>
          <p:cNvPr id="30" name="el-1789634239229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布局全国算力枢纽节点，为AI时代铺好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算力高速公路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34239232-31"/>
          <p:cNvSpPr txBox="1"/>
          <p:nvPr/>
        </p:nvSpPr>
        <p:spPr>
          <a:xfrm>
            <a:off x="1180805" y="4974194"/>
            <a:ext cx="6766392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2024—25</a:t>
            </a:r>
            <a:endParaRPr/>
          </a:p>
        </p:txBody>
      </p:sp>
      <p:sp>
        <p:nvSpPr>
          <p:cNvPr id="32" name="el-1789634239232-32"/>
          <p:cNvSpPr txBox="1"/>
          <p:nvPr/>
        </p:nvSpPr>
        <p:spPr>
          <a:xfrm>
            <a:off x="1180805" y="5250350"/>
            <a:ext cx="64264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"人工智能+"行动</a:t>
            </a:r>
            <a:endParaRPr/>
          </a:p>
        </p:txBody>
      </p:sp>
      <p:sp>
        <p:nvSpPr>
          <p:cNvPr id="33" name="el-1789634239229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连续写入政府工作报告，推动AI与千行百业融合，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文旅是重点方向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3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34239380-21"/>
          <p:cNvGraphicFramePr/>
          <p:nvPr/>
        </p:nvGraphicFramePr>
        <p:xfrm>
          <a:off x="685629" y="2317383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08876"/>
                <a:gridCol w="341906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模型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特点关键词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GPT 系列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OpenAI · 对话与推理标杆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Gemini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Google · 多模态+搜索生态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Claude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Anthropic · 长文本与安全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LLaMA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Meta · 开源生态基石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34239378-10"/>
          <p:cNvCxnSpPr/>
          <p:nvPr/>
        </p:nvCxnSpPr>
        <p:spPr>
          <a:xfrm>
            <a:off x="6099237" y="1926956"/>
            <a:ext cx="914" cy="290439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34239382-34"/>
          <p:cNvGraphicFramePr/>
          <p:nvPr/>
        </p:nvGraphicFramePr>
        <p:xfrm>
          <a:off x="6484903" y="2317383"/>
          <a:ext cx="5018420" cy="25139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05752"/>
                <a:gridCol w="3412668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模型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特点关键词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文心一言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百度 · 国内先行者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通义千问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阿里 · 协同办公与电商生态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讯飞星火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科大讯飞 · 语音教育见长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DeepSeek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深度求索 · 开源高性能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豆包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字节跳动 · 大众日常助手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34239375-4"/>
          <p:cNvCxnSpPr/>
          <p:nvPr/>
        </p:nvCxnSpPr>
        <p:spPr>
          <a:xfrm>
            <a:off x="685629" y="508370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93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9378-9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9" name="el-178963423937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大模型格局：认识主要玩家</a:t>
            </a:r>
            <a:endParaRPr/>
          </a:p>
        </p:txBody>
      </p:sp>
      <p:sp>
        <p:nvSpPr>
          <p:cNvPr id="10" name="el-1789634239382-35"/>
          <p:cNvSpPr txBox="1"/>
          <p:nvPr/>
        </p:nvSpPr>
        <p:spPr>
          <a:xfrm>
            <a:off x="685629" y="1926956"/>
            <a:ext cx="515459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国际代表</a:t>
            </a:r>
            <a:endParaRPr/>
          </a:p>
        </p:txBody>
      </p:sp>
      <p:sp>
        <p:nvSpPr>
          <p:cNvPr id="11" name="el-1789634239383-36"/>
          <p:cNvSpPr txBox="1"/>
          <p:nvPr/>
        </p:nvSpPr>
        <p:spPr>
          <a:xfrm>
            <a:off x="6484903" y="1926956"/>
            <a:ext cx="51450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国内代表</a:t>
            </a:r>
            <a:endParaRPr/>
          </a:p>
        </p:txBody>
      </p:sp>
      <p:sp>
        <p:nvSpPr>
          <p:cNvPr id="12" name="el-1789634239375-2"/>
          <p:cNvSpPr txBox="1"/>
          <p:nvPr/>
        </p:nvSpPr>
        <p:spPr>
          <a:xfrm>
            <a:off x="685629" y="52598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使用建议：旅游场景至少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熟练掌握一款国产大模型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——中文理解好、合规可用，且大多免费。</a:t>
            </a:r>
            <a:endParaRPr/>
          </a:p>
        </p:txBody>
      </p:sp>
      <p:sp>
        <p:nvSpPr>
          <p:cNvPr id="13" name="el-1789634239376-5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4" name="el-1789634239376-6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5" name="el-17896342393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4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435-13"/>
          <p:cNvCxnSpPr/>
          <p:nvPr/>
        </p:nvCxnSpPr>
        <p:spPr>
          <a:xfrm>
            <a:off x="6099237" y="1730998"/>
            <a:ext cx="914" cy="14358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431-6"/>
          <p:cNvCxnSpPr/>
          <p:nvPr/>
        </p:nvCxnSpPr>
        <p:spPr>
          <a:xfrm>
            <a:off x="685629" y="349536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4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9433-8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7" name="el-178963423943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AI会取代旅游从业者吗</a:t>
            </a:r>
            <a:endParaRPr/>
          </a:p>
        </p:txBody>
      </p:sp>
      <p:sp>
        <p:nvSpPr>
          <p:cNvPr id="8" name="el-1789634239436-16"/>
          <p:cNvSpPr txBox="1"/>
          <p:nvPr/>
        </p:nvSpPr>
        <p:spPr>
          <a:xfrm>
            <a:off x="685629" y="1730998"/>
            <a:ext cx="527115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声音一 · 焦虑派</a:t>
            </a:r>
            <a:endParaRPr/>
          </a:p>
        </p:txBody>
      </p:sp>
      <p:sp>
        <p:nvSpPr>
          <p:cNvPr id="9" name="el-1789634239436-17"/>
          <p:cNvSpPr txBox="1"/>
          <p:nvPr/>
        </p:nvSpPr>
        <p:spPr>
          <a:xfrm>
            <a:off x="685629" y="2083335"/>
            <a:ext cx="530257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"初级岗位正在收缩"</a:t>
            </a:r>
            <a:endParaRPr/>
          </a:p>
        </p:txBody>
      </p:sp>
      <p:sp>
        <p:nvSpPr>
          <p:cNvPr id="10" name="el-1789634239435-14"/>
          <p:cNvSpPr txBox="1"/>
          <p:nvPr/>
        </p:nvSpPr>
        <p:spPr>
          <a:xfrm>
            <a:off x="685629" y="2549943"/>
            <a:ext cx="4970807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内容生成门槛降低，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初级文案、基础客服、常规翻译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的岗位需求确实在减少——这不是预言，是正在发生的事。</a:t>
            </a:r>
            <a:endParaRPr/>
          </a:p>
        </p:txBody>
      </p:sp>
      <p:sp>
        <p:nvSpPr>
          <p:cNvPr id="11" name="el-1789634239437-18"/>
          <p:cNvSpPr txBox="1"/>
          <p:nvPr/>
        </p:nvSpPr>
        <p:spPr>
          <a:xfrm>
            <a:off x="6542039" y="1730998"/>
            <a:ext cx="526162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声音二 · 乐观派</a:t>
            </a:r>
            <a:endParaRPr/>
          </a:p>
        </p:txBody>
      </p:sp>
      <p:sp>
        <p:nvSpPr>
          <p:cNvPr id="12" name="el-1789634239437-19"/>
          <p:cNvSpPr txBox="1"/>
          <p:nvPr/>
        </p:nvSpPr>
        <p:spPr>
          <a:xfrm>
            <a:off x="6542039" y="2083335"/>
            <a:ext cx="529305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"旅游的内核是人"</a:t>
            </a:r>
            <a:endParaRPr/>
          </a:p>
        </p:txBody>
      </p:sp>
      <p:sp>
        <p:nvSpPr>
          <p:cNvPr id="13" name="el-1789634239436-15"/>
          <p:cNvSpPr txBox="1"/>
          <p:nvPr/>
        </p:nvSpPr>
        <p:spPr>
          <a:xfrm>
            <a:off x="6542039" y="2549943"/>
            <a:ext cx="4961284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旅游的本质是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人与人的连接、真实体验与情绪价值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——AI写得出导游词，给不了共情的拥抱与临场的温度。</a:t>
            </a:r>
            <a:endParaRPr/>
          </a:p>
        </p:txBody>
      </p:sp>
      <p:sp>
        <p:nvSpPr>
          <p:cNvPr id="14" name="el-1789634239433-9"/>
          <p:cNvSpPr txBox="1"/>
          <p:nvPr/>
        </p:nvSpPr>
        <p:spPr>
          <a:xfrm>
            <a:off x="685629" y="3747710"/>
            <a:ext cx="111022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351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第三种答案 · 更冷静</a:t>
            </a:r>
            <a:endParaRPr/>
          </a:p>
        </p:txBody>
      </p:sp>
      <p:sp>
        <p:nvSpPr>
          <p:cNvPr id="15" name="el-1789634239433-10"/>
          <p:cNvSpPr txBox="1"/>
          <p:nvPr/>
        </p:nvSpPr>
        <p:spPr>
          <a:xfrm>
            <a:off x="685629" y="4128615"/>
            <a:ext cx="3077865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取代你的不是AI，</a:t>
            </a:r>
            <a:endParaRPr/>
          </a:p>
        </p:txBody>
      </p:sp>
      <p:sp>
        <p:nvSpPr>
          <p:cNvPr id="16" name="el-1789634239433-11"/>
          <p:cNvSpPr txBox="1"/>
          <p:nvPr/>
        </p:nvSpPr>
        <p:spPr>
          <a:xfrm>
            <a:off x="685629" y="4598050"/>
            <a:ext cx="3401634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而是</a:t>
            </a: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会用AI的同行</a:t>
            </a: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7" name="el-1789634239434-12"/>
          <p:cNvSpPr txBox="1"/>
          <p:nvPr/>
        </p:nvSpPr>
        <p:spPr>
          <a:xfrm>
            <a:off x="685629" y="5200802"/>
            <a:ext cx="10817695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世界经济论坛《未来就业报告》预计：到2027年全球约23%的岗位将发生结构性变化——旧任务消失的同时，新岗位大量产生。本课程立场：不做被动的旁观者，做"AI增强型"旅游人。</a:t>
            </a:r>
            <a:endParaRPr/>
          </a:p>
        </p:txBody>
      </p:sp>
      <p:sp>
        <p:nvSpPr>
          <p:cNvPr id="18" name="el-1789634239430-3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9" name="el-1789634239430-4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0" name="el-17896342394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44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450-10"/>
          <p:cNvCxnSpPr/>
          <p:nvPr/>
        </p:nvCxnSpPr>
        <p:spPr>
          <a:xfrm>
            <a:off x="685629" y="290302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450-11"/>
          <p:cNvCxnSpPr/>
          <p:nvPr/>
        </p:nvCxnSpPr>
        <p:spPr>
          <a:xfrm>
            <a:off x="685629" y="40990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450-12"/>
          <p:cNvCxnSpPr/>
          <p:nvPr/>
        </p:nvCxnSpPr>
        <p:spPr>
          <a:xfrm>
            <a:off x="685629" y="529498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4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449-8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8" name="el-178963423944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旅游人的AI素养：三层数字能力</a:t>
            </a:r>
            <a:endParaRPr/>
          </a:p>
        </p:txBody>
      </p:sp>
      <p:sp>
        <p:nvSpPr>
          <p:cNvPr id="9" name="el-1789634239451-13"/>
          <p:cNvSpPr txBox="1"/>
          <p:nvPr/>
        </p:nvSpPr>
        <p:spPr>
          <a:xfrm>
            <a:off x="2209248" y="1591879"/>
            <a:ext cx="1255081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第三层</a:t>
            </a:r>
            <a:endParaRPr/>
          </a:p>
        </p:txBody>
      </p:sp>
      <p:sp>
        <p:nvSpPr>
          <p:cNvPr id="10" name="el-1789634239456-19"/>
          <p:cNvSpPr txBox="1"/>
          <p:nvPr/>
        </p:nvSpPr>
        <p:spPr>
          <a:xfrm>
            <a:off x="3485278" y="1658537"/>
            <a:ext cx="15199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创新判断层</a:t>
            </a:r>
            <a:endParaRPr/>
          </a:p>
        </p:txBody>
      </p:sp>
      <p:sp>
        <p:nvSpPr>
          <p:cNvPr id="11" name="el-1789634239456-20"/>
          <p:cNvSpPr txBox="1"/>
          <p:nvPr/>
        </p:nvSpPr>
        <p:spPr>
          <a:xfrm>
            <a:off x="4990001" y="1772808"/>
            <a:ext cx="169384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模块五 + 终身学习</a:t>
            </a:r>
            <a:endParaRPr/>
          </a:p>
        </p:txBody>
      </p:sp>
      <p:sp>
        <p:nvSpPr>
          <p:cNvPr id="12" name="el-1789634239453-16"/>
          <p:cNvSpPr txBox="1"/>
          <p:nvPr/>
        </p:nvSpPr>
        <p:spPr>
          <a:xfrm>
            <a:off x="3485278" y="2115623"/>
            <a:ext cx="8018045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评估AI方案的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适用性、成本与伦理边界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，判断"什么该交给AI、什么必须人来"，甚至设计新的服务玩法。</a:t>
            </a:r>
            <a:endParaRPr/>
          </a:p>
        </p:txBody>
      </p:sp>
      <p:sp>
        <p:nvSpPr>
          <p:cNvPr id="13" name="el-1789634239451-14"/>
          <p:cNvSpPr txBox="1"/>
          <p:nvPr/>
        </p:nvSpPr>
        <p:spPr>
          <a:xfrm>
            <a:off x="1447438" y="3088715"/>
            <a:ext cx="1255081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第二层</a:t>
            </a:r>
            <a:endParaRPr/>
          </a:p>
        </p:txBody>
      </p:sp>
      <p:sp>
        <p:nvSpPr>
          <p:cNvPr id="14" name="el-1789634239456-21"/>
          <p:cNvSpPr txBox="1"/>
          <p:nvPr/>
        </p:nvSpPr>
        <p:spPr>
          <a:xfrm>
            <a:off x="2723469" y="3155374"/>
            <a:ext cx="15199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业务融合层</a:t>
            </a:r>
            <a:endParaRPr/>
          </a:p>
        </p:txBody>
      </p:sp>
      <p:sp>
        <p:nvSpPr>
          <p:cNvPr id="15" name="el-1789634239456-22"/>
          <p:cNvSpPr txBox="1"/>
          <p:nvPr/>
        </p:nvSpPr>
        <p:spPr>
          <a:xfrm>
            <a:off x="4228192" y="3269645"/>
            <a:ext cx="15910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模块三 · 模块四</a:t>
            </a:r>
            <a:endParaRPr/>
          </a:p>
        </p:txBody>
      </p:sp>
      <p:sp>
        <p:nvSpPr>
          <p:cNvPr id="16" name="el-1789634239454-17"/>
          <p:cNvSpPr txBox="1"/>
          <p:nvPr/>
        </p:nvSpPr>
        <p:spPr>
          <a:xfrm>
            <a:off x="2723469" y="3612459"/>
            <a:ext cx="846049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嵌入旅游业务流程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：行程定制、内容营销、客户服务、数据分析——用AI解决真业务问题。</a:t>
            </a:r>
            <a:endParaRPr/>
          </a:p>
        </p:txBody>
      </p:sp>
      <p:sp>
        <p:nvSpPr>
          <p:cNvPr id="17" name="el-1789634239452-15"/>
          <p:cNvSpPr txBox="1"/>
          <p:nvPr/>
        </p:nvSpPr>
        <p:spPr>
          <a:xfrm>
            <a:off x="685629" y="4284697"/>
            <a:ext cx="1255081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第一层</a:t>
            </a:r>
            <a:endParaRPr/>
          </a:p>
        </p:txBody>
      </p:sp>
      <p:sp>
        <p:nvSpPr>
          <p:cNvPr id="18" name="el-1789634239456-23"/>
          <p:cNvSpPr txBox="1"/>
          <p:nvPr/>
        </p:nvSpPr>
        <p:spPr>
          <a:xfrm>
            <a:off x="1961659" y="4351355"/>
            <a:ext cx="15199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工具操作层</a:t>
            </a:r>
            <a:endParaRPr/>
          </a:p>
        </p:txBody>
      </p:sp>
      <p:sp>
        <p:nvSpPr>
          <p:cNvPr id="19" name="el-1789634239457-24"/>
          <p:cNvSpPr txBox="1"/>
          <p:nvPr/>
        </p:nvSpPr>
        <p:spPr>
          <a:xfrm>
            <a:off x="3466382" y="4465626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模块二</a:t>
            </a:r>
            <a:endParaRPr/>
          </a:p>
        </p:txBody>
      </p:sp>
      <p:sp>
        <p:nvSpPr>
          <p:cNvPr id="20" name="el-1789634239454-18"/>
          <p:cNvSpPr txBox="1"/>
          <p:nvPr/>
        </p:nvSpPr>
        <p:spPr>
          <a:xfrm>
            <a:off x="1961659" y="4808441"/>
            <a:ext cx="740508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会用主流AI工具完成基本任务：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会提问、会生成、会修改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——这是全部能力的地基。</a:t>
            </a:r>
            <a:endParaRPr/>
          </a:p>
        </p:txBody>
      </p:sp>
      <p:sp>
        <p:nvSpPr>
          <p:cNvPr id="21" name="el-1789634239449-9"/>
          <p:cNvSpPr txBox="1"/>
          <p:nvPr/>
        </p:nvSpPr>
        <p:spPr>
          <a:xfrm>
            <a:off x="685629" y="5785402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递进关系</a:t>
            </a:r>
            <a:endParaRPr/>
          </a:p>
        </p:txBody>
      </p:sp>
      <p:sp>
        <p:nvSpPr>
          <p:cNvPr id="22" name="el-1789634239449-7"/>
          <p:cNvSpPr txBox="1"/>
          <p:nvPr/>
        </p:nvSpPr>
        <p:spPr>
          <a:xfrm>
            <a:off x="1715708" y="5775879"/>
            <a:ext cx="596877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操作是地基，融合是主体，判断是屋顶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——本课程将带你逐层向上。</a:t>
            </a:r>
            <a:endParaRPr/>
          </a:p>
        </p:txBody>
      </p:sp>
      <p:sp>
        <p:nvSpPr>
          <p:cNvPr id="23" name="el-1789634239446-3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24" name="el-1789634239446-4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5" name="el-17896342394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53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537-16"/>
          <p:cNvCxnSpPr/>
          <p:nvPr/>
        </p:nvCxnSpPr>
        <p:spPr>
          <a:xfrm>
            <a:off x="685629" y="2268431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538-17"/>
          <p:cNvCxnSpPr/>
          <p:nvPr/>
        </p:nvCxnSpPr>
        <p:spPr>
          <a:xfrm>
            <a:off x="2884758" y="2268431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538-18"/>
          <p:cNvCxnSpPr/>
          <p:nvPr/>
        </p:nvCxnSpPr>
        <p:spPr>
          <a:xfrm>
            <a:off x="4855494" y="2268431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538-19"/>
          <p:cNvCxnSpPr/>
          <p:nvPr/>
        </p:nvCxnSpPr>
        <p:spPr>
          <a:xfrm>
            <a:off x="7287333" y="2268431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9538-20"/>
          <p:cNvCxnSpPr/>
          <p:nvPr/>
        </p:nvCxnSpPr>
        <p:spPr>
          <a:xfrm>
            <a:off x="9719172" y="2268431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9528-4"/>
          <p:cNvCxnSpPr/>
          <p:nvPr/>
        </p:nvCxnSpPr>
        <p:spPr>
          <a:xfrm>
            <a:off x="685629" y="47327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95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9531-10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1" name="el-178963423952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本课程路线图：五大模块</a:t>
            </a:r>
            <a:endParaRPr/>
          </a:p>
        </p:txBody>
      </p:sp>
      <p:sp>
        <p:nvSpPr>
          <p:cNvPr id="12" name="el-1789634239543-26"/>
          <p:cNvSpPr txBox="1"/>
          <p:nvPr/>
        </p:nvSpPr>
        <p:spPr>
          <a:xfrm>
            <a:off x="685629" y="2439838"/>
            <a:ext cx="2331875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1</a:t>
            </a:r>
            <a:endParaRPr/>
          </a:p>
        </p:txBody>
      </p:sp>
      <p:sp>
        <p:nvSpPr>
          <p:cNvPr id="13" name="el-1789634239543-27"/>
          <p:cNvSpPr txBox="1"/>
          <p:nvPr/>
        </p:nvSpPr>
        <p:spPr>
          <a:xfrm>
            <a:off x="685629" y="2725517"/>
            <a:ext cx="1908690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发展概况</a:t>
            </a:r>
            <a:endParaRPr/>
          </a:p>
        </p:txBody>
      </p:sp>
      <p:sp>
        <p:nvSpPr>
          <p:cNvPr id="14" name="el-1789634239543-28"/>
          <p:cNvSpPr txBox="1"/>
          <p:nvPr/>
        </p:nvSpPr>
        <p:spPr>
          <a:xfrm>
            <a:off x="685629" y="3092137"/>
            <a:ext cx="195896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 个项目</a:t>
            </a:r>
            <a:endParaRPr/>
          </a:p>
        </p:txBody>
      </p:sp>
      <p:sp>
        <p:nvSpPr>
          <p:cNvPr id="15" name="el-1789634239540-21"/>
          <p:cNvSpPr txBox="1"/>
          <p:nvPr/>
        </p:nvSpPr>
        <p:spPr>
          <a:xfrm>
            <a:off x="685629" y="3444474"/>
            <a:ext cx="1742044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认知奠基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——你在这里。</a:t>
            </a:r>
            <a:endParaRPr/>
          </a:p>
        </p:txBody>
      </p:sp>
      <p:sp>
        <p:nvSpPr>
          <p:cNvPr id="16" name="el-1789634239543-29"/>
          <p:cNvSpPr txBox="1"/>
          <p:nvPr/>
        </p:nvSpPr>
        <p:spPr>
          <a:xfrm>
            <a:off x="2884758" y="2439838"/>
            <a:ext cx="2332024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2</a:t>
            </a:r>
            <a:endParaRPr/>
          </a:p>
        </p:txBody>
      </p:sp>
      <p:sp>
        <p:nvSpPr>
          <p:cNvPr id="17" name="el-1789634239543-30"/>
          <p:cNvSpPr txBox="1"/>
          <p:nvPr/>
        </p:nvSpPr>
        <p:spPr>
          <a:xfrm>
            <a:off x="2884758" y="2725517"/>
            <a:ext cx="1908839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基础操作</a:t>
            </a:r>
            <a:endParaRPr/>
          </a:p>
        </p:txBody>
      </p:sp>
      <p:sp>
        <p:nvSpPr>
          <p:cNvPr id="18" name="el-1789634239544-31"/>
          <p:cNvSpPr txBox="1"/>
          <p:nvPr/>
        </p:nvSpPr>
        <p:spPr>
          <a:xfrm>
            <a:off x="2884758" y="3092137"/>
            <a:ext cx="19591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 个项目</a:t>
            </a:r>
            <a:endParaRPr/>
          </a:p>
        </p:txBody>
      </p:sp>
      <p:sp>
        <p:nvSpPr>
          <p:cNvPr id="19" name="el-1789634239541-22"/>
          <p:cNvSpPr txBox="1"/>
          <p:nvPr/>
        </p:nvSpPr>
        <p:spPr>
          <a:xfrm>
            <a:off x="2884758" y="3444474"/>
            <a:ext cx="174219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学会用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——提示词、交互、调教、风险。</a:t>
            </a:r>
            <a:endParaRPr/>
          </a:p>
        </p:txBody>
      </p:sp>
      <p:sp>
        <p:nvSpPr>
          <p:cNvPr id="20" name="el-1789634239601-32"/>
          <p:cNvSpPr txBox="1"/>
          <p:nvPr/>
        </p:nvSpPr>
        <p:spPr>
          <a:xfrm>
            <a:off x="4855494" y="2439838"/>
            <a:ext cx="2793127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3</a:t>
            </a:r>
            <a:endParaRPr/>
          </a:p>
        </p:txBody>
      </p:sp>
      <p:sp>
        <p:nvSpPr>
          <p:cNvPr id="21" name="el-1789634239602-33"/>
          <p:cNvSpPr txBox="1"/>
          <p:nvPr/>
        </p:nvSpPr>
        <p:spPr>
          <a:xfrm>
            <a:off x="4855494" y="2725517"/>
            <a:ext cx="2369942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场景认知</a:t>
            </a:r>
            <a:endParaRPr/>
          </a:p>
        </p:txBody>
      </p:sp>
      <p:sp>
        <p:nvSpPr>
          <p:cNvPr id="22" name="el-1789634239602-34"/>
          <p:cNvSpPr txBox="1"/>
          <p:nvPr/>
        </p:nvSpPr>
        <p:spPr>
          <a:xfrm>
            <a:off x="4855494" y="3092137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 个项目</a:t>
            </a:r>
            <a:endParaRPr/>
          </a:p>
        </p:txBody>
      </p:sp>
      <p:sp>
        <p:nvSpPr>
          <p:cNvPr id="23" name="el-1789634239541-23"/>
          <p:cNvSpPr txBox="1"/>
          <p:nvPr/>
        </p:nvSpPr>
        <p:spPr>
          <a:xfrm>
            <a:off x="4855494" y="3444474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见世面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——八大旅游场景逐一拆解。</a:t>
            </a:r>
            <a:endParaRPr/>
          </a:p>
        </p:txBody>
      </p:sp>
      <p:sp>
        <p:nvSpPr>
          <p:cNvPr id="24" name="el-1789634239602-35"/>
          <p:cNvSpPr txBox="1"/>
          <p:nvPr/>
        </p:nvSpPr>
        <p:spPr>
          <a:xfrm>
            <a:off x="7287333" y="2439838"/>
            <a:ext cx="2793127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4</a:t>
            </a:r>
            <a:endParaRPr/>
          </a:p>
        </p:txBody>
      </p:sp>
      <p:sp>
        <p:nvSpPr>
          <p:cNvPr id="25" name="el-1789634239603-36"/>
          <p:cNvSpPr txBox="1"/>
          <p:nvPr/>
        </p:nvSpPr>
        <p:spPr>
          <a:xfrm>
            <a:off x="7287333" y="2725517"/>
            <a:ext cx="2369942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应用实训</a:t>
            </a:r>
            <a:endParaRPr/>
          </a:p>
        </p:txBody>
      </p:sp>
      <p:sp>
        <p:nvSpPr>
          <p:cNvPr id="26" name="el-1789634239603-37"/>
          <p:cNvSpPr txBox="1"/>
          <p:nvPr/>
        </p:nvSpPr>
        <p:spPr>
          <a:xfrm>
            <a:off x="7287333" y="3092137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 个项目</a:t>
            </a:r>
            <a:endParaRPr/>
          </a:p>
        </p:txBody>
      </p:sp>
      <p:sp>
        <p:nvSpPr>
          <p:cNvPr id="27" name="el-1789634239542-24"/>
          <p:cNvSpPr txBox="1"/>
          <p:nvPr/>
        </p:nvSpPr>
        <p:spPr>
          <a:xfrm>
            <a:off x="7287333" y="3444474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——八个真实任务完整实训。</a:t>
            </a:r>
            <a:endParaRPr/>
          </a:p>
        </p:txBody>
      </p:sp>
      <p:sp>
        <p:nvSpPr>
          <p:cNvPr id="28" name="el-1789634239603-38"/>
          <p:cNvSpPr txBox="1"/>
          <p:nvPr/>
        </p:nvSpPr>
        <p:spPr>
          <a:xfrm>
            <a:off x="9719172" y="2439838"/>
            <a:ext cx="2373834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5</a:t>
            </a:r>
            <a:endParaRPr/>
          </a:p>
        </p:txBody>
      </p:sp>
      <p:sp>
        <p:nvSpPr>
          <p:cNvPr id="29" name="el-1789634239603-39"/>
          <p:cNvSpPr txBox="1"/>
          <p:nvPr/>
        </p:nvSpPr>
        <p:spPr>
          <a:xfrm>
            <a:off x="9719172" y="2725517"/>
            <a:ext cx="1950649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应用展望</a:t>
            </a:r>
            <a:endParaRPr/>
          </a:p>
        </p:txBody>
      </p:sp>
      <p:sp>
        <p:nvSpPr>
          <p:cNvPr id="30" name="el-1789634239603-40"/>
          <p:cNvSpPr txBox="1"/>
          <p:nvPr/>
        </p:nvSpPr>
        <p:spPr>
          <a:xfrm>
            <a:off x="9719172" y="3092137"/>
            <a:ext cx="200092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 个项目</a:t>
            </a:r>
            <a:endParaRPr/>
          </a:p>
        </p:txBody>
      </p:sp>
      <p:sp>
        <p:nvSpPr>
          <p:cNvPr id="31" name="el-1789634239542-25"/>
          <p:cNvSpPr txBox="1"/>
          <p:nvPr/>
        </p:nvSpPr>
        <p:spPr>
          <a:xfrm>
            <a:off x="9719172" y="3444474"/>
            <a:ext cx="178400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想未来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——旅游业与职业教育。</a:t>
            </a:r>
            <a:endParaRPr/>
          </a:p>
        </p:txBody>
      </p:sp>
      <p:sp>
        <p:nvSpPr>
          <p:cNvPr id="32" name="el-1789634239527-2"/>
          <p:cNvSpPr txBox="1"/>
          <p:nvPr/>
        </p:nvSpPr>
        <p:spPr>
          <a:xfrm>
            <a:off x="685629" y="4927920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认知 → 操作 → 场景 → 实训 → 展望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——每一步都从"知道"走向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3" name="el-1789634239528-5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34" name="el-1789634239528-6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35" name="el-178963423952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cxnSp>
        <p:nvCxnSpPr>
          <p:cNvPr id="36" name="el-1789634239530-8"/>
          <p:cNvCxnSpPr/>
          <p:nvPr/>
        </p:nvCxnSpPr>
        <p:spPr>
          <a:xfrm>
            <a:off x="685629" y="4327995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9634239532-11"/>
          <p:cNvSpPr/>
          <p:nvPr/>
        </p:nvSpPr>
        <p:spPr>
          <a:xfrm>
            <a:off x="685629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634239533-12"/>
          <p:cNvSpPr/>
          <p:nvPr/>
        </p:nvSpPr>
        <p:spPr>
          <a:xfrm>
            <a:off x="3361484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634239533-13"/>
          <p:cNvSpPr/>
          <p:nvPr/>
        </p:nvSpPr>
        <p:spPr>
          <a:xfrm>
            <a:off x="6037340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634239534-14"/>
          <p:cNvSpPr/>
          <p:nvPr/>
        </p:nvSpPr>
        <p:spPr>
          <a:xfrm>
            <a:off x="8713196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634239534-15"/>
          <p:cNvSpPr/>
          <p:nvPr/>
        </p:nvSpPr>
        <p:spPr>
          <a:xfrm>
            <a:off x="11389052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62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622-8"/>
          <p:cNvCxnSpPr/>
          <p:nvPr/>
        </p:nvCxnSpPr>
        <p:spPr>
          <a:xfrm>
            <a:off x="704674" y="1905083"/>
            <a:ext cx="914" cy="1119800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620-4"/>
          <p:cNvCxnSpPr/>
          <p:nvPr/>
        </p:nvCxnSpPr>
        <p:spPr>
          <a:xfrm>
            <a:off x="685629" y="5086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6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9623-11"/>
          <p:cNvSpPr txBox="1"/>
          <p:nvPr/>
        </p:nvSpPr>
        <p:spPr>
          <a:xfrm>
            <a:off x="1237940" y="457943"/>
            <a:ext cx="364295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课堂讨论 · DISCUSSION</a:t>
            </a:r>
            <a:endParaRPr/>
          </a:p>
        </p:txBody>
      </p:sp>
      <p:sp>
        <p:nvSpPr>
          <p:cNvPr id="7" name="el-178963423962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AI导游，能取代真人导游吗</a:t>
            </a:r>
            <a:endParaRPr/>
          </a:p>
        </p:txBody>
      </p:sp>
      <p:sp>
        <p:nvSpPr>
          <p:cNvPr id="8" name="el-1789634239623-10"/>
          <p:cNvSpPr txBox="1"/>
          <p:nvPr/>
        </p:nvSpPr>
        <p:spPr>
          <a:xfrm>
            <a:off x="952262" y="1905083"/>
            <a:ext cx="10551062" cy="7769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043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某古镇景区推出AI数字人导游：24小时在线讲解、掌握12种语言、成本仅为人工的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十分之一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。上线三个月，游客扫码使用率超过六成。</a:t>
            </a:r>
            <a:endParaRPr/>
          </a:p>
        </p:txBody>
      </p:sp>
      <p:sp>
        <p:nvSpPr>
          <p:cNvPr id="9" name="el-1789634239624-12"/>
          <p:cNvSpPr txBox="1"/>
          <p:nvPr/>
        </p:nvSpPr>
        <p:spPr>
          <a:xfrm>
            <a:off x="952262" y="2777296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议题背景（假设情境，用于课堂思辨）</a:t>
            </a:r>
            <a:endParaRPr/>
          </a:p>
        </p:txBody>
      </p:sp>
      <p:sp>
        <p:nvSpPr>
          <p:cNvPr id="10" name="el-1789634239627-19"/>
          <p:cNvSpPr txBox="1"/>
          <p:nvPr/>
        </p:nvSpPr>
        <p:spPr>
          <a:xfrm>
            <a:off x="685629" y="3329608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能取代</a:t>
            </a:r>
            <a:endParaRPr/>
          </a:p>
        </p:txBody>
      </p:sp>
      <p:sp>
        <p:nvSpPr>
          <p:cNvPr id="11" name="el-1789634239628-23"/>
          <p:cNvSpPr txBox="1"/>
          <p:nvPr/>
        </p:nvSpPr>
        <p:spPr>
          <a:xfrm>
            <a:off x="5911761" y="3891442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34239629-24"/>
          <p:cNvSpPr txBox="1"/>
          <p:nvPr/>
        </p:nvSpPr>
        <p:spPr>
          <a:xfrm>
            <a:off x="6522994" y="3329608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不能取代</a:t>
            </a:r>
            <a:endParaRPr/>
          </a:p>
        </p:txBody>
      </p:sp>
      <p:sp>
        <p:nvSpPr>
          <p:cNvPr id="13" name="el-1789634239620-2"/>
          <p:cNvSpPr txBox="1"/>
          <p:nvPr/>
        </p:nvSpPr>
        <p:spPr>
          <a:xfrm>
            <a:off x="685629" y="528174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3分钟陈述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两轮自由交锋；发言须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至少引用本讲两个知识点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——比如三要素、任务替代规律。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现在开始分组。</a:t>
            </a:r>
            <a:endParaRPr/>
          </a:p>
        </p:txBody>
      </p:sp>
      <p:sp>
        <p:nvSpPr>
          <p:cNvPr id="14" name="el-1789634239620-5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5" name="el-1789634239621-6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6" name="el-17896342396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7" name="el-1789634239628-20"/>
          <p:cNvSpPr/>
          <p:nvPr/>
        </p:nvSpPr>
        <p:spPr>
          <a:xfrm>
            <a:off x="685629" y="382478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34239628-21"/>
          <p:cNvSpPr/>
          <p:nvPr/>
        </p:nvSpPr>
        <p:spPr>
          <a:xfrm>
            <a:off x="685629" y="421521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34239628-22"/>
          <p:cNvSpPr/>
          <p:nvPr/>
        </p:nvSpPr>
        <p:spPr>
          <a:xfrm>
            <a:off x="685629" y="460563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9629-25"/>
          <p:cNvSpPr/>
          <p:nvPr/>
        </p:nvSpPr>
        <p:spPr>
          <a:xfrm>
            <a:off x="6522994" y="382478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9629-26"/>
          <p:cNvSpPr/>
          <p:nvPr/>
        </p:nvSpPr>
        <p:spPr>
          <a:xfrm>
            <a:off x="6522994" y="421521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9629-27"/>
          <p:cNvSpPr/>
          <p:nvPr/>
        </p:nvSpPr>
        <p:spPr>
          <a:xfrm>
            <a:off x="6522994" y="460563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9625-13"/>
          <p:cNvSpPr txBox="1"/>
          <p:nvPr/>
        </p:nvSpPr>
        <p:spPr>
          <a:xfrm>
            <a:off x="857036" y="3700990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知识储备全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：一部手机装下一座博物馆。</a:t>
            </a:r>
            <a:endParaRPr/>
          </a:p>
        </p:txBody>
      </p:sp>
      <p:sp>
        <p:nvSpPr>
          <p:cNvPr id="24" name="el-1789634239626-14"/>
          <p:cNvSpPr txBox="1"/>
          <p:nvPr/>
        </p:nvSpPr>
        <p:spPr>
          <a:xfrm>
            <a:off x="857036" y="409141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不知疲倦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：凌晨两点也满血讲解。</a:t>
            </a:r>
            <a:endParaRPr/>
          </a:p>
        </p:txBody>
      </p:sp>
      <p:sp>
        <p:nvSpPr>
          <p:cNvPr id="25" name="el-1789634239626-15"/>
          <p:cNvSpPr txBox="1"/>
          <p:nvPr/>
        </p:nvSpPr>
        <p:spPr>
          <a:xfrm>
            <a:off x="857036" y="4481845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：小语种服务从此不求人。</a:t>
            </a:r>
            <a:endParaRPr/>
          </a:p>
        </p:txBody>
      </p:sp>
      <p:sp>
        <p:nvSpPr>
          <p:cNvPr id="26" name="el-1789634239627-16"/>
          <p:cNvSpPr txBox="1"/>
          <p:nvPr/>
        </p:nvSpPr>
        <p:spPr>
          <a:xfrm>
            <a:off x="6694401" y="3700990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随机应变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：突发状况需要人的判断。</a:t>
            </a:r>
            <a:endParaRPr/>
          </a:p>
        </p:txBody>
      </p:sp>
      <p:sp>
        <p:nvSpPr>
          <p:cNvPr id="27" name="el-1789634239627-17"/>
          <p:cNvSpPr txBox="1"/>
          <p:nvPr/>
        </p:nvSpPr>
        <p:spPr>
          <a:xfrm>
            <a:off x="6694401" y="409141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情感连接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：故事的温度来自讲述者。</a:t>
            </a:r>
            <a:endParaRPr/>
          </a:p>
        </p:txBody>
      </p:sp>
      <p:sp>
        <p:nvSpPr>
          <p:cNvPr id="28" name="el-1789634239627-18"/>
          <p:cNvSpPr txBox="1"/>
          <p:nvPr/>
        </p:nvSpPr>
        <p:spPr>
          <a:xfrm>
            <a:off x="6694401" y="4481845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职责边界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：带队、安全、协调AI管不了。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64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641-8"/>
          <p:cNvCxnSpPr/>
          <p:nvPr/>
        </p:nvCxnSpPr>
        <p:spPr>
          <a:xfrm>
            <a:off x="685629" y="258877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64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642-10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6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641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342396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34239643-11"/>
          <p:cNvSpPr txBox="1"/>
          <p:nvPr/>
        </p:nvSpPr>
        <p:spPr>
          <a:xfrm>
            <a:off x="685629" y="166984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34239647-19"/>
          <p:cNvSpPr txBox="1"/>
          <p:nvPr/>
        </p:nvSpPr>
        <p:spPr>
          <a:xfrm>
            <a:off x="1618845" y="1650800"/>
            <a:ext cx="846855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人工智能是什么？</a:t>
            </a:r>
            <a:endParaRPr/>
          </a:p>
        </p:txBody>
      </p:sp>
      <p:sp>
        <p:nvSpPr>
          <p:cNvPr id="11" name="el-1789634239645-15"/>
          <p:cNvSpPr txBox="1"/>
          <p:nvPr/>
        </p:nvSpPr>
        <p:spPr>
          <a:xfrm>
            <a:off x="1618845" y="2079318"/>
            <a:ext cx="84895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研究如何让计算机模拟人类智能的科学；三要素=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数据、算法、算力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；分判别式与生成式两大路线。</a:t>
            </a:r>
            <a:endParaRPr/>
          </a:p>
        </p:txBody>
      </p:sp>
      <p:sp>
        <p:nvSpPr>
          <p:cNvPr id="12" name="el-1789634239643-12"/>
          <p:cNvSpPr txBox="1"/>
          <p:nvPr/>
        </p:nvSpPr>
        <p:spPr>
          <a:xfrm>
            <a:off x="685629" y="2812559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34239647-20"/>
          <p:cNvSpPr txBox="1"/>
          <p:nvPr/>
        </p:nvSpPr>
        <p:spPr>
          <a:xfrm>
            <a:off x="1618845" y="2793514"/>
            <a:ext cx="764469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它从哪里来？</a:t>
            </a:r>
            <a:endParaRPr/>
          </a:p>
        </p:txBody>
      </p:sp>
      <p:sp>
        <p:nvSpPr>
          <p:cNvPr id="14" name="el-1789634239646-16"/>
          <p:cNvSpPr txBox="1"/>
          <p:nvPr/>
        </p:nvSpPr>
        <p:spPr>
          <a:xfrm>
            <a:off x="1618845" y="3222032"/>
            <a:ext cx="9189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七十年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三起两落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：2017年Transformer为大模型奠基，2022年ChatGPT引爆生成式浪潮。</a:t>
            </a:r>
            <a:endParaRPr/>
          </a:p>
        </p:txBody>
      </p:sp>
      <p:sp>
        <p:nvSpPr>
          <p:cNvPr id="15" name="el-1789634239643-13"/>
          <p:cNvSpPr txBox="1"/>
          <p:nvPr/>
        </p:nvSpPr>
        <p:spPr>
          <a:xfrm>
            <a:off x="685629" y="3955273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34239647-21"/>
          <p:cNvSpPr txBox="1"/>
          <p:nvPr/>
        </p:nvSpPr>
        <p:spPr>
          <a:xfrm>
            <a:off x="1618845" y="3936228"/>
            <a:ext cx="779140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它和旅游有什么关系？</a:t>
            </a:r>
            <a:endParaRPr/>
          </a:p>
        </p:txBody>
      </p:sp>
      <p:sp>
        <p:nvSpPr>
          <p:cNvPr id="17" name="el-1789634239646-17"/>
          <p:cNvSpPr txBox="1"/>
          <p:nvPr/>
        </p:nvSpPr>
        <p:spPr>
          <a:xfrm>
            <a:off x="1618845" y="4364746"/>
            <a:ext cx="77514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行前规划到行后服务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全链路渗透；智能客服、个性化推荐、智慧景区等案例已遍地开花。</a:t>
            </a:r>
            <a:endParaRPr/>
          </a:p>
        </p:txBody>
      </p:sp>
      <p:sp>
        <p:nvSpPr>
          <p:cNvPr id="18" name="el-1789634239643-14"/>
          <p:cNvSpPr txBox="1"/>
          <p:nvPr/>
        </p:nvSpPr>
        <p:spPr>
          <a:xfrm>
            <a:off x="685629" y="509798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34239647-22"/>
          <p:cNvSpPr txBox="1"/>
          <p:nvPr/>
        </p:nvSpPr>
        <p:spPr>
          <a:xfrm>
            <a:off x="1618845" y="5078942"/>
            <a:ext cx="627850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它对你意味着什么？</a:t>
            </a:r>
            <a:endParaRPr/>
          </a:p>
        </p:txBody>
      </p:sp>
      <p:sp>
        <p:nvSpPr>
          <p:cNvPr id="20" name="el-1789634239646-18"/>
          <p:cNvSpPr txBox="1"/>
          <p:nvPr/>
        </p:nvSpPr>
        <p:spPr>
          <a:xfrm>
            <a:off x="1618845" y="5507460"/>
            <a:ext cx="66041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"任务被替代，而非岗位被消灭"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——学会驾驭工具，做AI增强型旅游人。</a:t>
            </a:r>
            <a:endParaRPr/>
          </a:p>
        </p:txBody>
      </p:sp>
      <p:sp>
        <p:nvSpPr>
          <p:cNvPr id="21" name="el-1789634239639-3"/>
          <p:cNvSpPr txBox="1"/>
          <p:nvPr/>
        </p:nvSpPr>
        <p:spPr>
          <a:xfrm>
            <a:off x="685629" y="6228650"/>
            <a:ext cx="87420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</a:t>
            </a:r>
            <a:endParaRPr/>
          </a:p>
        </p:txBody>
      </p:sp>
      <p:sp>
        <p:nvSpPr>
          <p:cNvPr id="22" name="el-1789634239639-4"/>
          <p:cNvSpPr txBox="1"/>
          <p:nvPr/>
        </p:nvSpPr>
        <p:spPr>
          <a:xfrm>
            <a:off x="475015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3" name="el-178963423963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8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891-13"/>
          <p:cNvCxnSpPr/>
          <p:nvPr/>
        </p:nvCxnSpPr>
        <p:spPr>
          <a:xfrm>
            <a:off x="685629" y="23649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888-6"/>
          <p:cNvCxnSpPr/>
          <p:nvPr/>
        </p:nvCxnSpPr>
        <p:spPr>
          <a:xfrm>
            <a:off x="685629" y="328482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895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34239892-14"/>
          <p:cNvCxnSpPr/>
          <p:nvPr/>
        </p:nvCxnSpPr>
        <p:spPr>
          <a:xfrm>
            <a:off x="685629" y="478939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895-22"/>
          <p:cNvSpPr/>
          <p:nvPr/>
        </p:nvSpPr>
        <p:spPr>
          <a:xfrm>
            <a:off x="685629" y="4927473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34239891-12"/>
          <p:cNvCxnSpPr/>
          <p:nvPr/>
        </p:nvCxnSpPr>
        <p:spPr>
          <a:xfrm>
            <a:off x="685629" y="5655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98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9890-9"/>
          <p:cNvSpPr txBox="1"/>
          <p:nvPr/>
        </p:nvSpPr>
        <p:spPr>
          <a:xfrm>
            <a:off x="1237940" y="457943"/>
            <a:ext cx="36394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思考与作业 · HOMEWORK</a:t>
            </a:r>
            <a:endParaRPr/>
          </a:p>
        </p:txBody>
      </p:sp>
      <p:sp>
        <p:nvSpPr>
          <p:cNvPr id="11" name="el-17896342398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带着问题离开教室</a:t>
            </a:r>
            <a:endParaRPr/>
          </a:p>
        </p:txBody>
      </p:sp>
      <p:sp>
        <p:nvSpPr>
          <p:cNvPr id="12" name="el-1789634239890-10"/>
          <p:cNvSpPr txBox="1"/>
          <p:nvPr/>
        </p:nvSpPr>
        <p:spPr>
          <a:xfrm>
            <a:off x="685629" y="1402319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34239893-17"/>
          <p:cNvSpPr txBox="1"/>
          <p:nvPr/>
        </p:nvSpPr>
        <p:spPr>
          <a:xfrm>
            <a:off x="685629" y="1945108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34239893-15"/>
          <p:cNvSpPr txBox="1"/>
          <p:nvPr/>
        </p:nvSpPr>
        <p:spPr>
          <a:xfrm>
            <a:off x="1371257" y="1916540"/>
            <a:ext cx="644740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回想你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最近一次旅行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：哪些环节其实已经有AI参与？当时的感受如何？</a:t>
            </a:r>
            <a:endParaRPr/>
          </a:p>
        </p:txBody>
      </p:sp>
      <p:sp>
        <p:nvSpPr>
          <p:cNvPr id="15" name="el-1789634239894-18"/>
          <p:cNvSpPr txBox="1"/>
          <p:nvPr/>
        </p:nvSpPr>
        <p:spPr>
          <a:xfrm>
            <a:off x="685629" y="25221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34239893-16"/>
          <p:cNvSpPr txBox="1"/>
          <p:nvPr/>
        </p:nvSpPr>
        <p:spPr>
          <a:xfrm>
            <a:off x="1371257" y="2493551"/>
            <a:ext cx="6999726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越搜越贵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"你遇到过吗？试着用本讲的知识（推荐系统/动态定价）解释它。</a:t>
            </a:r>
            <a:endParaRPr/>
          </a:p>
        </p:txBody>
      </p:sp>
      <p:sp>
        <p:nvSpPr>
          <p:cNvPr id="17" name="el-1789634239890-11"/>
          <p:cNvSpPr txBox="1"/>
          <p:nvPr/>
        </p:nvSpPr>
        <p:spPr>
          <a:xfrm>
            <a:off x="685629" y="353717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两个任务</a:t>
            </a:r>
            <a:endParaRPr/>
          </a:p>
        </p:txBody>
      </p:sp>
      <p:sp>
        <p:nvSpPr>
          <p:cNvPr id="18" name="el-1789634239894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34239897-23"/>
          <p:cNvSpPr txBox="1"/>
          <p:nvPr/>
        </p:nvSpPr>
        <p:spPr>
          <a:xfrm>
            <a:off x="1704698" y="4070438"/>
            <a:ext cx="65306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注册任意一款主流大模型工具，完成一次"三天两夜目的地行程规划"对话。</a:t>
            </a:r>
            <a:endParaRPr/>
          </a:p>
        </p:txBody>
      </p:sp>
      <p:sp>
        <p:nvSpPr>
          <p:cNvPr id="20" name="el-1789634239897-24"/>
          <p:cNvSpPr txBox="1"/>
          <p:nvPr/>
        </p:nvSpPr>
        <p:spPr>
          <a:xfrm>
            <a:off x="1704698" y="4413252"/>
            <a:ext cx="6595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截图对话过程，标注你认为效果最好/最差的一句提示词，附100字说明。</a:t>
            </a:r>
            <a:endParaRPr/>
          </a:p>
        </p:txBody>
      </p:sp>
      <p:sp>
        <p:nvSpPr>
          <p:cNvPr id="21" name="el-1789634239895-21"/>
          <p:cNvSpPr txBox="1"/>
          <p:nvPr/>
        </p:nvSpPr>
        <p:spPr>
          <a:xfrm>
            <a:off x="818945" y="4956041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34239897-25"/>
          <p:cNvSpPr txBox="1"/>
          <p:nvPr/>
        </p:nvSpPr>
        <p:spPr>
          <a:xfrm>
            <a:off x="1704698" y="4936996"/>
            <a:ext cx="77526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查资料整理一个"AI+旅游"真实案例，用表格写清：谁在用、解决什么问题、效果如何。</a:t>
            </a:r>
            <a:endParaRPr/>
          </a:p>
        </p:txBody>
      </p:sp>
      <p:sp>
        <p:nvSpPr>
          <p:cNvPr id="23" name="el-1789634239897-26"/>
          <p:cNvSpPr txBox="1"/>
          <p:nvPr/>
        </p:nvSpPr>
        <p:spPr>
          <a:xfrm>
            <a:off x="1704698" y="5279810"/>
            <a:ext cx="75314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下次课随机抽取3位同学分享，每人3分钟。</a:t>
            </a:r>
            <a:endParaRPr/>
          </a:p>
        </p:txBody>
      </p:sp>
      <p:sp>
        <p:nvSpPr>
          <p:cNvPr id="24" name="el-1789634239890-8"/>
          <p:cNvSpPr txBox="1"/>
          <p:nvPr/>
        </p:nvSpPr>
        <p:spPr>
          <a:xfrm>
            <a:off x="685629" y="5813077"/>
            <a:ext cx="111022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提交至课程平台；作业一以截图PDF形式，作业二以一页表格形式。</a:t>
            </a:r>
            <a:endParaRPr/>
          </a:p>
        </p:txBody>
      </p:sp>
      <p:sp>
        <p:nvSpPr>
          <p:cNvPr id="25" name="el-1789634239887-3"/>
          <p:cNvSpPr txBox="1"/>
          <p:nvPr/>
        </p:nvSpPr>
        <p:spPr>
          <a:xfrm>
            <a:off x="685629" y="6228650"/>
            <a:ext cx="10627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思考与作业</a:t>
            </a:r>
            <a:endParaRPr/>
          </a:p>
        </p:txBody>
      </p:sp>
      <p:sp>
        <p:nvSpPr>
          <p:cNvPr id="26" name="el-1789634239887-4"/>
          <p:cNvSpPr txBox="1"/>
          <p:nvPr/>
        </p:nvSpPr>
        <p:spPr>
          <a:xfrm>
            <a:off x="484433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7" name="el-17896342398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90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9912-14"/>
          <p:cNvSpPr/>
          <p:nvPr/>
        </p:nvSpPr>
        <p:spPr>
          <a:xfrm>
            <a:off x="685629" y="163294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9910-10"/>
          <p:cNvCxnSpPr/>
          <p:nvPr/>
        </p:nvCxnSpPr>
        <p:spPr>
          <a:xfrm>
            <a:off x="685629" y="246081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912-16"/>
          <p:cNvSpPr/>
          <p:nvPr/>
        </p:nvSpPr>
        <p:spPr>
          <a:xfrm>
            <a:off x="685629" y="2665554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34239910-11"/>
          <p:cNvCxnSpPr/>
          <p:nvPr/>
        </p:nvCxnSpPr>
        <p:spPr>
          <a:xfrm>
            <a:off x="685629" y="34934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912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34239910-12"/>
          <p:cNvCxnSpPr/>
          <p:nvPr/>
        </p:nvCxnSpPr>
        <p:spPr>
          <a:xfrm>
            <a:off x="685629" y="452603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34239913-20"/>
          <p:cNvSpPr/>
          <p:nvPr/>
        </p:nvSpPr>
        <p:spPr>
          <a:xfrm>
            <a:off x="685629" y="4730772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34239907-4"/>
          <p:cNvCxnSpPr/>
          <p:nvPr/>
        </p:nvCxnSpPr>
        <p:spPr>
          <a:xfrm>
            <a:off x="685629" y="55586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342399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34239909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3423990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34239911-13"/>
          <p:cNvSpPr txBox="1"/>
          <p:nvPr/>
        </p:nvSpPr>
        <p:spPr>
          <a:xfrm>
            <a:off x="644110" y="1671035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书 籍</a:t>
            </a:r>
            <a:endParaRPr/>
          </a:p>
        </p:txBody>
      </p:sp>
      <p:sp>
        <p:nvSpPr>
          <p:cNvPr id="15" name="el-1789634239916-25"/>
          <p:cNvSpPr txBox="1"/>
          <p:nvPr/>
        </p:nvSpPr>
        <p:spPr>
          <a:xfrm>
            <a:off x="1980705" y="1623422"/>
            <a:ext cx="50343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《人工智能简史》 · 尼克</a:t>
            </a:r>
            <a:endParaRPr/>
          </a:p>
        </p:txBody>
      </p:sp>
      <p:sp>
        <p:nvSpPr>
          <p:cNvPr id="16" name="el-1789634239915-21"/>
          <p:cNvSpPr txBox="1"/>
          <p:nvPr/>
        </p:nvSpPr>
        <p:spPr>
          <a:xfrm>
            <a:off x="1980705" y="1985282"/>
            <a:ext cx="492906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以人物与故事讲透AI七十年，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非技术背景读者的最佳入门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34239912-15"/>
          <p:cNvSpPr txBox="1"/>
          <p:nvPr/>
        </p:nvSpPr>
        <p:spPr>
          <a:xfrm>
            <a:off x="644110" y="2703644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报 告</a:t>
            </a:r>
            <a:endParaRPr/>
          </a:p>
        </p:txBody>
      </p:sp>
      <p:sp>
        <p:nvSpPr>
          <p:cNvPr id="18" name="el-1789634239917-26"/>
          <p:cNvSpPr txBox="1"/>
          <p:nvPr/>
        </p:nvSpPr>
        <p:spPr>
          <a:xfrm>
            <a:off x="1980705" y="2656031"/>
            <a:ext cx="89668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中国信通院《人工智能发展报告》（年度更新）</a:t>
            </a:r>
            <a:endParaRPr/>
          </a:p>
        </p:txBody>
      </p:sp>
      <p:sp>
        <p:nvSpPr>
          <p:cNvPr id="19" name="el-1789634239915-22"/>
          <p:cNvSpPr txBox="1"/>
          <p:nvPr/>
        </p:nvSpPr>
        <p:spPr>
          <a:xfrm>
            <a:off x="1980705" y="3017891"/>
            <a:ext cx="93521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每年追踪产业格局与数据，本讲图表的来源之一；另可关注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联合国旅游组织（UNWTO）的AI与旅游专题报告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34239912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在 线</a:t>
            </a:r>
            <a:endParaRPr/>
          </a:p>
        </p:txBody>
      </p:sp>
      <p:sp>
        <p:nvSpPr>
          <p:cNvPr id="21" name="el-1789634239917-27"/>
          <p:cNvSpPr txBox="1"/>
          <p:nvPr/>
        </p:nvSpPr>
        <p:spPr>
          <a:xfrm>
            <a:off x="1980705" y="3688640"/>
            <a:ext cx="7505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各主流大模型官网的入门教程（免费）</a:t>
            </a:r>
            <a:endParaRPr/>
          </a:p>
        </p:txBody>
      </p:sp>
      <p:sp>
        <p:nvSpPr>
          <p:cNvPr id="22" name="el-1789634239916-23"/>
          <p:cNvSpPr txBox="1"/>
          <p:nvPr/>
        </p:nvSpPr>
        <p:spPr>
          <a:xfrm>
            <a:off x="1980705" y="4050500"/>
            <a:ext cx="80648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文心一言、通义千问、讯飞星火、DeepSeek等均提供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提示词技巧与案例库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——边看边动手。</a:t>
            </a:r>
            <a:endParaRPr/>
          </a:p>
        </p:txBody>
      </p:sp>
      <p:sp>
        <p:nvSpPr>
          <p:cNvPr id="23" name="el-1789634239912-19"/>
          <p:cNvSpPr txBox="1"/>
          <p:nvPr/>
        </p:nvSpPr>
        <p:spPr>
          <a:xfrm>
            <a:off x="589260" y="4768862"/>
            <a:ext cx="12021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纪 录 片</a:t>
            </a:r>
            <a:endParaRPr/>
          </a:p>
        </p:txBody>
      </p:sp>
      <p:sp>
        <p:nvSpPr>
          <p:cNvPr id="24" name="el-1789634239917-28"/>
          <p:cNvSpPr txBox="1"/>
          <p:nvPr/>
        </p:nvSpPr>
        <p:spPr>
          <a:xfrm>
            <a:off x="1980705" y="4721249"/>
            <a:ext cx="7284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《AlphaGo》（2017）</a:t>
            </a:r>
            <a:endParaRPr/>
          </a:p>
        </p:txBody>
      </p:sp>
      <p:sp>
        <p:nvSpPr>
          <p:cNvPr id="25" name="el-1789634239916-24"/>
          <p:cNvSpPr txBox="1"/>
          <p:nvPr/>
        </p:nvSpPr>
        <p:spPr>
          <a:xfrm>
            <a:off x="1980705" y="5083109"/>
            <a:ext cx="699037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完整记录2016年人机大战台前幕后——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理解本讲"社会转折点"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的最佳影像材料。</a:t>
            </a:r>
            <a:endParaRPr/>
          </a:p>
        </p:txBody>
      </p:sp>
      <p:sp>
        <p:nvSpPr>
          <p:cNvPr id="26" name="el-1789634239907-2"/>
          <p:cNvSpPr txBox="1"/>
          <p:nvPr/>
        </p:nvSpPr>
        <p:spPr>
          <a:xfrm>
            <a:off x="685629" y="5753858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建议节奏：每周投入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1小时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动手试用一款工具——学AI，动手永远比旁观有效。</a:t>
            </a:r>
            <a:endParaRPr/>
          </a:p>
        </p:txBody>
      </p:sp>
      <p:sp>
        <p:nvSpPr>
          <p:cNvPr id="27" name="el-1789634239907-5"/>
          <p:cNvSpPr txBox="1"/>
          <p:nvPr/>
        </p:nvSpPr>
        <p:spPr>
          <a:xfrm>
            <a:off x="685629" y="6228650"/>
            <a:ext cx="87420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</a:t>
            </a:r>
            <a:endParaRPr/>
          </a:p>
        </p:txBody>
      </p:sp>
      <p:sp>
        <p:nvSpPr>
          <p:cNvPr id="28" name="el-1789634239907-6"/>
          <p:cNvSpPr txBox="1"/>
          <p:nvPr/>
        </p:nvSpPr>
        <p:spPr>
          <a:xfrm>
            <a:off x="475015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9" name="el-178963423990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922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9922-4"/>
          <p:cNvSpPr txBox="1"/>
          <p:nvPr/>
        </p:nvSpPr>
        <p:spPr>
          <a:xfrm>
            <a:off x="685629" y="6228650"/>
            <a:ext cx="10627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</a:t>
            </a:r>
            <a:endParaRPr/>
          </a:p>
        </p:txBody>
      </p:sp>
      <p:sp>
        <p:nvSpPr>
          <p:cNvPr id="4" name="el-1789634239923-5"/>
          <p:cNvSpPr txBox="1"/>
          <p:nvPr/>
        </p:nvSpPr>
        <p:spPr>
          <a:xfrm>
            <a:off x="484433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5" name="el-178963423992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  <p:cxnSp>
        <p:nvCxnSpPr>
          <p:cNvPr id="6" name="el-17896342399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9924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992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9927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9921-1"/>
          <p:cNvSpPr txBox="1"/>
          <p:nvPr/>
        </p:nvSpPr>
        <p:spPr>
          <a:xfrm>
            <a:off x="4766071" y="4571714"/>
            <a:ext cx="7708560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 spc="-450">
                <a:solidFill>
                  <a:srgbClr val="1F4B3F">
                    <a:alpha val="70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1" name="el-1789634239925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12" name="el-17896342399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项目二：生成式人工智能主要工具认知</a:t>
            </a:r>
            <a:endParaRPr/>
          </a:p>
        </p:txBody>
      </p:sp>
      <p:sp>
        <p:nvSpPr>
          <p:cNvPr id="13" name="el-1789634239925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01 · PROJECT 02</a:t>
            </a:r>
            <a:endParaRPr/>
          </a:p>
        </p:txBody>
      </p:sp>
      <p:sp>
        <p:nvSpPr>
          <p:cNvPr id="14" name="el-178963423992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工欲善其事，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必先利其器</a:t>
            </a:r>
            <a:endParaRPr/>
          </a:p>
        </p:txBody>
      </p:sp>
      <p:sp>
        <p:nvSpPr>
          <p:cNvPr id="15" name="el-1789634239925-12"/>
          <p:cNvSpPr txBox="1"/>
          <p:nvPr/>
        </p:nvSpPr>
        <p:spPr>
          <a:xfrm>
            <a:off x="685629" y="4513239"/>
            <a:ext cx="486986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从"知道AI"到"认识工具"</a:t>
            </a:r>
            <a:endParaRPr/>
          </a:p>
        </p:txBody>
      </p:sp>
      <p:sp>
        <p:nvSpPr>
          <p:cNvPr id="16" name="el-178963423992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34239931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工具图谱</a:t>
            </a:r>
            <a:endParaRPr/>
          </a:p>
        </p:txBody>
      </p:sp>
      <p:sp>
        <p:nvSpPr>
          <p:cNvPr id="18" name="el-1789634239930-18"/>
          <p:cNvSpPr txBox="1"/>
          <p:nvPr/>
        </p:nvSpPr>
        <p:spPr>
          <a:xfrm>
            <a:off x="6951512" y="2777742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国内外主流大模型与垂直工具，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一张图看全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34239928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34239931-22"/>
          <p:cNvSpPr txBox="1"/>
          <p:nvPr/>
        </p:nvSpPr>
        <p:spPr>
          <a:xfrm>
            <a:off x="6951512" y="3410401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现场演示</a:t>
            </a:r>
            <a:endParaRPr/>
          </a:p>
        </p:txBody>
      </p:sp>
      <p:sp>
        <p:nvSpPr>
          <p:cNvPr id="21" name="el-1789634239930-19"/>
          <p:cNvSpPr txBox="1"/>
          <p:nvPr/>
        </p:nvSpPr>
        <p:spPr>
          <a:xfrm>
            <a:off x="6951512" y="3772261"/>
            <a:ext cx="46503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同一个提示词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让三款模型规划同一条旅行线，看差异。</a:t>
            </a:r>
            <a:endParaRPr/>
          </a:p>
        </p:txBody>
      </p:sp>
      <p:sp>
        <p:nvSpPr>
          <p:cNvPr id="22" name="el-1789634239928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34239931-23"/>
          <p:cNvSpPr txBox="1"/>
          <p:nvPr/>
        </p:nvSpPr>
        <p:spPr>
          <a:xfrm>
            <a:off x="6951512" y="4404920"/>
            <a:ext cx="43029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带着问题来</a:t>
            </a:r>
            <a:endParaRPr/>
          </a:p>
        </p:txBody>
      </p:sp>
      <p:sp>
        <p:nvSpPr>
          <p:cNvPr id="24" name="el-1789634239930-20"/>
          <p:cNvSpPr txBox="1"/>
          <p:nvPr/>
        </p:nvSpPr>
        <p:spPr>
          <a:xfrm>
            <a:off x="6951512" y="4766779"/>
            <a:ext cx="439877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同一个问题，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为什么不同AI给出的答案差别那么大？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40105-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571714"/>
            <a:ext cx="12188952" cy="2285429"/>
          </a:xfrm>
          <a:prstGeom prst="rect">
            <a:avLst/>
          </a:prstGeom>
          <a:ln>
            <a:noFill/>
          </a:ln>
        </p:spPr>
      </p:pic>
      <p:cxnSp>
        <p:nvCxnSpPr>
          <p:cNvPr id="3" name="el-1789634240063-2"/>
          <p:cNvCxnSpPr/>
          <p:nvPr/>
        </p:nvCxnSpPr>
        <p:spPr>
          <a:xfrm>
            <a:off x="5894501" y="4249731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4006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40064-4"/>
          <p:cNvSpPr txBox="1"/>
          <p:nvPr/>
        </p:nvSpPr>
        <p:spPr>
          <a:xfrm>
            <a:off x="4407633" y="1651097"/>
            <a:ext cx="459067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67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THANKS FOR LISTENING</a:t>
            </a:r>
            <a:endParaRPr/>
          </a:p>
        </p:txBody>
      </p:sp>
      <p:sp>
        <p:nvSpPr>
          <p:cNvPr id="6" name="el-1789634240064-5"/>
          <p:cNvSpPr txBox="1"/>
          <p:nvPr/>
        </p:nvSpPr>
        <p:spPr>
          <a:xfrm>
            <a:off x="4266133" y="2165319"/>
            <a:ext cx="4296606" cy="10512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谢谢聆听</a:t>
            </a:r>
            <a:endParaRPr/>
          </a:p>
        </p:txBody>
      </p:sp>
      <p:sp>
        <p:nvSpPr>
          <p:cNvPr id="7" name="el-1789634240064-3"/>
          <p:cNvSpPr txBox="1"/>
          <p:nvPr/>
        </p:nvSpPr>
        <p:spPr>
          <a:xfrm>
            <a:off x="3206444" y="3540296"/>
            <a:ext cx="6228429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6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下一站 · 项目二 </a:t>
            </a:r>
            <a:r>
              <a:rPr b="1" sz="1789" spc="36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生成式人工智能主要工具认知</a:t>
            </a:r>
            <a:endParaRPr/>
          </a:p>
        </p:txBody>
      </p:sp>
      <p:sp>
        <p:nvSpPr>
          <p:cNvPr id="8" name="el-1789634240064-6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9" name="el-1789634240064-7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2026-09-17T08:37:20.526Z</dcterms:created>
  <dcterms:modified xsi:type="dcterms:W3CDTF">2026-09-17T08:37:20.526Z</dcterms:modified>
</cp:coreProperties>
</file>