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10B981"/>
                </a:solidFill>
                <a:latin typeface="微软雅黑"/>
              </a:rPr>
              <a:t>安顺学院 · 全校通识公选课 · 第 4 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5740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4600" b="1">
                <a:solidFill>
                  <a:srgbClr val="F8FAFC"/>
                </a:solidFill>
                <a:latin typeface="微软雅黑"/>
              </a:rPr>
              <a:t>AI 自动化高级生产力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11880"/>
            <a:ext cx="104241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9CAEC4"/>
                </a:solidFill>
                <a:latin typeface="微软雅黑"/>
              </a:rPr>
              <a:t>Skills 技能 · 定时任务 · 工作流编排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029200"/>
            <a:ext cx="10424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0">
                <a:solidFill>
                  <a:srgbClr val="64748B"/>
                </a:solidFill>
                <a:latin typeface="微软雅黑"/>
              </a:rPr>
              <a:t>主讲：祝刚 | 旅游管理学院·数字文旅智能实验室 | 大语言模型高级应用（73人）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本讲导览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第 4 讲：四大模块（90 分钟）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10B981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Skills机制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SKILL.md 与能力封装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38144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75303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10B981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5303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定时任务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5303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Cron 与无人值守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6207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3368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10B981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3368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工作流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368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端到端流水线编排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34272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71432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10B981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71432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AI副业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71432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生产力变现探索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学完本讲，你应当能够……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10B981"/>
                </a:solidFill>
                <a:latin typeface="微软雅黑"/>
              </a:rPr>
              <a:t>① 懂Skills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解密能力模块化与 SKILL.md 结构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07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693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10B981"/>
                </a:solidFill>
                <a:latin typeface="微软雅黑"/>
              </a:rPr>
              <a:t>② 会定时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93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理解 Cron，实现无人值守自动化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10B981"/>
                </a:solidFill>
                <a:latin typeface="微软雅黑"/>
              </a:rPr>
              <a:t>③ 能编排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掌握工作流的条件与流转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407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93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10B981"/>
                </a:solidFill>
                <a:latin typeface="微软雅黑"/>
              </a:rPr>
              <a:t>④ 可变现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93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结合副业，找到轻资产方向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开场之问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什么才是真正的「高级自动化」？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14400" y="2011680"/>
            <a:ext cx="10332720" cy="23774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43000" y="2286000"/>
            <a:ext cx="73152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514600"/>
            <a:ext cx="97840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F8FAFC"/>
                </a:solidFill>
                <a:latin typeface="微软雅黑"/>
              </a:rPr>
              <a:t>不是你说一句、它做一步；而是它在你睡觉时，自己把一整套活干完，早上把结果放到你桌上。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开场定位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从「人找 AI」到「AI 为人站岗」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0B981"/>
                </a:solidFill>
                <a:latin typeface="微软雅黑"/>
              </a:rPr>
              <a:t>过去（人找 AI）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0B981"/>
                </a:solidFill>
                <a:latin typeface="微软雅黑"/>
              </a:rPr>
              <a:t>现在（AI 站岗）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你想起才去用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一次只问一件事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AI 被动等待指令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定时自动触发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一条龙批量完成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AI 主动把成果送上门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2148840"/>
            <a:ext cx="2743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7600" b="1">
                <a:solidFill>
                  <a:srgbClr val="10B981"/>
                </a:solidFill>
                <a:latin typeface="微软雅黑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200400"/>
            <a:ext cx="10241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F8FAFC"/>
                </a:solidFill>
                <a:latin typeface="微软雅黑"/>
              </a:rPr>
              <a:t>Skills 技能机制解密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4251960"/>
            <a:ext cx="102412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9CAEC4"/>
                </a:solidFill>
                <a:latin typeface="微软雅黑"/>
              </a:rPr>
              <a:t>给 AI 装上一本「工作手册」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1 · 为什么需要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把所有能力塞进一个 Prompt，为什么不行？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Token 浪费：每次都要重复描述一大堆规则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注意力丢失：内容太长，关键约束被稀释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逻辑冲突：不同任务的规则互相打架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无法复用：换个场景就得重写一遍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1 · 核心类比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Skill 就是 AI 的「APP」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14400" y="2011680"/>
            <a:ext cx="10332720" cy="23774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43000" y="2286000"/>
            <a:ext cx="73152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514600"/>
            <a:ext cx="97840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F8FAFC"/>
                </a:solidFill>
                <a:latin typeface="微软雅黑"/>
              </a:rPr>
              <a:t>Agent 是操作系统，Skill 是可以安装的功能应用：需要时安装、调用，用完即走。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4251960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>
                <a:solidFill>
                  <a:srgbClr val="9CAEC4"/>
                </a:solidFill>
                <a:latin typeface="微软雅黑"/>
              </a:rPr>
              <a:t>每个 Skill = 一份说明书（SKILL.md）+ 配套工具（脚本/资源）。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1 · 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SKILL.md 的标准结构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元数据：名称、描述——告诉模型「我是谁、何时用我」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触发意图：什么情况下激活本技能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工作流程：一步步该怎么做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输出规范：产出成什么格式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1 · 目录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一个 Skill 的目录长什么样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10B981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SKILL.md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说明书/元数据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38144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75303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10B981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5303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scripts/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5303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功能代码脚本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6207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3368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10B981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3368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assets/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368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模板与素材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34272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71432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10B981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71432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（+ 资源）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71432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数据/接口配置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1 · 机制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技能如何被触发与加载？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模型根据 SKILL.md 的「描述」判断当前任务是否需要它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需要时才加载，避免无谓占用上下文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按优先级发现：本地优先 / 官方 / 社区（五级优先级）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复制到位即生效——像给系统装了个新 APP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1 · 举例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典型技能：文档处理类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10B981"/>
                </a:solidFill>
                <a:latin typeface="微软雅黑"/>
              </a:rPr>
              <a:t>📄 docx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生成/编辑 Word、批注、提取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07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693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10B981"/>
                </a:solidFill>
                <a:latin typeface="微软雅黑"/>
              </a:rPr>
              <a:t>📕 pdf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93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PDF 生成、合并、填表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10B981"/>
                </a:solidFill>
                <a:latin typeface="微软雅黑"/>
              </a:rPr>
              <a:t>📊 pptx/xlsx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PPT/Excel 生成与处理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407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93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10B981"/>
                </a:solidFill>
                <a:latin typeface="微软雅黑"/>
              </a:rPr>
              <a:t>🛠️ skill-creator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93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创建与校验新技能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1 · 举例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典型技能：内容创作类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📝 公众号排版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套用排版 SOP 一键成稿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07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693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📕 小红书起号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93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选题/标题/正文/封面系列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🎬 短视频脚本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分镜与文案生成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407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93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🔍 资料调研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93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检索→交叉验证→成文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1 · 元技能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skill-creator：创造技能的技能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它本身也是一个 Skill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你描述想要的能力，它帮你生成规范的 SKILL.md 结构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是「技能工厂」——把流程沉淀成可复用资产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59E0B"/>
                </a:solidFill>
                <a:latin typeface="微软雅黑"/>
              </a:rPr>
              <a:t>▸ 这也是本课程鼓励的核心能力：把经验变成技能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1 · 关联概念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Skill 与 MCP 的关系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0B981"/>
                </a:solidFill>
                <a:latin typeface="微软雅黑"/>
              </a:rPr>
              <a:t>Skill（技能）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0B981"/>
                </a:solidFill>
                <a:latin typeface="微软雅黑"/>
              </a:rPr>
              <a:t>MCP（接口）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封装「怎么做一件事」的方法论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含说明+脚本+资源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偏业务与流程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标准化「怎么连外部系统」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提供工具/数据接入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偏连接与协议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2148840"/>
            <a:ext cx="2743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7600" b="1">
                <a:solidFill>
                  <a:srgbClr val="10B981"/>
                </a:solidFill>
                <a:latin typeface="微软雅黑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200400"/>
            <a:ext cx="10241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F8FAFC"/>
                </a:solidFill>
                <a:latin typeface="微软雅黑"/>
              </a:rPr>
              <a:t>定时任务（Cron &amp; Schedule）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4251960"/>
            <a:ext cx="102412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9CAEC4"/>
                </a:solidFill>
                <a:latin typeface="微软雅黑"/>
              </a:rPr>
              <a:t>让 AI 7×24 小时为你站岗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2 · 概念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什么是定时任务？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在指定的时间点/周期，自动触发一段任务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不需要人守着——它是「守护进程」式存在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配合 Agent，就实现了「无人值守的自动化」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59E0B"/>
                </a:solidFill>
                <a:latin typeface="微软雅黑"/>
              </a:rPr>
              <a:t>▸ 关键：从「人找 AI」变成「AI 主动找人」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2 · 语法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Cron 表达式：5 段式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828800"/>
          <a:ext cx="1092708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2360"/>
                <a:gridCol w="3642360"/>
                <a:gridCol w="3642360"/>
              </a:tblGrid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0B981"/>
                          </a:solidFill>
                          <a:latin typeface="微软雅黑"/>
                        </a:rPr>
                        <a:t>位置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0B981"/>
                          </a:solidFill>
                          <a:latin typeface="微软雅黑"/>
                        </a:rPr>
                        <a:t>含义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0B981"/>
                          </a:solidFill>
                          <a:latin typeface="微软雅黑"/>
                        </a:rPr>
                        <a:t>取值范围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第1段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分钟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0-59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第2段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小时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0-23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第3段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日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1-31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第4段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月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1-12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第5段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星期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0-7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2 · 示例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常见 Cron 写法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828800"/>
          <a:ext cx="1092708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2360"/>
                <a:gridCol w="3642360"/>
                <a:gridCol w="3642360"/>
              </a:tblGrid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0B981"/>
                          </a:solidFill>
                          <a:latin typeface="微软雅黑"/>
                        </a:rPr>
                        <a:t>表达式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0B981"/>
                          </a:solidFill>
                          <a:latin typeface="微软雅黑"/>
                        </a:rPr>
                        <a:t>含义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0B981"/>
                          </a:solidFill>
                          <a:latin typeface="微软雅黑"/>
                        </a:rPr>
                        <a:t>场景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0 8 * * *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每天 08:00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晨间情报简报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*/30 * * * *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每 30 分钟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健康巡检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0 2 * * *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每天 02:00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数据备份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30 7 * * 1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每周一 07:30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周报汇总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2 · 场景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定时任务能做什么？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夜间数据抓取：趁空闲采集，白天直接用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清晨简报推送：把昨夜的变化汇总送到你手机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服务器巡检自愈：异常自动告警甚至自动处理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周期性报告：日报/周报/月报，自动生成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2 · 组合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Skill + Cron：威力翻倍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Skill 负责「怎么做」，Cron 负责「什么时候做」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例：一个「日报生成 Skill」+ 每天 8:00 的 Cron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注意：Skill 本身不定时，需要外部调度器或主动型 Agent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配置：0 8 * * *  →  运行「AI 资讯采集 Skill」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2 · 进阶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主动型 Agent（Proactive）：心跳机制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不是被动等指令，而是按「心跳」定期自我唤醒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例如每 15 分钟醒来一次，检查有没有要处理的事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与 Cron 的区别：更灵活，能结合上下文自主决策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代表场景：Proactive Agent 类技能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2148840"/>
            <a:ext cx="2743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7600" b="1">
                <a:solidFill>
                  <a:srgbClr val="10B981"/>
                </a:solidFill>
                <a:latin typeface="微软雅黑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200400"/>
            <a:ext cx="10241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F8FAFC"/>
                </a:solidFill>
                <a:latin typeface="微软雅黑"/>
              </a:rPr>
              <a:t>端到端工作流编排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4251960"/>
            <a:ext cx="102412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9CAEC4"/>
                </a:solidFill>
                <a:latin typeface="微软雅黑"/>
              </a:rPr>
              <a:t>把碎片能力串成流水线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3 · 概念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什么是工作流（Workflow）？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把多个步骤按逻辑顺序连接起来，自动流转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每一步的输出，是下一步的输入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把「单点能力」组装成「端到端方案」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59E0B"/>
                </a:solidFill>
                <a:latin typeface="微软雅黑"/>
              </a:rPr>
              <a:t>▸ 价值：稳定、可重复、可监控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3 · 节点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工作流的常见节点类型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2011680"/>
            <a:ext cx="2018995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94560"/>
            <a:ext cx="174467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10B981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971800"/>
            <a:ext cx="174467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触发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3429000"/>
            <a:ext cx="174467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定时/事件/手动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78531" y="2011680"/>
            <a:ext cx="2018995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015691" y="2194560"/>
            <a:ext cx="174467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10B981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5691" y="2971800"/>
            <a:ext cx="174467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解析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15691" y="3429000"/>
            <a:ext cx="174467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读取与清洗数据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16982" y="2011680"/>
            <a:ext cx="2018995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54142" y="2194560"/>
            <a:ext cx="174467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10B981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54142" y="2971800"/>
            <a:ext cx="174467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LLM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54142" y="3429000"/>
            <a:ext cx="174467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理解与生成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55433" y="2011680"/>
            <a:ext cx="2018995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92593" y="2194560"/>
            <a:ext cx="174467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10B981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92593" y="2971800"/>
            <a:ext cx="174467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分支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92593" y="3429000"/>
            <a:ext cx="174467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条件判断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593884" y="2011680"/>
            <a:ext cx="2018995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731044" y="2194560"/>
            <a:ext cx="174467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10B981"/>
                </a:solidFill>
                <a:latin typeface="微软雅黑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31044" y="2971800"/>
            <a:ext cx="174467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动作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31044" y="3429000"/>
            <a:ext cx="174467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推送/写库/回调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第4讲·深读 工作流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端到端工作流拓扑：以「文旅舆情日报」为例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1869033" cy="13716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13232" y="2194560"/>
            <a:ext cx="175930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① 触发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816352"/>
            <a:ext cx="1759305" cy="630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Cron 每天08:00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554833" y="2679191"/>
            <a:ext cx="329184" cy="219456"/>
          </a:xfrm>
          <a:prstGeom prst="rightArrow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911449" y="2103120"/>
            <a:ext cx="1869033" cy="13716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66313" y="2194560"/>
            <a:ext cx="175930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② 采集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66313" y="2816352"/>
            <a:ext cx="1759305" cy="630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抓取OTA评价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4807915" y="2679191"/>
            <a:ext cx="329184" cy="219456"/>
          </a:xfrm>
          <a:prstGeom prst="rightArrow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164531" y="2103120"/>
            <a:ext cx="1869033" cy="13716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19395" y="2194560"/>
            <a:ext cx="175930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③ 分析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19395" y="2816352"/>
            <a:ext cx="1759305" cy="630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LLM 情感分析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7060996" y="2679191"/>
            <a:ext cx="329184" cy="219456"/>
          </a:xfrm>
          <a:prstGeom prst="rightArrow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417612" y="2103120"/>
            <a:ext cx="1869033" cy="13716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72476" y="2194560"/>
            <a:ext cx="175930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④ 分支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72476" y="2816352"/>
            <a:ext cx="1759305" cy="630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负面→预警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9314078" y="2679191"/>
            <a:ext cx="329184" cy="219456"/>
          </a:xfrm>
          <a:prstGeom prst="rightArrow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670694" y="2103120"/>
            <a:ext cx="1869033" cy="13716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725558" y="2194560"/>
            <a:ext cx="175930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⑤ 交付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25558" y="2816352"/>
            <a:ext cx="1759305" cy="630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推送微信/邮件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8" y="379476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8FAFC"/>
                </a:solidFill>
                <a:latin typeface="微软雅黑"/>
              </a:rPr>
              <a:t>典型数据流：128 条评价 → 结构化 → 情感标签 → 摘要 → 日报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368" y="4206240"/>
            <a:ext cx="10881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9CAEC4"/>
                </a:solidFill>
                <a:latin typeface="微软雅黑"/>
              </a:rPr>
              <a:t>工程要点：①可观测(每步留痕) ②可重试(单步重跑) ③可回退(恢复状态) ④失败降级(推送失败转邮件)。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第4讲·深读 定时任务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一天里的自动化时间轴：AI 在你睡觉时也在工作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0" y="3383280"/>
            <a:ext cx="10332720" cy="381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13816" y="3291840"/>
            <a:ext cx="201168" cy="201168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0" y="2468880"/>
            <a:ext cx="1828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250" b="1">
                <a:solidFill>
                  <a:srgbClr val="10B981"/>
                </a:solidFill>
                <a:latin typeface="微软雅黑"/>
              </a:rPr>
              <a:t>02:00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3657600"/>
            <a:ext cx="1828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夜间备份归档</a:t>
            </a:r>
          </a:p>
        </p:txBody>
      </p:sp>
      <p:sp>
        <p:nvSpPr>
          <p:cNvPr id="10" name="Oval 9"/>
          <p:cNvSpPr/>
          <p:nvPr/>
        </p:nvSpPr>
        <p:spPr>
          <a:xfrm>
            <a:off x="3396996" y="3291840"/>
            <a:ext cx="201168" cy="201168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583180" y="2468880"/>
            <a:ext cx="1828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250" b="1">
                <a:solidFill>
                  <a:srgbClr val="10B981"/>
                </a:solidFill>
                <a:latin typeface="微软雅黑"/>
              </a:rPr>
              <a:t>07:30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83180" y="3657600"/>
            <a:ext cx="1828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晨间数据抓取</a:t>
            </a:r>
          </a:p>
        </p:txBody>
      </p:sp>
      <p:sp>
        <p:nvSpPr>
          <p:cNvPr id="13" name="Oval 12"/>
          <p:cNvSpPr/>
          <p:nvPr/>
        </p:nvSpPr>
        <p:spPr>
          <a:xfrm>
            <a:off x="5980176" y="3291840"/>
            <a:ext cx="201168" cy="201168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66360" y="2468880"/>
            <a:ext cx="1828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250" b="1">
                <a:solidFill>
                  <a:srgbClr val="10B981"/>
                </a:solidFill>
                <a:latin typeface="微软雅黑"/>
              </a:rPr>
              <a:t>08:00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66360" y="3657600"/>
            <a:ext cx="1828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生成并推送简报</a:t>
            </a:r>
          </a:p>
        </p:txBody>
      </p:sp>
      <p:sp>
        <p:nvSpPr>
          <p:cNvPr id="16" name="Oval 15"/>
          <p:cNvSpPr/>
          <p:nvPr/>
        </p:nvSpPr>
        <p:spPr>
          <a:xfrm>
            <a:off x="8563356" y="3291840"/>
            <a:ext cx="201168" cy="201168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49540" y="2468880"/>
            <a:ext cx="1828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250" b="1">
                <a:solidFill>
                  <a:srgbClr val="10B981"/>
                </a:solidFill>
                <a:latin typeface="微软雅黑"/>
              </a:rPr>
              <a:t>每 30min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49540" y="3657600"/>
            <a:ext cx="1828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服务健康巡检</a:t>
            </a:r>
          </a:p>
        </p:txBody>
      </p:sp>
      <p:sp>
        <p:nvSpPr>
          <p:cNvPr id="19" name="Oval 18"/>
          <p:cNvSpPr/>
          <p:nvPr/>
        </p:nvSpPr>
        <p:spPr>
          <a:xfrm>
            <a:off x="11146536" y="3291840"/>
            <a:ext cx="201168" cy="201168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332720" y="2468880"/>
            <a:ext cx="1828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250" b="1">
                <a:solidFill>
                  <a:srgbClr val="10B981"/>
                </a:solidFill>
                <a:latin typeface="微软雅黑"/>
              </a:rPr>
              <a:t>18:00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332720" y="3657600"/>
            <a:ext cx="1828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当日数据归档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475488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64748B"/>
                </a:solidFill>
                <a:latin typeface="微软雅黑"/>
              </a:rPr>
              <a:t>配合 Cron，这些任务无需人工值守；异常时自动告警，形成「7×24 的守护」。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第4讲·深读 Skill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一个 Skill 的内部结构：说明书 + 工具 + 素材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1869033" cy="13716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13232" y="2560320"/>
            <a:ext cx="175930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SKILL.md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3182112"/>
            <a:ext cx="1759305" cy="630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名称/描述/触发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554833" y="3044952"/>
            <a:ext cx="329184" cy="219456"/>
          </a:xfrm>
          <a:prstGeom prst="rightArrow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911449" y="2468880"/>
            <a:ext cx="1869033" cy="13716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66313" y="2560320"/>
            <a:ext cx="175930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工作流程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66313" y="3182112"/>
            <a:ext cx="1759305" cy="630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一步步怎么做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4807915" y="3044952"/>
            <a:ext cx="329184" cy="219456"/>
          </a:xfrm>
          <a:prstGeom prst="rightArrow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164531" y="2468880"/>
            <a:ext cx="1869033" cy="13716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19395" y="2560320"/>
            <a:ext cx="175930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scripts/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19395" y="3182112"/>
            <a:ext cx="1759305" cy="630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可执行脚本库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7060996" y="3044952"/>
            <a:ext cx="329184" cy="219456"/>
          </a:xfrm>
          <a:prstGeom prst="rightArrow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417612" y="2468880"/>
            <a:ext cx="1869033" cy="13716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72476" y="2560320"/>
            <a:ext cx="175930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assets/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72476" y="3182112"/>
            <a:ext cx="1759305" cy="630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模板与素材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9314078" y="3044952"/>
            <a:ext cx="329184" cy="219456"/>
          </a:xfrm>
          <a:prstGeom prst="rightArrow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670694" y="2468880"/>
            <a:ext cx="1869033" cy="13716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725558" y="2560320"/>
            <a:ext cx="175930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输出规范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25558" y="3182112"/>
            <a:ext cx="1759305" cy="630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统一产出格式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389120"/>
            <a:ext cx="10881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0">
                <a:solidFill>
                  <a:srgbClr val="9CAEC4"/>
                </a:solidFill>
                <a:latin typeface="微软雅黑"/>
              </a:rPr>
              <a:t>类比：SKILL.md 是「说明书」，scripts 是「功能代码」，assets 是「零件」——复制到位即生效，随取随用。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3 · 控制流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条件分支与并行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0B981"/>
                </a:solidFill>
                <a:latin typeface="微软雅黑"/>
              </a:rPr>
              <a:t>条件分支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0B981"/>
                </a:solidFill>
                <a:latin typeface="微软雅黑"/>
              </a:rPr>
              <a:t>并行处理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满足 A 走左边，否则走右边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例：舆情为负面 → 立即预警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让流程「会思考」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多个子任务同时进行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缩短总耗时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适合批量、独立的任务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3 · 数据流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数据流转与上下文管理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每个节点都要拿到「该拿的数据」，别一锅塞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用变量/字段在各节点间传递结果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上下文要精简：给太多反而干扰模型判断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原则：只传必要信息，保持链路清晰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3 · 工程性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可观测、可重试、可回退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可观测：每一步的执行日志都留痕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可重试：某步失败，能单独重跑而不必从头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可回退：出错时能恢复到上一个正确状态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59E0B"/>
                </a:solidFill>
                <a:latin typeface="微软雅黑"/>
              </a:rPr>
              <a:t>▸ 这三点，是工作流能否「放心用」的关键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3 · 实战一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实战：文旅舆情监控日报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触发：每天 08:00（Cron）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采集：抓取景区/OTA 平台的最新评价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分析：LLM 做情感分析，提炼正负面要点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推送：生成舆情预警日报，发送到微信/邮箱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3 · 实战二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实战：科研文献周报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触发：每周一早晨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采集：检索领域最新论文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处理：摘要提炼 + 按主题分类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交付：生成周报，推送给课题组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3 · 本讲实验一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交互实验室：工作流流水线演示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38BDF8"/>
                </a:solidFill>
                <a:latin typeface="微软雅黑"/>
              </a:rPr>
              <a:t>▸ 在线地址：zgdgt.cn/course-llm-s4.html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点击「运行全流程」，观察四个节点依次点亮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触发→采集→分析→推送，一条流水线走通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59E0B"/>
                </a:solidFill>
                <a:latin typeface="微软雅黑"/>
              </a:rPr>
              <a:t>▸ 体会：把单点能力串成「全自动方案」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3 · 本讲实验二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交互实验室：Cron 表达式解析器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输入任意 5 段式 Cron 表达式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实时解析出「下次什么时候执行」的中文描述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试试 0 8 * * * / */30 * * * * 等常见写法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把「抽象语法」变成「直观理解」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2148840"/>
            <a:ext cx="2743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7600" b="1">
                <a:solidFill>
                  <a:srgbClr val="10B981"/>
                </a:solidFill>
                <a:latin typeface="微软雅黑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200400"/>
            <a:ext cx="10241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F8FAFC"/>
                </a:solidFill>
                <a:latin typeface="微软雅黑"/>
              </a:rPr>
              <a:t>AI 生产力变现与创新创业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4251960"/>
            <a:ext cx="102412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9CAEC4"/>
                </a:solidFill>
                <a:latin typeface="微软雅黑"/>
              </a:rPr>
              <a:t>把技能变成价值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4 · 方向一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卖 Skill / SOP：把你的经验产品化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把一套成熟的工作方法封装成技能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上架技能商店，他人订阅即产生被动收入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例：作文精批 Skill、行业观点 Skill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59E0B"/>
                </a:solidFill>
                <a:latin typeface="微软雅黑"/>
              </a:rPr>
              <a:t>▸ 前提：你真的有一套「可复用」的专业方法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4 · 方向二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内容代运营：用流水线高效产出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小红书/公众号起号：定位→选题→写作→封面→复盘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多个 Skill 串成内容生产流水线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效率优势：从「一天一篇」到「批量产出」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43F5E"/>
                </a:solidFill>
                <a:latin typeface="微软雅黑"/>
              </a:rPr>
              <a:t>▸ 合规提醒：标注 AI 生成，尊重平台规则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4 · 方向三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数字内容与设计接单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AI 数字人带货视频、短视频矩阵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模板 / 设计接单（飞书多维表格、AI 设计）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AI 表情包、AI 短视频等轻量产品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关键：找到「有需求但供给不足」的细分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4 · 方向四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知识服务：把 AI 能力卖给不会用的人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帮中小企业搭建自动化工作流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帮团队搭建专属知识库与问答系统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提供 AI 培训、落地咨询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这是「技术+服务」的复合价值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4 · 方向五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你自己的专业：AI + 本行 = 差异化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医药：用药知识库/文献速读服务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文旅：智能伴游/营销内容工厂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理工：数据清洗/实验自动化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特教：IEP 生成/家校沟通助手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43F5E"/>
                </a:solidFill>
                <a:latin typeface="微软雅黑"/>
              </a:rPr>
              <a:t>模块 4 · 风险提示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副业之前，先想清楚这几件事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43F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43F5E"/>
                </a:solidFill>
                <a:latin typeface="微软雅黑"/>
              </a:rPr>
              <a:t>⚠️ 合规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版权、隐私、平台规则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07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43F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693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43F5E"/>
                </a:solidFill>
                <a:latin typeface="微软雅黑"/>
              </a:rPr>
              <a:t>⚠️ 真实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93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别为变现而变现，先有真本事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43F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43F5E"/>
                </a:solidFill>
                <a:latin typeface="微软雅黑"/>
              </a:rPr>
              <a:t>⚠️ 成本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API/算力成本要算清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407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43F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93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43F5E"/>
                </a:solidFill>
                <a:latin typeface="微软雅黑"/>
              </a:rPr>
              <a:t>⚠️ 时间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93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学业优先，量力而行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本讲速查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知识地图：一页回顾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828800"/>
          <a:ext cx="1092708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2360"/>
                <a:gridCol w="3642360"/>
                <a:gridCol w="3642360"/>
              </a:tblGrid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0B981"/>
                          </a:solidFill>
                          <a:latin typeface="微软雅黑"/>
                        </a:rPr>
                        <a:t>概念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0B981"/>
                          </a:solidFill>
                          <a:latin typeface="微软雅黑"/>
                        </a:rPr>
                        <a:t>一句话记住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0B981"/>
                          </a:solidFill>
                          <a:latin typeface="微软雅黑"/>
                        </a:rPr>
                        <a:t>易错点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Skill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AI 的 APP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别全塞进一个 Prompt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SKILL.md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技能说明书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描述决定何时触发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Cron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定时触发器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Skill 本身不定时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工作流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把能力串成线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要可观测可重试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变现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先有真本事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合规、诚信优先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小结 · 作业 · 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第 4 讲收尾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10B981"/>
                </a:solidFill>
                <a:latin typeface="微软雅黑"/>
              </a:rPr>
              <a:t>🎯 本讲小结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Skills 封装能力，Cron 无人值守，工作流端到端，副业靠真本事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07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693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10B981"/>
                </a:solidFill>
                <a:latin typeface="微软雅黑"/>
              </a:rPr>
              <a:t>📝 对应作业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93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期末大作业：跨学科「知识库+智能体+工作流」综合方案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10B981"/>
                </a:solidFill>
                <a:latin typeface="微软雅黑"/>
              </a:rPr>
              <a:t>📎 资源直达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zgdgt.cn/course-llm-s4.html + 作业页 + 视频页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