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855F7"/>
                </a:solidFill>
                <a:latin typeface="微软雅黑"/>
              </a:rPr>
              <a:t>安顺学院 · 全校通识公选课 · 第 3 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5740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4600" b="1">
                <a:solidFill>
                  <a:srgbClr val="F8FAFC"/>
                </a:solidFill>
                <a:latin typeface="微软雅黑"/>
              </a:rPr>
              <a:t>从对话跃迁至行动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11880"/>
            <a:ext cx="104241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9CAEC4"/>
                </a:solidFill>
                <a:latin typeface="微软雅黑"/>
              </a:rPr>
              <a:t>智能体(Agent)生态 · 国内外工具横评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029200"/>
            <a:ext cx="10424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>
                <a:solidFill>
                  <a:srgbClr val="64748B"/>
                </a:solidFill>
                <a:latin typeface="微软雅黑"/>
              </a:rPr>
              <a:t>主讲：祝刚 | 旅游管理学院·数字文旅智能实验室 | 大语言模型高级应用（73人）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本讲导览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第 3 讲：四大模块（90 分钟）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A855F7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Agent核心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四要素与本质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38144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75303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A855F7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5303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ReAct范式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5303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思考与行动的循环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6207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3368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A855F7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国内工具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Harness/WorkBuddy/豆包/扣子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272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71432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A855F7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1432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国外前沿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71432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Claude Code/Codex/Antigravity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学完本讲，你应当能够……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① 定义智能体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说清 Agent 与聊天机器人的本质区别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② 理解范式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掌握 ReAct 循环与工具调用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③ 认识国内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了解 Harness/WorkBuddy/豆包/扣子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④ 认识国外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了解 Claude Code/Codex/Antigravity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开场对比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聊天框 vs 会干活的 AI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A855F7"/>
                </a:solidFill>
                <a:latin typeface="微软雅黑"/>
              </a:rPr>
              <a:t>聊天机器人（只会说）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智能体（会动手）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你问「怎么整理笔记」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它给你一段「你可以这样做」的建议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具体操作还得你自己来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你说「帮我整理笔记」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它自己读取文件、提取要点、生成文档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告诉你「已完成，请查收」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1 · 核心定义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什么是智能体（Agent）？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2011680"/>
            <a:ext cx="10332720" cy="23774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43000" y="2286000"/>
            <a:ext cx="73152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51460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F8FAFC"/>
                </a:solidFill>
                <a:latin typeface="微软雅黑"/>
              </a:rPr>
              <a:t>能自主理解目标、拆解步骤、调用工具、执行操作并交付结果的 AI 系统——而不是只会「回答」的聊天机器人。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1 · 黄金四要素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智能体的四个组成部分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🧠 Brain 大脑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负责推理决策的大模型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💾 Memory 记忆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短期会话记忆 + 长期知识库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🗺️ Planning 规划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把大目标拆解成子任务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🛠️ Tools 工具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读写文件/联网/跑代码/调 API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1 · 四要素详解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大脑与记忆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A855F7"/>
                </a:solidFill>
                <a:latin typeface="微软雅黑"/>
              </a:rPr>
              <a:t>Brain（大脑）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Memory（记忆）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推理、决策、规划的中枢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可以是任意接入的强模型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能力上限取决于模型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短期：当前会话的上下文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长期：知识库 / 记忆图谱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解决「聊久了就忘」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1 · 四要素详解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规划与工具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38BDF8"/>
                </a:solidFill>
                <a:latin typeface="微软雅黑"/>
              </a:rPr>
              <a:t>Planning（规划）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F59E0B"/>
                </a:solidFill>
                <a:latin typeface="微软雅黑"/>
              </a:rPr>
              <a:t>Tools（工具）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把「写一份报告」拆成若干步骤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决定先做什么、后做什么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出错时能调整计划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读文件、写文件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联网搜索、查数据库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执行代码、调用外部 API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1 · 本质区别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Agent 与聊天机器人的关键差异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维度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聊天机器人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智能体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输出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文字建议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可交付的成果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能力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只能对话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能操作环境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流程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一问一答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多步自主执行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失败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给错建议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可回退、可重试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2743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7600" b="1">
                <a:solidFill>
                  <a:srgbClr val="A855F7"/>
                </a:solidFill>
                <a:latin typeface="微软雅黑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F8FAFC"/>
                </a:solidFill>
                <a:latin typeface="微软雅黑"/>
              </a:rPr>
              <a:t>ReAct 思考范式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251960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9CAEC4"/>
                </a:solidFill>
                <a:latin typeface="微软雅黑"/>
              </a:rPr>
              <a:t>Reason + Act：边想边做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2 · 核心范式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ReAct：推理与行动的结合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Reasoning（推理）：先想清楚下一步该做什么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Acting（行动）：调用工具去执行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Observation（观察）：看工具返回了什么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循环往复，直到任务完成——而不是一次猜完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2 · 循环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ReAct 的四步循环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A855F7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Thought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思考下一步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38144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75303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A855F7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5303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Action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5303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调用工具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6207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3368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A855F7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Observation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观察结果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272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71432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A855F7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1432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Final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71432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给出最终答复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2 · 工具调用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Function Calling：模型如何「用工具」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开发者预先定义好可用工具（函数名 + 参数说明）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模型决定「该调用哪个工具、传什么参数」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输出一段结构化 JSON，而不是自然语言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程序执行该函数，把结果再喂回模型继续推理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2 · 参数契约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工具定义的 JSON Schema（示例）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字段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含义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示例值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name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工具名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get_weather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description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功能说明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查询某城市天气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parameters.city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参数：城市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安顺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returns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返回内容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温度/天气/风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2 · 进阶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多智能体协作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把复杂任务分给多个「角色」，各司其职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如：主管 Agent 规划 → 执行 Agent 干活 → 验证 Agent 检查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好处：分工专业、可并行、易排错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挑战：协调成本、状态传递、一致性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2 · 工程性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可靠性与可观测性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步骤可回放：每一步看到什么、调了什么，都能查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权限可控：哪些操作要人工确认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失败可回退：错了能重试或分支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这三点，决定 Agent 能否真正「落地」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2743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7600" b="1">
                <a:solidFill>
                  <a:srgbClr val="A855F7"/>
                </a:solidFill>
                <a:latin typeface="微软雅黑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F8FAFC"/>
                </a:solidFill>
                <a:latin typeface="微软雅黑"/>
              </a:rPr>
              <a:t>国内主力智能体工具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251960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9CAEC4"/>
                </a:solidFill>
                <a:latin typeface="微软雅黑"/>
              </a:rPr>
              <a:t>从「能聊」到「能干」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3 · 工具一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DeepSeek Harness（开源智能体运行框架）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官方公式：Agent = Model + Harness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核心理念「一切皆插件」，基于 Cordis 微内核，MIT 开源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四种模式：标准 / 极简 / 创造 / PTC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定位：可扩展、可观测的 Agent 研发底座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3 · 工具一进阶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Harness 的「一切皆插件」意味着什么？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模型、工具、会话、界面，都可自由替换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同一套代码能组装成 Web / 终端 / 无头等多种形态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每一步请求的输入、模型、工具调用都可回放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适合：想把 Agent 做得可控、可审计的团队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3 · 工具二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WorkBuddy（腾讯桌面智能体工作台）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基于腾讯 CodeBuddy 同源架构，被称「腾讯版 OpenClaw」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兼容 OpenClaw 技能生态，能力可扩展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三种模式：Ask 问答 / Plan 规划 / Craft 执行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能读写本地文件、交付文档/表格/PPT 等成品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3 · 工具三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豆包工作（字节生产力 Agent）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本地电脑 + 云电脑双模式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本地：读文件、操作浏览器、跨软件协作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云电脑：关掉电脑任务仍可后台运行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场景：做 PPT、数据可视化、多模态内容、竞品调研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3 · 工具四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扣子 Coze（字节云端低代码平台）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拖拽式搭建 Bot，门槛极低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插件商店即插即用，可挂知识库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Coze 2.0 推 Agent Skills：对话即可生成技能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技能商店支持付费变现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2743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7600" b="1">
                <a:solidFill>
                  <a:srgbClr val="A855F7"/>
                </a:solidFill>
                <a:latin typeface="微软雅黑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F8FAFC"/>
                </a:solidFill>
                <a:latin typeface="微软雅黑"/>
              </a:rPr>
              <a:t>国外前沿：自主编程 Agent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251960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9CAEC4"/>
                </a:solidFill>
                <a:latin typeface="微软雅黑"/>
              </a:rPr>
              <a:t>三强对比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工具五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Claude Code（Anthropic）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命令行（终端）里的全自主编程 Agent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能读项目、改代码、跑测试、提交变更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Skills 以本地 .md 文件承载，可扩展专业能力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定位：把「编程」变成「描述意图 + 审查结果」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工具六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Codex（OpenAI）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会读文件、跑命令、提 PR 的编码 Agent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可连接 GitHub，支持后台定时无人值守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扩展靠 AGENTS.md + Skills + Memories + MCP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适合：批量重构、生成 CRUD、整理 Issue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工具七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Antigravity（Google）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Agent-First IDE，基于 VS Code 的分支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2025 年 11 月随 Gemini 3 发布；2026 年升级 2.0 + CLI + SDK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内置 Gemini 3 Pro，也支持 Claude 等模型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特色：多智能体并行、Mission Control、Artifacts 可视化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选型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国内 vs 国外：怎么选？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需求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推荐方向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理由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办公自动化/中文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WorkBuddy/豆包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本土生态、中文友好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低门槛搭 Bot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扣子 Coze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拖拽、插件、可发布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编程/工程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Claude Code/Codex/Antigravity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代码场景专精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自建 Agent 底座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DeepSeek Harness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开源、可控、可扩展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横评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七款工具一览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工具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厂商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形态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DeepSeek Harness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DeepSeek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开源运行框架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WorkBuddy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腾讯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桌面智能体工作台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豆包工作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字节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本地+云生产力 Agent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扣子 Coze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字节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云端低代码平台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Claude Code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Anthropic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终端编码 Agent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Codex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OpenAI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编码 Agent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Antigravity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Google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Agent-First IDE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第3讲·深读 工具跑分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国内外智能体工具「能力跑分」对比（10 分制，教学示意）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697480" y="1645919"/>
            <a:ext cx="14859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开放性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83380" y="1645919"/>
            <a:ext cx="14859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易用性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0" y="1645919"/>
            <a:ext cx="14859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编程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55180" y="1645919"/>
            <a:ext cx="14859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办公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1645919"/>
            <a:ext cx="14859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自动化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26980" y="1645919"/>
            <a:ext cx="14859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中文生态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2103120"/>
            <a:ext cx="1920240" cy="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DeepSeek Harness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24912" y="2148839"/>
            <a:ext cx="1431036" cy="556260"/>
          </a:xfrm>
          <a:prstGeom prst="roundRect">
            <a:avLst/>
          </a:prstGeom>
          <a:solidFill>
            <a:srgbClr val="A052ED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10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10812" y="2148839"/>
            <a:ext cx="1431036" cy="556260"/>
          </a:xfrm>
          <a:prstGeom prst="roundRect">
            <a:avLst/>
          </a:prstGeom>
          <a:solidFill>
            <a:srgbClr val="563689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96712" y="2148839"/>
            <a:ext cx="1431036" cy="556260"/>
          </a:xfrm>
          <a:prstGeom prst="roundRect">
            <a:avLst/>
          </a:prstGeom>
          <a:solidFill>
            <a:srgbClr val="914CD9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82612" y="2148839"/>
            <a:ext cx="1431036" cy="556260"/>
          </a:xfrm>
          <a:prstGeom prst="roundRect">
            <a:avLst/>
          </a:prstGeom>
          <a:solidFill>
            <a:srgbClr val="6C3EA7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68511" y="2148839"/>
            <a:ext cx="1431036" cy="556260"/>
          </a:xfrm>
          <a:prstGeom prst="roundRect">
            <a:avLst/>
          </a:prstGeom>
          <a:solidFill>
            <a:srgbClr val="994FE3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154411" y="2148839"/>
            <a:ext cx="1431036" cy="556260"/>
          </a:xfrm>
          <a:prstGeom prst="roundRect">
            <a:avLst/>
          </a:prstGeom>
          <a:solidFill>
            <a:srgbClr val="5E3993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2750820"/>
            <a:ext cx="1920240" cy="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WorkBuddy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24912" y="2796540"/>
            <a:ext cx="1431036" cy="556260"/>
          </a:xfrm>
          <a:prstGeom prst="roundRect">
            <a:avLst/>
          </a:prstGeom>
          <a:solidFill>
            <a:srgbClr val="653B9D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10812" y="2796540"/>
            <a:ext cx="1431036" cy="556260"/>
          </a:xfrm>
          <a:prstGeom prst="roundRect">
            <a:avLst/>
          </a:prstGeom>
          <a:solidFill>
            <a:srgbClr val="994FE3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9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96712" y="2796540"/>
            <a:ext cx="1431036" cy="556260"/>
          </a:xfrm>
          <a:prstGeom prst="roundRect">
            <a:avLst/>
          </a:prstGeom>
          <a:solidFill>
            <a:srgbClr val="7B44BB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7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182612" y="2796540"/>
            <a:ext cx="1431036" cy="556260"/>
          </a:xfrm>
          <a:prstGeom prst="roundRect">
            <a:avLst/>
          </a:prstGeom>
          <a:solidFill>
            <a:srgbClr val="A052ED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68511" y="2796540"/>
            <a:ext cx="1431036" cy="556260"/>
          </a:xfrm>
          <a:prstGeom prst="roundRect">
            <a:avLst/>
          </a:prstGeom>
          <a:solidFill>
            <a:srgbClr val="914CD9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154411" y="2796540"/>
            <a:ext cx="1431036" cy="556260"/>
          </a:xfrm>
          <a:prstGeom prst="roundRect">
            <a:avLst/>
          </a:prstGeom>
          <a:solidFill>
            <a:srgbClr val="A052ED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3398520"/>
            <a:ext cx="1920240" cy="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豆包工作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724912" y="3444240"/>
            <a:ext cx="1431036" cy="556260"/>
          </a:xfrm>
          <a:prstGeom prst="roundRect">
            <a:avLst/>
          </a:prstGeom>
          <a:solidFill>
            <a:srgbClr val="5E3993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10812" y="3444240"/>
            <a:ext cx="1431036" cy="556260"/>
          </a:xfrm>
          <a:prstGeom prst="roundRect">
            <a:avLst/>
          </a:prstGeom>
          <a:solidFill>
            <a:srgbClr val="964EDF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9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96712" y="3444240"/>
            <a:ext cx="1431036" cy="556260"/>
          </a:xfrm>
          <a:prstGeom prst="roundRect">
            <a:avLst/>
          </a:prstGeom>
          <a:solidFill>
            <a:srgbClr val="5E3993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5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182612" y="3444240"/>
            <a:ext cx="1431036" cy="556260"/>
          </a:xfrm>
          <a:prstGeom prst="roundRect">
            <a:avLst/>
          </a:prstGeom>
          <a:solidFill>
            <a:srgbClr val="994FE3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9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668511" y="3444240"/>
            <a:ext cx="1431036" cy="556260"/>
          </a:xfrm>
          <a:prstGeom prst="roundRect">
            <a:avLst/>
          </a:prstGeom>
          <a:solidFill>
            <a:srgbClr val="8A49CF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8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154411" y="3444240"/>
            <a:ext cx="1431036" cy="556260"/>
          </a:xfrm>
          <a:prstGeom prst="roundRect">
            <a:avLst/>
          </a:prstGeom>
          <a:solidFill>
            <a:srgbClr val="A052ED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" y="4046220"/>
            <a:ext cx="1920240" cy="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扣子 Coze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724912" y="4091939"/>
            <a:ext cx="1431036" cy="556260"/>
          </a:xfrm>
          <a:prstGeom prst="roundRect">
            <a:avLst/>
          </a:prstGeom>
          <a:solidFill>
            <a:srgbClr val="6C3EA7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210812" y="4091939"/>
            <a:ext cx="1431036" cy="556260"/>
          </a:xfrm>
          <a:prstGeom prst="roundRect">
            <a:avLst/>
          </a:prstGeom>
          <a:solidFill>
            <a:srgbClr val="9C50E7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9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696712" y="4091939"/>
            <a:ext cx="1431036" cy="556260"/>
          </a:xfrm>
          <a:prstGeom prst="roundRect">
            <a:avLst/>
          </a:prstGeom>
          <a:solidFill>
            <a:srgbClr val="6C3EA7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182612" y="4091939"/>
            <a:ext cx="1431036" cy="556260"/>
          </a:xfrm>
          <a:prstGeom prst="roundRect">
            <a:avLst/>
          </a:prstGeom>
          <a:solidFill>
            <a:srgbClr val="8A49CF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8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668511" y="4091939"/>
            <a:ext cx="1431036" cy="556260"/>
          </a:xfrm>
          <a:prstGeom prst="roundRect">
            <a:avLst/>
          </a:prstGeom>
          <a:solidFill>
            <a:srgbClr val="8347C5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8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0154411" y="4091939"/>
            <a:ext cx="1431036" cy="556260"/>
          </a:xfrm>
          <a:prstGeom prst="roundRect">
            <a:avLst/>
          </a:prstGeom>
          <a:solidFill>
            <a:srgbClr val="994FE3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9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" y="4693920"/>
            <a:ext cx="1920240" cy="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Claude Code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724912" y="4739639"/>
            <a:ext cx="1431036" cy="556260"/>
          </a:xfrm>
          <a:prstGeom prst="roundRect">
            <a:avLst/>
          </a:prstGeom>
          <a:solidFill>
            <a:srgbClr val="6C3EA7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210812" y="4739639"/>
            <a:ext cx="1431036" cy="556260"/>
          </a:xfrm>
          <a:prstGeom prst="roundRect">
            <a:avLst/>
          </a:prstGeom>
          <a:solidFill>
            <a:srgbClr val="7B44BB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7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696712" y="4739639"/>
            <a:ext cx="1431036" cy="556260"/>
          </a:xfrm>
          <a:prstGeom prst="roundRect">
            <a:avLst/>
          </a:prstGeom>
          <a:solidFill>
            <a:srgbClr val="A553F3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10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182612" y="4739639"/>
            <a:ext cx="1431036" cy="556260"/>
          </a:xfrm>
          <a:prstGeom prst="roundRect">
            <a:avLst/>
          </a:prstGeom>
          <a:solidFill>
            <a:srgbClr val="653B9D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668511" y="4739639"/>
            <a:ext cx="1431036" cy="556260"/>
          </a:xfrm>
          <a:prstGeom prst="roundRect">
            <a:avLst/>
          </a:prstGeom>
          <a:solidFill>
            <a:srgbClr val="914CD9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8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0154411" y="4739639"/>
            <a:ext cx="1431036" cy="556260"/>
          </a:xfrm>
          <a:prstGeom prst="roundRect">
            <a:avLst/>
          </a:prstGeom>
          <a:solidFill>
            <a:srgbClr val="6C3EA7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341620"/>
            <a:ext cx="1920240" cy="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Antigravity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2724912" y="5387340"/>
            <a:ext cx="1431036" cy="556260"/>
          </a:xfrm>
          <a:prstGeom prst="roundRect">
            <a:avLst/>
          </a:prstGeom>
          <a:solidFill>
            <a:srgbClr val="8347C5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8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210812" y="5387340"/>
            <a:ext cx="1431036" cy="556260"/>
          </a:xfrm>
          <a:prstGeom prst="roundRect">
            <a:avLst/>
          </a:prstGeom>
          <a:solidFill>
            <a:srgbClr val="6C3EA7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696712" y="5387340"/>
            <a:ext cx="1431036" cy="556260"/>
          </a:xfrm>
          <a:prstGeom prst="roundRect">
            <a:avLst/>
          </a:prstGeom>
          <a:solidFill>
            <a:srgbClr val="A052ED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10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182612" y="5387340"/>
            <a:ext cx="1431036" cy="556260"/>
          </a:xfrm>
          <a:prstGeom prst="roundRect">
            <a:avLst/>
          </a:prstGeom>
          <a:solidFill>
            <a:srgbClr val="6C3EA7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668511" y="5387340"/>
            <a:ext cx="1431036" cy="556260"/>
          </a:xfrm>
          <a:prstGeom prst="roundRect">
            <a:avLst/>
          </a:prstGeom>
          <a:solidFill>
            <a:srgbClr val="994FE3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9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10154411" y="5387340"/>
            <a:ext cx="1431036" cy="556260"/>
          </a:xfrm>
          <a:prstGeom prst="roundRect">
            <a:avLst/>
          </a:prstGeom>
          <a:solidFill>
            <a:srgbClr val="6C3EA7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40080" y="617220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>
                <a:solidFill>
                  <a:srgbClr val="64748B"/>
                </a:solidFill>
                <a:latin typeface="微软雅黑"/>
              </a:rPr>
              <a:t>色深 = 得分高（0~10 分制，教学示意评分）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0080" y="6419088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>
                <a:solidFill>
                  <a:srgbClr val="64748B"/>
                </a:solidFill>
                <a:latin typeface="微软雅黑"/>
              </a:rPr>
              <a:t>评分用于课堂对比，非厂商官方数据：办公选 WorkBuddy/豆包，编程选 Claude Code/Antigravity，自建底座选 Harness。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第3讲·深读 定位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工具定位象限：易用性 × 能力/自主性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600200" y="2057400"/>
            <a:ext cx="8503920" cy="3749039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600200" y="3924604"/>
            <a:ext cx="8503920" cy="19050"/>
          </a:xfrm>
          <a:prstGeom prst="rect">
            <a:avLst/>
          </a:prstGeom>
          <a:solidFill>
            <a:srgbClr val="334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844844" y="2057400"/>
            <a:ext cx="19050" cy="3749039"/>
          </a:xfrm>
          <a:prstGeom prst="rect">
            <a:avLst/>
          </a:prstGeom>
          <a:solidFill>
            <a:srgbClr val="334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00200" y="5861303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>
                <a:solidFill>
                  <a:srgbClr val="9CAEC4"/>
                </a:solidFill>
                <a:latin typeface="微软雅黑"/>
              </a:rPr>
              <a:t>易用性（开箱即用）→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566160"/>
            <a:ext cx="914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CAEC4"/>
                </a:solidFill>
                <a:latin typeface="微软雅黑"/>
              </a:rPr>
              <a:t>能力 / 自主性 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70278" y="2207361"/>
            <a:ext cx="3061411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64748B"/>
                </a:solidFill>
                <a:latin typeface="微软雅黑"/>
              </a:rPr>
              <a:t>专业·强能力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70278" y="4981651"/>
            <a:ext cx="3061411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64748B"/>
                </a:solidFill>
                <a:latin typeface="微软雅黑"/>
              </a:rPr>
              <a:t>专业·高门槛</a:t>
            </a:r>
          </a:p>
        </p:txBody>
      </p:sp>
      <p:sp>
        <p:nvSpPr>
          <p:cNvPr id="13" name="Oval 12"/>
          <p:cNvSpPr/>
          <p:nvPr/>
        </p:nvSpPr>
        <p:spPr>
          <a:xfrm>
            <a:off x="4485132" y="2340863"/>
            <a:ext cx="182880" cy="182880"/>
          </a:xfrm>
          <a:prstGeom prst="ellipse">
            <a:avLst/>
          </a:prstGeom>
          <a:solidFill>
            <a:srgbClr val="A855F7"/>
          </a:solidFill>
          <a:ln w="9525">
            <a:solidFill>
              <a:srgbClr val="F8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86300" y="2276856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>
                <a:solidFill>
                  <a:srgbClr val="F8FAFC"/>
                </a:solidFill>
                <a:latin typeface="微软雅黑"/>
              </a:rPr>
              <a:t>DeepSeek Harness</a:t>
            </a:r>
          </a:p>
        </p:txBody>
      </p:sp>
      <p:sp>
        <p:nvSpPr>
          <p:cNvPr id="15" name="Oval 14"/>
          <p:cNvSpPr/>
          <p:nvPr/>
        </p:nvSpPr>
        <p:spPr>
          <a:xfrm>
            <a:off x="8737092" y="3653027"/>
            <a:ext cx="182880" cy="182880"/>
          </a:xfrm>
          <a:prstGeom prst="ellipse">
            <a:avLst/>
          </a:prstGeom>
          <a:solidFill>
            <a:srgbClr val="A855F7"/>
          </a:solidFill>
          <a:ln w="9525">
            <a:solidFill>
              <a:srgbClr val="F8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38260" y="358902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>
                <a:solidFill>
                  <a:srgbClr val="F8FAFC"/>
                </a:solidFill>
                <a:latin typeface="微软雅黑"/>
              </a:rPr>
              <a:t>WorkBuddy</a:t>
            </a:r>
          </a:p>
        </p:txBody>
      </p:sp>
      <p:sp>
        <p:nvSpPr>
          <p:cNvPr id="17" name="Oval 16"/>
          <p:cNvSpPr/>
          <p:nvPr/>
        </p:nvSpPr>
        <p:spPr>
          <a:xfrm>
            <a:off x="8992209" y="4027932"/>
            <a:ext cx="182880" cy="182880"/>
          </a:xfrm>
          <a:prstGeom prst="ellipse">
            <a:avLst/>
          </a:prstGeom>
          <a:solidFill>
            <a:srgbClr val="A855F7"/>
          </a:solidFill>
          <a:ln w="9525">
            <a:solidFill>
              <a:srgbClr val="F8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93377" y="3963924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>
                <a:solidFill>
                  <a:srgbClr val="F8FAFC"/>
                </a:solidFill>
                <a:latin typeface="微软雅黑"/>
              </a:rPr>
              <a:t>豆包工作</a:t>
            </a:r>
          </a:p>
        </p:txBody>
      </p:sp>
      <p:sp>
        <p:nvSpPr>
          <p:cNvPr id="19" name="Oval 18"/>
          <p:cNvSpPr/>
          <p:nvPr/>
        </p:nvSpPr>
        <p:spPr>
          <a:xfrm>
            <a:off x="9332366" y="4215383"/>
            <a:ext cx="182880" cy="182880"/>
          </a:xfrm>
          <a:prstGeom prst="ellipse">
            <a:avLst/>
          </a:prstGeom>
          <a:solidFill>
            <a:srgbClr val="A855F7"/>
          </a:solidFill>
          <a:ln w="9525">
            <a:solidFill>
              <a:srgbClr val="F8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3534" y="4151375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>
                <a:solidFill>
                  <a:srgbClr val="F8FAFC"/>
                </a:solidFill>
                <a:latin typeface="微软雅黑"/>
              </a:rPr>
              <a:t>扣子 Coze</a:t>
            </a:r>
          </a:p>
        </p:txBody>
      </p:sp>
      <p:sp>
        <p:nvSpPr>
          <p:cNvPr id="21" name="Oval 20"/>
          <p:cNvSpPr/>
          <p:nvPr/>
        </p:nvSpPr>
        <p:spPr>
          <a:xfrm>
            <a:off x="5760720" y="2265883"/>
            <a:ext cx="182880" cy="182880"/>
          </a:xfrm>
          <a:prstGeom prst="ellipse">
            <a:avLst/>
          </a:prstGeom>
          <a:solidFill>
            <a:srgbClr val="A855F7"/>
          </a:solidFill>
          <a:ln w="9525">
            <a:solidFill>
              <a:srgbClr val="F8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61888" y="2201875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>
                <a:solidFill>
                  <a:srgbClr val="F8FAFC"/>
                </a:solidFill>
                <a:latin typeface="微软雅黑"/>
              </a:rPr>
              <a:t>Claude Code</a:t>
            </a:r>
          </a:p>
        </p:txBody>
      </p:sp>
      <p:sp>
        <p:nvSpPr>
          <p:cNvPr id="23" name="Oval 22"/>
          <p:cNvSpPr/>
          <p:nvPr/>
        </p:nvSpPr>
        <p:spPr>
          <a:xfrm>
            <a:off x="6781190" y="2340863"/>
            <a:ext cx="182880" cy="182880"/>
          </a:xfrm>
          <a:prstGeom prst="ellipse">
            <a:avLst/>
          </a:prstGeom>
          <a:solidFill>
            <a:srgbClr val="A855F7"/>
          </a:solidFill>
          <a:ln w="9525">
            <a:solidFill>
              <a:srgbClr val="F8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982358" y="2276856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>
                <a:solidFill>
                  <a:srgbClr val="F8FAFC"/>
                </a:solidFill>
                <a:latin typeface="微软雅黑"/>
              </a:rPr>
              <a:t>Antigravity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612648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64748B"/>
                </a:solidFill>
                <a:latin typeface="微软雅黑"/>
              </a:rPr>
              <a:t>左上=专业强悍但门槛高；右下=开箱即用偏办公。选型先看「谁用、做什么」。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第3讲·深读 ReAct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ReAct 循环：一次任务里的「思考—行动—观察」闭环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3232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Thought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分析现状、定下一步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554833" y="3044952"/>
            <a:ext cx="329184" cy="219456"/>
          </a:xfrm>
          <a:prstGeom prst="rightArrow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911449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66313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6313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调用工具执行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4807915" y="3044952"/>
            <a:ext cx="329184" cy="219456"/>
          </a:xfrm>
          <a:prstGeom prst="rightArrow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164531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19395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Observation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9395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读取工具返回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060996" y="3044952"/>
            <a:ext cx="329184" cy="219456"/>
          </a:xfrm>
          <a:prstGeom prst="rightArrow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417612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72476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Thought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72476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据此调整计划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9314078" y="3044952"/>
            <a:ext cx="329184" cy="219456"/>
          </a:xfrm>
          <a:prstGeom prst="rightArrow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670694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725558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Final Answer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25558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交付最终结果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8912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>
                <a:solidFill>
                  <a:srgbClr val="9CAEC4"/>
                </a:solidFill>
                <a:latin typeface="微软雅黑"/>
              </a:rPr>
              <a:t>关键：不是「一次猜完」，而是根据每次工具返回的『观察』动态调整——这是智能体可靠完成任务的核心。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入门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智能体搭建入门：先写好 Persona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Persona（人格设定）：它是谁、擅长什么、什么语气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例如：「你是安顺文旅的资深金牌导游，热情专业」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清晰的人格，能让智能体的回答更稳定、更贴合场景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入门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给智能体接知识库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把专业资料挂到知识库，智能体就能「有据可依」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回答更准确，还能溯源引用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这是把「第 2 讲」的能力，装进「第 3 讲」的智能体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入门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给智能体加插件/工具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搜索插件：让它能查最新信息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计算/图表插件：让它能算、能画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工作流插件：让它能串起多步任务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原则：能用工具就不要靠「脑补」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本讲实验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交互实验室：ReAct 分步推演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38BDF8"/>
                </a:solidFill>
                <a:latin typeface="微软雅黑"/>
              </a:rPr>
              <a:t>▸ 在线地址：zgdgt.cn/course-llm-s3.html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点击「下一步」，观察 Thought→Action→Observation 的循环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看智能体如何调用天气/客流工具，再生成行程与文案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体会：工具让智能体从「嘴」长出「手和脚」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实景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祝老师网站智能体矩阵导览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38BDF8"/>
                </a:solidFill>
                <a:latin typeface="微软雅黑"/>
              </a:rPr>
              <a:t>▸ 文旅智能体评审矩阵：zgdgt.cn/wenlv-agents.html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38BDF8"/>
                </a:solidFill>
                <a:latin typeface="微软雅黑"/>
              </a:rPr>
              <a:t>▸ AI 旅行智能体沙盒：zgdgt.cn/travel-agent-sandbox.html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38BDF8"/>
                </a:solidFill>
                <a:latin typeface="微软雅黑"/>
              </a:rPr>
              <a:t>▸ 文旅 NPC 多角色矩阵：zgdgt.cn/wenlv-npc-matrix.html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扫码即可课堂零门槛体验真实智能体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随堂演练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跨专业案例：四个方向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💊 医药 · 文献巡检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定时检索 PubMed → 提炼推送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🏔️ 文旅 · 伴游/舆情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多轮行程推演 + 评价情感分析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🧪 理工 · 数据清洗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异常检测 + 定时报警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🎨 特教 · IEP 生成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输入画像 → 生成个别化计划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案例深读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文旅伴游 Agent 是怎么工作的？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用户提出需求：下午想玩，兼顾避堵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Agent 思考 → 调用天气/客流工具 → 观察结果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结合屯堡文化知识，规划路线并生成小红书文案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一步到位交付「可用的行程 + 文案」，而非泛泛建议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课堂练习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动手设计你的「专业助教」Agent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选一个平台：豆包 / 扣子 Coze / WorkBuddy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设定 Persona：它服务谁、解决什么问题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挂一个知识库或插件，补足它的能力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产出：一个可分享的体验链接 + 3 轮对话截图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本讲速查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知识地图：一页回顾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概念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一句话记住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易错点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Agent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能自主干活的 AI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不是升级版聊天框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四要素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大脑/记忆/规划/工具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缺一不可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ReAct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想—做—看 循环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不是一次猜完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工具调用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输出JSON调函数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靠工具不靠脑补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选型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按场景选工具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没有万能工具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43F5E"/>
                </a:solidFill>
                <a:latin typeface="微软雅黑"/>
              </a:rPr>
              <a:t>模块 4 · 风险提示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用智能体，也要守住底线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🔐 权限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危险操作要人工确认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👁️ 幻觉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Agent 也会编，要能溯源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💸 成本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循环调用可能烧钱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⚖️ 合规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隐私/版权/责任要清楚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小结 · 作业 · 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第 3 讲收尾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🎯 本讲小结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Agent=自主+行动；ReAct 边想边做；国内外工具各有擅长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📝 对应作业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作业三：设计一个专业功能型智能体并上线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📎 资源直达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zgdgt.cn/course-llm-s3.html + 网站智能体矩阵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