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Relationship Id="rId47" Type="http://schemas.openxmlformats.org/officeDocument/2006/relationships/slide" Target="slides/slide41.xml"/><Relationship Id="rId48" Type="http://schemas.openxmlformats.org/officeDocument/2006/relationships/slide" Target="slides/slide42.xml"/><Relationship Id="rId49" Type="http://schemas.openxmlformats.org/officeDocument/2006/relationships/slide" Target="slides/slide43.xml"/><Relationship Id="rId50" Type="http://schemas.openxmlformats.org/officeDocument/2006/relationships/slide" Target="slides/slide44.xml"/><Relationship Id="rId51" Type="http://schemas.openxmlformats.org/officeDocument/2006/relationships/slide" Target="slides/slide4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A10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0800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554480"/>
            <a:ext cx="10515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500" b="1">
                <a:solidFill>
                  <a:srgbClr val="F59E0B"/>
                </a:solidFill>
                <a:latin typeface="微软雅黑"/>
              </a:rPr>
              <a:t>安顺学院 · 全校通识公选课 · 第 2 讲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057400"/>
            <a:ext cx="1051560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4600" b="1">
                <a:solidFill>
                  <a:srgbClr val="F8FAFC"/>
                </a:solidFill>
                <a:latin typeface="微软雅黑"/>
              </a:rPr>
              <a:t>告别幻觉与外脑重塑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8680" y="3611880"/>
            <a:ext cx="1042416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700" b="0">
                <a:solidFill>
                  <a:srgbClr val="9CAEC4"/>
                </a:solidFill>
                <a:latin typeface="微软雅黑"/>
              </a:rPr>
              <a:t>知识库构建 · RAG · 腾讯 ima · 本地 Ollama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68680" y="5029200"/>
            <a:ext cx="104241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250" b="0">
                <a:solidFill>
                  <a:srgbClr val="64748B"/>
                </a:solidFill>
                <a:latin typeface="微软雅黑"/>
              </a:rPr>
              <a:t>主讲：祝刚 | 旅游管理学院·数字文旅智能实验室 | 大语言模型高级应用（73人）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A10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8813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1">
                <a:solidFill>
                  <a:srgbClr val="F59E0B"/>
                </a:solidFill>
                <a:latin typeface="微软雅黑"/>
              </a:rPr>
              <a:t>本讲导览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58368"/>
            <a:ext cx="1088136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2500" b="1">
                <a:solidFill>
                  <a:srgbClr val="F8FAFC"/>
                </a:solidFill>
                <a:latin typeface="微软雅黑"/>
              </a:rPr>
              <a:t>第 2 讲：四大模块（90 分钟）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417320"/>
            <a:ext cx="1005840" cy="50800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640080" y="2011680"/>
            <a:ext cx="2578608" cy="2286000"/>
          </a:xfrm>
          <a:prstGeom prst="roundRect">
            <a:avLst/>
          </a:prstGeom>
          <a:solidFill>
            <a:srgbClr val="141D30"/>
          </a:solidFill>
          <a:ln w="15240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7240" y="2194560"/>
            <a:ext cx="2304288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400"/>
              </a:spcAft>
            </a:pPr>
            <a:r>
              <a:rPr sz="2600" b="1">
                <a:solidFill>
                  <a:srgbClr val="F59E0B"/>
                </a:solidFill>
                <a:latin typeface="微软雅黑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2971800"/>
            <a:ext cx="2304288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400"/>
              </a:spcAft>
            </a:pPr>
            <a:r>
              <a:rPr sz="1300" b="1">
                <a:solidFill>
                  <a:srgbClr val="F8FAFC"/>
                </a:solidFill>
                <a:latin typeface="微软雅黑"/>
              </a:rPr>
              <a:t>幻觉与RAG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3429000"/>
            <a:ext cx="2304288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400"/>
              </a:spcAft>
            </a:pPr>
            <a:r>
              <a:rPr sz="1050" b="0">
                <a:solidFill>
                  <a:srgbClr val="9CAEC4"/>
                </a:solidFill>
                <a:latin typeface="微软雅黑"/>
              </a:rPr>
              <a:t>为什么需要外挂知识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438144" y="2011680"/>
            <a:ext cx="2578608" cy="2286000"/>
          </a:xfrm>
          <a:prstGeom prst="roundRect">
            <a:avLst/>
          </a:prstGeom>
          <a:solidFill>
            <a:srgbClr val="141D30"/>
          </a:solidFill>
          <a:ln w="15240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575303" y="2194560"/>
            <a:ext cx="2304288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400"/>
              </a:spcAft>
            </a:pPr>
            <a:r>
              <a:rPr sz="2600" b="1">
                <a:solidFill>
                  <a:srgbClr val="F59E0B"/>
                </a:solidFill>
                <a:latin typeface="微软雅黑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575303" y="2971800"/>
            <a:ext cx="2304288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400"/>
              </a:spcAft>
            </a:pPr>
            <a:r>
              <a:rPr sz="1300" b="1">
                <a:solidFill>
                  <a:srgbClr val="F8FAFC"/>
                </a:solidFill>
                <a:latin typeface="微软雅黑"/>
              </a:rPr>
              <a:t>RAG全链路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75303" y="3429000"/>
            <a:ext cx="2304288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400"/>
              </a:spcAft>
            </a:pPr>
            <a:r>
              <a:rPr sz="1050" b="0">
                <a:solidFill>
                  <a:srgbClr val="9CAEC4"/>
                </a:solidFill>
                <a:latin typeface="微软雅黑"/>
              </a:rPr>
              <a:t>解析→切片→向量→检索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236207" y="2011680"/>
            <a:ext cx="2578608" cy="2286000"/>
          </a:xfrm>
          <a:prstGeom prst="roundRect">
            <a:avLst/>
          </a:prstGeom>
          <a:solidFill>
            <a:srgbClr val="141D30"/>
          </a:solidFill>
          <a:ln w="15240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373368" y="2194560"/>
            <a:ext cx="2304288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400"/>
              </a:spcAft>
            </a:pPr>
            <a:r>
              <a:rPr sz="2600" b="1">
                <a:solidFill>
                  <a:srgbClr val="F59E0B"/>
                </a:solidFill>
                <a:latin typeface="微软雅黑"/>
              </a:rPr>
              <a:t>03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373368" y="2971800"/>
            <a:ext cx="2304288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400"/>
              </a:spcAft>
            </a:pPr>
            <a:r>
              <a:rPr sz="1300" b="1">
                <a:solidFill>
                  <a:srgbClr val="F8FAFC"/>
                </a:solidFill>
                <a:latin typeface="微软雅黑"/>
              </a:rPr>
              <a:t>腾讯ima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373368" y="3429000"/>
            <a:ext cx="2304288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400"/>
              </a:spcAft>
            </a:pPr>
            <a:r>
              <a:rPr sz="1050" b="0">
                <a:solidFill>
                  <a:srgbClr val="9CAEC4"/>
                </a:solidFill>
                <a:latin typeface="微软雅黑"/>
              </a:rPr>
              <a:t>微信生态知识库实操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9034272" y="2011680"/>
            <a:ext cx="2578608" cy="2286000"/>
          </a:xfrm>
          <a:prstGeom prst="roundRect">
            <a:avLst/>
          </a:prstGeom>
          <a:solidFill>
            <a:srgbClr val="141D30"/>
          </a:solidFill>
          <a:ln w="15240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9171432" y="2194560"/>
            <a:ext cx="2304288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400"/>
              </a:spcAft>
            </a:pPr>
            <a:r>
              <a:rPr sz="2600" b="1">
                <a:solidFill>
                  <a:srgbClr val="F59E0B"/>
                </a:solidFill>
                <a:latin typeface="微软雅黑"/>
              </a:rPr>
              <a:t>04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171432" y="2971800"/>
            <a:ext cx="2304288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400"/>
              </a:spcAft>
            </a:pPr>
            <a:r>
              <a:rPr sz="1300" b="1">
                <a:solidFill>
                  <a:srgbClr val="F8FAFC"/>
                </a:solidFill>
                <a:latin typeface="微软雅黑"/>
              </a:rPr>
              <a:t>本地部署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171432" y="3429000"/>
            <a:ext cx="2304288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400"/>
              </a:spcAft>
            </a:pPr>
            <a:r>
              <a:rPr sz="1050" b="0">
                <a:solidFill>
                  <a:srgbClr val="9CAEC4"/>
                </a:solidFill>
                <a:latin typeface="微软雅黑"/>
              </a:rPr>
              <a:t>Ollama 私有化大模型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A10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8813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1">
                <a:solidFill>
                  <a:srgbClr val="F59E0B"/>
                </a:solidFill>
                <a:latin typeface="微软雅黑"/>
              </a:rPr>
              <a:t>学习目标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58368"/>
            <a:ext cx="1088136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2500" b="1">
                <a:solidFill>
                  <a:srgbClr val="F8FAFC"/>
                </a:solidFill>
                <a:latin typeface="微软雅黑"/>
              </a:rPr>
              <a:t>学完本讲，你应当能够……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417320"/>
            <a:ext cx="1005840" cy="50800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640080" y="1828800"/>
            <a:ext cx="5372100" cy="2125980"/>
          </a:xfrm>
          <a:prstGeom prst="roundRect">
            <a:avLst/>
          </a:prstGeom>
          <a:solidFill>
            <a:srgbClr val="141D30"/>
          </a:solidFill>
          <a:ln w="15240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1993392"/>
            <a:ext cx="49149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1">
                <a:solidFill>
                  <a:srgbClr val="F59E0B"/>
                </a:solidFill>
                <a:latin typeface="微软雅黑"/>
              </a:rPr>
              <a:t>① 看透幻觉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2450592"/>
            <a:ext cx="4914900" cy="13944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150" b="0">
                <a:solidFill>
                  <a:srgbClr val="9CAEC4"/>
                </a:solidFill>
                <a:latin typeface="微软雅黑"/>
              </a:rPr>
              <a:t>洞悉大模型幻觉与时效局限的机理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40780" y="1828800"/>
            <a:ext cx="5372100" cy="2125980"/>
          </a:xfrm>
          <a:prstGeom prst="roundRect">
            <a:avLst/>
          </a:prstGeom>
          <a:solidFill>
            <a:srgbClr val="141D30"/>
          </a:solidFill>
          <a:ln w="15240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469380" y="1993392"/>
            <a:ext cx="49149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1">
                <a:solidFill>
                  <a:srgbClr val="F59E0B"/>
                </a:solidFill>
                <a:latin typeface="微软雅黑"/>
              </a:rPr>
              <a:t>② 讲清RAG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69380" y="2450592"/>
            <a:ext cx="4914900" cy="13944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150" b="0">
                <a:solidFill>
                  <a:srgbClr val="9CAEC4"/>
                </a:solidFill>
                <a:latin typeface="微软雅黑"/>
              </a:rPr>
              <a:t>掌握 RAG 全链路五步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40080" y="4183380"/>
            <a:ext cx="5372100" cy="2125980"/>
          </a:xfrm>
          <a:prstGeom prst="roundRect">
            <a:avLst/>
          </a:prstGeom>
          <a:solidFill>
            <a:srgbClr val="141D30"/>
          </a:solidFill>
          <a:ln w="15240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68680" y="4347972"/>
            <a:ext cx="49149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1">
                <a:solidFill>
                  <a:srgbClr val="F59E0B"/>
                </a:solidFill>
                <a:latin typeface="微软雅黑"/>
              </a:rPr>
              <a:t>③ 会用ima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68680" y="4805172"/>
            <a:ext cx="4914900" cy="13944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150" b="0">
                <a:solidFill>
                  <a:srgbClr val="9CAEC4"/>
                </a:solidFill>
                <a:latin typeface="微软雅黑"/>
              </a:rPr>
              <a:t>用腾讯 ima 沉淀知识并问答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240780" y="4183380"/>
            <a:ext cx="5372100" cy="2125980"/>
          </a:xfrm>
          <a:prstGeom prst="roundRect">
            <a:avLst/>
          </a:prstGeom>
          <a:solidFill>
            <a:srgbClr val="141D30"/>
          </a:solidFill>
          <a:ln w="15240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69380" y="4347972"/>
            <a:ext cx="49149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1">
                <a:solidFill>
                  <a:srgbClr val="F59E0B"/>
                </a:solidFill>
                <a:latin typeface="微软雅黑"/>
              </a:rPr>
              <a:t>④ 能本地部署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69380" y="4805172"/>
            <a:ext cx="4914900" cy="13944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150" b="0">
                <a:solidFill>
                  <a:srgbClr val="9CAEC4"/>
                </a:solidFill>
                <a:latin typeface="微软雅黑"/>
              </a:rPr>
              <a:t>用 Ollama 离线部署大模型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A10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8813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1">
                <a:solidFill>
                  <a:srgbClr val="F43F5E"/>
                </a:solidFill>
                <a:latin typeface="微软雅黑"/>
              </a:rPr>
              <a:t>开场案例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58368"/>
            <a:ext cx="1088136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2500" b="1">
                <a:solidFill>
                  <a:srgbClr val="F8FAFC"/>
                </a:solidFill>
                <a:latin typeface="微软雅黑"/>
              </a:rPr>
              <a:t>AI 一本正经地胡说时，有多危险？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417320"/>
            <a:ext cx="1005840" cy="50800"/>
          </a:xfrm>
          <a:prstGeom prst="rect">
            <a:avLst/>
          </a:prstGeom>
          <a:solidFill>
            <a:srgbClr val="F43F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914400" y="2011680"/>
            <a:ext cx="10332720" cy="2377440"/>
          </a:xfrm>
          <a:prstGeom prst="roundRect">
            <a:avLst/>
          </a:prstGeom>
          <a:solidFill>
            <a:srgbClr val="141D30"/>
          </a:solidFill>
          <a:ln w="15240">
            <a:solidFill>
              <a:srgbClr val="F43F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1143000" y="2286000"/>
            <a:ext cx="731520" cy="50800"/>
          </a:xfrm>
          <a:prstGeom prst="rect">
            <a:avLst/>
          </a:prstGeom>
          <a:solidFill>
            <a:srgbClr val="F43F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88720" y="2514600"/>
            <a:ext cx="9784080" cy="1737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2000" b="1">
                <a:solidFill>
                  <a:srgbClr val="F8FAFC"/>
                </a:solidFill>
                <a:latin typeface="微软雅黑"/>
              </a:rPr>
              <a:t>问一个它并不知道的新问题，它会给你一个「语气笃定、格式漂亮、但完全错误」的答案。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88720" y="4251960"/>
            <a:ext cx="97840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300" b="0">
                <a:solidFill>
                  <a:srgbClr val="9CAEC4"/>
                </a:solidFill>
                <a:latin typeface="微软雅黑"/>
              </a:rPr>
              <a:t>这不是它坏了，而是它的「知识」停在训练完成的那一刻。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A10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8813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1">
                <a:solidFill>
                  <a:srgbClr val="F59E0B"/>
                </a:solidFill>
                <a:latin typeface="微软雅黑"/>
              </a:rPr>
              <a:t>模块 1 · 问题诊断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58368"/>
            <a:ext cx="1088136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2500" b="1">
                <a:solidFill>
                  <a:srgbClr val="F8FAFC"/>
                </a:solidFill>
                <a:latin typeface="微软雅黑"/>
              </a:rPr>
              <a:t>大模型的三大结构性短板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417320"/>
            <a:ext cx="1005840" cy="50800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77240" y="1828800"/>
            <a:ext cx="1060704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500">
                <a:solidFill>
                  <a:srgbClr val="F8FAFC"/>
                </a:solidFill>
                <a:latin typeface="微软雅黑"/>
              </a:rPr>
              <a:t>▸ 知识截止（Knowledge Cutoff）：训练完成即定格，新事不知</a:t>
            </a:r>
          </a:p>
          <a:p>
            <a:pPr>
              <a:spcAft>
                <a:spcPts val="900"/>
              </a:spcAft>
            </a:pPr>
            <a:r>
              <a:rPr sz="1500">
                <a:solidFill>
                  <a:srgbClr val="F8FAFC"/>
                </a:solidFill>
                <a:latin typeface="微软雅黑"/>
              </a:rPr>
              <a:t>▸ 不知私有数据：你的文档、你的业务，它从没读过</a:t>
            </a:r>
          </a:p>
          <a:p>
            <a:pPr>
              <a:spcAft>
                <a:spcPts val="900"/>
              </a:spcAft>
            </a:pPr>
            <a:r>
              <a:rPr sz="1500">
                <a:solidFill>
                  <a:srgbClr val="F8FAFC"/>
                </a:solidFill>
                <a:latin typeface="微软雅黑"/>
              </a:rPr>
              <a:t>▸ 幻觉（Hallucination）：不知道也会「编」，因为它在猜下一个词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A10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8813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1">
                <a:solidFill>
                  <a:srgbClr val="F59E0B"/>
                </a:solidFill>
                <a:latin typeface="微软雅黑"/>
              </a:rPr>
              <a:t>模块 1 · 问题诊断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58368"/>
            <a:ext cx="1088136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2500" b="1">
                <a:solidFill>
                  <a:srgbClr val="F8FAFC"/>
                </a:solidFill>
                <a:latin typeface="微软雅黑"/>
              </a:rPr>
              <a:t>知识截止 vs 实时世界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417320"/>
            <a:ext cx="1005840" cy="50800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640080" y="1828800"/>
            <a:ext cx="5349240" cy="4206240"/>
          </a:xfrm>
          <a:prstGeom prst="roundRect">
            <a:avLst/>
          </a:prstGeom>
          <a:solidFill>
            <a:srgbClr val="141D30"/>
          </a:solidFill>
          <a:ln w="15240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6217920" y="1828800"/>
            <a:ext cx="5349240" cy="4206240"/>
          </a:xfrm>
          <a:prstGeom prst="roundRect">
            <a:avLst/>
          </a:prstGeom>
          <a:solidFill>
            <a:srgbClr val="141D30"/>
          </a:solidFill>
          <a:ln w="15240">
            <a:solidFill>
              <a:srgbClr val="10B98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14400" y="2011680"/>
            <a:ext cx="48463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600" b="1">
                <a:solidFill>
                  <a:srgbClr val="F59E0B"/>
                </a:solidFill>
                <a:latin typeface="微软雅黑"/>
              </a:rPr>
              <a:t>训练时（定格）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92240" y="2011680"/>
            <a:ext cx="48463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600" b="1">
                <a:solidFill>
                  <a:srgbClr val="10B981"/>
                </a:solidFill>
                <a:latin typeface="微软雅黑"/>
              </a:rPr>
              <a:t>真实世界（流动）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2560320"/>
            <a:ext cx="4846320" cy="3291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</a:pPr>
            <a:r>
              <a:rPr sz="1250">
                <a:solidFill>
                  <a:srgbClr val="9CAEC4"/>
                </a:solidFill>
                <a:latin typeface="微软雅黑"/>
              </a:rPr>
              <a:t>• 模型学会的语言规律、常识</a:t>
            </a:r>
          </a:p>
          <a:p>
            <a:pPr>
              <a:spcAft>
                <a:spcPts val="700"/>
              </a:spcAft>
            </a:pPr>
            <a:r>
              <a:rPr sz="1250">
                <a:solidFill>
                  <a:srgbClr val="9CAEC4"/>
                </a:solidFill>
                <a:latin typeface="微软雅黑"/>
              </a:rPr>
              <a:t>• 训练数据截止前的世界知识</a:t>
            </a:r>
          </a:p>
          <a:p>
            <a:pPr>
              <a:spcAft>
                <a:spcPts val="700"/>
              </a:spcAft>
            </a:pPr>
            <a:r>
              <a:rPr sz="1250">
                <a:solidFill>
                  <a:srgbClr val="9CAEC4"/>
                </a:solidFill>
                <a:latin typeface="微软雅黑"/>
              </a:rPr>
              <a:t>• 此后发生的一切，它无从得知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92240" y="2560320"/>
            <a:ext cx="4846320" cy="3291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</a:pPr>
            <a:r>
              <a:rPr sz="1250">
                <a:solidFill>
                  <a:srgbClr val="9CAEC4"/>
                </a:solidFill>
                <a:latin typeface="微软雅黑"/>
              </a:rPr>
              <a:t>• 每天都有新政策、新产品、新论文</a:t>
            </a:r>
          </a:p>
          <a:p>
            <a:pPr>
              <a:spcAft>
                <a:spcPts val="700"/>
              </a:spcAft>
            </a:pPr>
            <a:r>
              <a:rPr sz="1250">
                <a:solidFill>
                  <a:srgbClr val="9CAEC4"/>
                </a:solidFill>
                <a:latin typeface="微软雅黑"/>
              </a:rPr>
              <a:t>• 你的业务数据天天在变</a:t>
            </a:r>
          </a:p>
          <a:p>
            <a:pPr>
              <a:spcAft>
                <a:spcPts val="700"/>
              </a:spcAft>
            </a:pPr>
            <a:r>
              <a:rPr sz="1250">
                <a:solidFill>
                  <a:srgbClr val="9CAEC4"/>
                </a:solidFill>
                <a:latin typeface="微软雅黑"/>
              </a:rPr>
              <a:t>• 模型永远慢半拍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A10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8813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1">
                <a:solidFill>
                  <a:srgbClr val="F59E0B"/>
                </a:solidFill>
                <a:latin typeface="微软雅黑"/>
              </a:rPr>
              <a:t>模块 1 · 成因剖析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58368"/>
            <a:ext cx="1088136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2500" b="1">
                <a:solidFill>
                  <a:srgbClr val="F8FAFC"/>
                </a:solidFill>
                <a:latin typeface="微软雅黑"/>
              </a:rPr>
              <a:t>幻觉是怎么产生的？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417320"/>
            <a:ext cx="1005840" cy="50800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77240" y="1828800"/>
            <a:ext cx="1060704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500">
                <a:solidFill>
                  <a:srgbClr val="F8FAFC"/>
                </a:solidFill>
                <a:latin typeface="微软雅黑"/>
              </a:rPr>
              <a:t>▸ 模型的目标是「生成最像人话的回答」，不是「说真话」</a:t>
            </a:r>
          </a:p>
          <a:p>
            <a:pPr>
              <a:spcAft>
                <a:spcPts val="900"/>
              </a:spcAft>
            </a:pPr>
            <a:r>
              <a:rPr sz="1500">
                <a:solidFill>
                  <a:srgbClr val="9CAEC4"/>
                </a:solidFill>
                <a:latin typeface="微软雅黑"/>
              </a:rPr>
              <a:t>▸ 没有可靠依据时，它会用「统计学上最合理」的方式把话补全</a:t>
            </a:r>
          </a:p>
          <a:p>
            <a:pPr>
              <a:spcAft>
                <a:spcPts val="900"/>
              </a:spcAft>
            </a:pPr>
            <a:r>
              <a:rPr sz="1500">
                <a:solidFill>
                  <a:srgbClr val="9CAEC4"/>
                </a:solidFill>
                <a:latin typeface="微软雅黑"/>
              </a:rPr>
              <a:t>▸ 越具体的细节（数字、日期、引用），越容易编得煞有介事</a:t>
            </a:r>
          </a:p>
          <a:p>
            <a:pPr>
              <a:spcAft>
                <a:spcPts val="900"/>
              </a:spcAft>
            </a:pPr>
            <a:r>
              <a:rPr sz="1500">
                <a:solidFill>
                  <a:srgbClr val="F59E0B"/>
                </a:solidFill>
                <a:latin typeface="微软雅黑"/>
              </a:rPr>
              <a:t>▸ 本质：它是在「猜」，而不是在「查」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A10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8813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1">
                <a:solidFill>
                  <a:srgbClr val="F43F5E"/>
                </a:solidFill>
                <a:latin typeface="微软雅黑"/>
              </a:rPr>
              <a:t>模块 1 · 代价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58368"/>
            <a:ext cx="1088136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2500" b="1">
                <a:solidFill>
                  <a:srgbClr val="F8FAFC"/>
                </a:solidFill>
                <a:latin typeface="微软雅黑"/>
              </a:rPr>
              <a:t>幻觉的真实代价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417320"/>
            <a:ext cx="1005840" cy="50800"/>
          </a:xfrm>
          <a:prstGeom prst="rect">
            <a:avLst/>
          </a:prstGeom>
          <a:solidFill>
            <a:srgbClr val="F43F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640080" y="1828800"/>
            <a:ext cx="5372100" cy="2125980"/>
          </a:xfrm>
          <a:prstGeom prst="roundRect">
            <a:avLst/>
          </a:prstGeom>
          <a:solidFill>
            <a:srgbClr val="141D30"/>
          </a:solidFill>
          <a:ln w="15240">
            <a:solidFill>
              <a:srgbClr val="F43F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1993392"/>
            <a:ext cx="49149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1">
                <a:solidFill>
                  <a:srgbClr val="F43F5E"/>
                </a:solidFill>
                <a:latin typeface="微软雅黑"/>
              </a:rPr>
              <a:t>⚖️ 专业领域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2450592"/>
            <a:ext cx="4914900" cy="13944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150" b="0">
                <a:solidFill>
                  <a:srgbClr val="9CAEC4"/>
                </a:solidFill>
                <a:latin typeface="微软雅黑"/>
              </a:rPr>
              <a:t>法律条文、医学剂量，错一个数字后果严重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40780" y="1828800"/>
            <a:ext cx="5372100" cy="2125980"/>
          </a:xfrm>
          <a:prstGeom prst="roundRect">
            <a:avLst/>
          </a:prstGeom>
          <a:solidFill>
            <a:srgbClr val="141D30"/>
          </a:solidFill>
          <a:ln w="15240">
            <a:solidFill>
              <a:srgbClr val="F43F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469380" y="1993392"/>
            <a:ext cx="49149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1">
                <a:solidFill>
                  <a:srgbClr val="F43F5E"/>
                </a:solidFill>
                <a:latin typeface="微软雅黑"/>
              </a:rPr>
              <a:t>📊 商业决策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69380" y="2450592"/>
            <a:ext cx="4914900" cy="13944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150" b="0">
                <a:solidFill>
                  <a:srgbClr val="9CAEC4"/>
                </a:solidFill>
                <a:latin typeface="微软雅黑"/>
              </a:rPr>
              <a:t>基于编造数据做判断，损失真金白银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40080" y="4183380"/>
            <a:ext cx="5372100" cy="2125980"/>
          </a:xfrm>
          <a:prstGeom prst="roundRect">
            <a:avLst/>
          </a:prstGeom>
          <a:solidFill>
            <a:srgbClr val="141D30"/>
          </a:solidFill>
          <a:ln w="15240">
            <a:solidFill>
              <a:srgbClr val="F43F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68680" y="4347972"/>
            <a:ext cx="49149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1">
                <a:solidFill>
                  <a:srgbClr val="F43F5E"/>
                </a:solidFill>
                <a:latin typeface="微软雅黑"/>
              </a:rPr>
              <a:t>🎓 学习科研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68680" y="4805172"/>
            <a:ext cx="4914900" cy="13944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150" b="0">
                <a:solidFill>
                  <a:srgbClr val="9CAEC4"/>
                </a:solidFill>
                <a:latin typeface="微软雅黑"/>
              </a:rPr>
              <a:t>引用不存在的文献，学术风险极高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240780" y="4183380"/>
            <a:ext cx="5372100" cy="2125980"/>
          </a:xfrm>
          <a:prstGeom prst="roundRect">
            <a:avLst/>
          </a:prstGeom>
          <a:solidFill>
            <a:srgbClr val="141D30"/>
          </a:solidFill>
          <a:ln w="15240">
            <a:solidFill>
              <a:srgbClr val="F43F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69380" y="4347972"/>
            <a:ext cx="49149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1">
                <a:solidFill>
                  <a:srgbClr val="F43F5E"/>
                </a:solidFill>
                <a:latin typeface="微软雅黑"/>
              </a:rPr>
              <a:t>🤝 信任崩塌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69380" y="4805172"/>
            <a:ext cx="4914900" cy="13944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150" b="0">
                <a:solidFill>
                  <a:srgbClr val="9CAEC4"/>
                </a:solidFill>
                <a:latin typeface="微软雅黑"/>
              </a:rPr>
              <a:t>一次硬伤，可能让人彻底不信 AI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A10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8813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1">
                <a:solidFill>
                  <a:srgbClr val="F59E0B"/>
                </a:solidFill>
                <a:latin typeface="微软雅黑"/>
              </a:rPr>
              <a:t>模块 1 · 三剂药方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58368"/>
            <a:ext cx="1088136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2500" b="1">
                <a:solidFill>
                  <a:srgbClr val="F8FAFC"/>
                </a:solidFill>
                <a:latin typeface="微软雅黑"/>
              </a:rPr>
              <a:t>三条路：提示工程 / RAG / 微调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417320"/>
            <a:ext cx="1005840" cy="50800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640080" y="1828800"/>
          <a:ext cx="10927080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31770"/>
                <a:gridCol w="2731770"/>
                <a:gridCol w="2731770"/>
                <a:gridCol w="2731770"/>
              </a:tblGrid>
              <a:tr h="457200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59E0B"/>
                          </a:solidFill>
                          <a:latin typeface="微软雅黑"/>
                        </a:rPr>
                        <a:t>方案</a:t>
                      </a:r>
                    </a:p>
                  </a:txBody>
                  <a:tcPr>
                    <a:solidFill>
                      <a:srgbClr val="16223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59E0B"/>
                          </a:solidFill>
                          <a:latin typeface="微软雅黑"/>
                        </a:rPr>
                        <a:t>原理</a:t>
                      </a:r>
                    </a:p>
                  </a:txBody>
                  <a:tcPr>
                    <a:solidFill>
                      <a:srgbClr val="16223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59E0B"/>
                          </a:solidFill>
                          <a:latin typeface="微软雅黑"/>
                        </a:rPr>
                        <a:t>优点</a:t>
                      </a:r>
                    </a:p>
                  </a:txBody>
                  <a:tcPr>
                    <a:solidFill>
                      <a:srgbClr val="16223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59E0B"/>
                          </a:solidFill>
                          <a:latin typeface="微软雅黑"/>
                        </a:rPr>
                        <a:t>代价</a:t>
                      </a:r>
                    </a:p>
                  </a:txBody>
                  <a:tcPr>
                    <a:solidFill>
                      <a:srgbClr val="16223C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F8FAFC"/>
                          </a:solidFill>
                          <a:latin typeface="微软雅黑"/>
                        </a:rPr>
                        <a:t>提示工程</a:t>
                      </a:r>
                    </a:p>
                  </a:txBody>
                  <a:tcPr>
                    <a:solidFill>
                      <a:srgbClr val="141D3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9CAEC4"/>
                          </a:solidFill>
                          <a:latin typeface="微软雅黑"/>
                        </a:rPr>
                        <a:t>内容塞进 Prompt</a:t>
                      </a:r>
                    </a:p>
                  </a:txBody>
                  <a:tcPr>
                    <a:solidFill>
                      <a:srgbClr val="141D3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9CAEC4"/>
                          </a:solidFill>
                          <a:latin typeface="微软雅黑"/>
                        </a:rPr>
                        <a:t>零成本、即时</a:t>
                      </a:r>
                    </a:p>
                  </a:txBody>
                  <a:tcPr>
                    <a:solidFill>
                      <a:srgbClr val="141D3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9CAEC4"/>
                          </a:solidFill>
                          <a:latin typeface="微软雅黑"/>
                        </a:rPr>
                        <a:t>受窗口限制，不能沉淀</a:t>
                      </a:r>
                    </a:p>
                  </a:txBody>
                  <a:tcPr>
                    <a:solidFill>
                      <a:srgbClr val="141D30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F8FAFC"/>
                          </a:solidFill>
                          <a:latin typeface="微软雅黑"/>
                        </a:rPr>
                        <a:t>RAG</a:t>
                      </a:r>
                    </a:p>
                  </a:txBody>
                  <a:tcPr>
                    <a:solidFill>
                      <a:srgbClr val="11182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9CAEC4"/>
                          </a:solidFill>
                          <a:latin typeface="微软雅黑"/>
                        </a:rPr>
                        <a:t>外挂知识库，边查边答</a:t>
                      </a:r>
                    </a:p>
                  </a:txBody>
                  <a:tcPr>
                    <a:solidFill>
                      <a:srgbClr val="11182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9CAEC4"/>
                          </a:solidFill>
                          <a:latin typeface="微软雅黑"/>
                        </a:rPr>
                        <a:t>可更新、可溯源、成本低</a:t>
                      </a:r>
                    </a:p>
                  </a:txBody>
                  <a:tcPr>
                    <a:solidFill>
                      <a:srgbClr val="11182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9CAEC4"/>
                          </a:solidFill>
                          <a:latin typeface="微软雅黑"/>
                        </a:rPr>
                        <a:t>依赖检索质量</a:t>
                      </a:r>
                    </a:p>
                  </a:txBody>
                  <a:tcPr>
                    <a:solidFill>
                      <a:srgbClr val="11182A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F8FAFC"/>
                          </a:solidFill>
                          <a:latin typeface="微软雅黑"/>
                        </a:rPr>
                        <a:t>微调</a:t>
                      </a:r>
                    </a:p>
                  </a:txBody>
                  <a:tcPr>
                    <a:solidFill>
                      <a:srgbClr val="141D3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9CAEC4"/>
                          </a:solidFill>
                          <a:latin typeface="微软雅黑"/>
                        </a:rPr>
                        <a:t>用数据再训练</a:t>
                      </a:r>
                    </a:p>
                  </a:txBody>
                  <a:tcPr>
                    <a:solidFill>
                      <a:srgbClr val="141D3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9CAEC4"/>
                          </a:solidFill>
                          <a:latin typeface="微软雅黑"/>
                        </a:rPr>
                        <a:t>风格/能力定制强</a:t>
                      </a:r>
                    </a:p>
                  </a:txBody>
                  <a:tcPr>
                    <a:solidFill>
                      <a:srgbClr val="141D3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9CAEC4"/>
                          </a:solidFill>
                          <a:latin typeface="微软雅黑"/>
                        </a:rPr>
                        <a:t>成本高、难更新</a:t>
                      </a:r>
                    </a:p>
                  </a:txBody>
                  <a:tcPr>
                    <a:solidFill>
                      <a:srgbClr val="141D3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A10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8813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1">
                <a:solidFill>
                  <a:srgbClr val="F59E0B"/>
                </a:solidFill>
                <a:latin typeface="微软雅黑"/>
              </a:rPr>
              <a:t>模块 1 · 为什么首选 RAG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58368"/>
            <a:ext cx="1088136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2500" b="1">
                <a:solidFill>
                  <a:srgbClr val="F8FAFC"/>
                </a:solidFill>
                <a:latin typeface="微软雅黑"/>
              </a:rPr>
              <a:t>RAG 为什么是大多数场景的最优解？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417320"/>
            <a:ext cx="1005840" cy="50800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77240" y="1828800"/>
            <a:ext cx="1060704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500">
                <a:solidFill>
                  <a:srgbClr val="10B981"/>
                </a:solidFill>
                <a:latin typeface="微软雅黑"/>
              </a:rPr>
              <a:t>▸ 免训练：不用烧算力重训模型</a:t>
            </a:r>
          </a:p>
          <a:p>
            <a:pPr>
              <a:spcAft>
                <a:spcPts val="900"/>
              </a:spcAft>
            </a:pPr>
            <a:r>
              <a:rPr sz="1500">
                <a:solidFill>
                  <a:srgbClr val="10B981"/>
                </a:solidFill>
                <a:latin typeface="微软雅黑"/>
              </a:rPr>
              <a:t>▸ 可更新：改知识库即可，改完立即生效</a:t>
            </a:r>
          </a:p>
          <a:p>
            <a:pPr>
              <a:spcAft>
                <a:spcPts val="900"/>
              </a:spcAft>
            </a:pPr>
            <a:r>
              <a:rPr sz="1500">
                <a:solidFill>
                  <a:srgbClr val="10B981"/>
                </a:solidFill>
                <a:latin typeface="微软雅黑"/>
              </a:rPr>
              <a:t>▸ 可溯源：答案能标注来自哪份资料</a:t>
            </a:r>
          </a:p>
          <a:p>
            <a:pPr>
              <a:spcAft>
                <a:spcPts val="900"/>
              </a:spcAft>
            </a:pPr>
            <a:r>
              <a:rPr sz="1500">
                <a:solidFill>
                  <a:srgbClr val="10B981"/>
                </a:solidFill>
                <a:latin typeface="微软雅黑"/>
              </a:rPr>
              <a:t>▸ 数据隔离：敏感资料不必喂给模型训练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A10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005840" y="2148840"/>
            <a:ext cx="27432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7600" b="1">
                <a:solidFill>
                  <a:srgbClr val="F59E0B"/>
                </a:solidFill>
                <a:latin typeface="微软雅黑"/>
              </a:rPr>
              <a:t>02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05840" y="3200400"/>
            <a:ext cx="102412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3200" b="1">
                <a:solidFill>
                  <a:srgbClr val="F8FAFC"/>
                </a:solidFill>
                <a:latin typeface="微软雅黑"/>
              </a:rPr>
              <a:t>RAG 全链路拆解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1560" y="4251960"/>
            <a:ext cx="1024128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500" b="0">
                <a:solidFill>
                  <a:srgbClr val="9CAEC4"/>
                </a:solidFill>
                <a:latin typeface="微软雅黑"/>
              </a:rPr>
              <a:t>检索增强生成：五步走通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A10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8813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1">
                <a:solidFill>
                  <a:srgbClr val="F59E0B"/>
                </a:solidFill>
                <a:latin typeface="微软雅黑"/>
              </a:rPr>
              <a:t>模块 2 · 核心比喻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58368"/>
            <a:ext cx="1088136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2500" b="1">
                <a:solidFill>
                  <a:srgbClr val="F8FAFC"/>
                </a:solidFill>
                <a:latin typeface="微软雅黑"/>
              </a:rPr>
              <a:t>RAG = 把大模型从「闭卷」变「开卷」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417320"/>
            <a:ext cx="1005840" cy="50800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914400" y="2011680"/>
            <a:ext cx="10332720" cy="2377440"/>
          </a:xfrm>
          <a:prstGeom prst="roundRect">
            <a:avLst/>
          </a:prstGeom>
          <a:solidFill>
            <a:srgbClr val="141D30"/>
          </a:solidFill>
          <a:ln w="15240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1143000" y="2286000"/>
            <a:ext cx="731520" cy="50800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88720" y="2514600"/>
            <a:ext cx="9784080" cy="1737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2000" b="1">
                <a:solidFill>
                  <a:srgbClr val="F8FAFC"/>
                </a:solidFill>
                <a:latin typeface="微软雅黑"/>
              </a:rPr>
              <a:t>考试前先翻到正确的参考书，再让 AI「看着资料」回答——答案自然有据可依。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A10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8813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1">
                <a:solidFill>
                  <a:srgbClr val="F59E0B"/>
                </a:solidFill>
                <a:latin typeface="微软雅黑"/>
              </a:rPr>
              <a:t>模块 2 · 总览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58368"/>
            <a:ext cx="1088136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2500" b="1">
                <a:solidFill>
                  <a:srgbClr val="F8FAFC"/>
                </a:solidFill>
                <a:latin typeface="微软雅黑"/>
              </a:rPr>
              <a:t>RAG 五步链路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417320"/>
            <a:ext cx="1005840" cy="50800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640080" y="2011680"/>
            <a:ext cx="2018995" cy="2286000"/>
          </a:xfrm>
          <a:prstGeom prst="roundRect">
            <a:avLst/>
          </a:prstGeom>
          <a:solidFill>
            <a:srgbClr val="141D30"/>
          </a:solidFill>
          <a:ln w="15240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7240" y="2194560"/>
            <a:ext cx="174467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400"/>
              </a:spcAft>
            </a:pPr>
            <a:r>
              <a:rPr sz="2600" b="1">
                <a:solidFill>
                  <a:srgbClr val="F59E0B"/>
                </a:solidFill>
                <a:latin typeface="微软雅黑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2971800"/>
            <a:ext cx="1744675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400"/>
              </a:spcAft>
            </a:pPr>
            <a:r>
              <a:rPr sz="1300" b="1">
                <a:solidFill>
                  <a:srgbClr val="F8FAFC"/>
                </a:solidFill>
                <a:latin typeface="微软雅黑"/>
              </a:rPr>
              <a:t>文档解析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3429000"/>
            <a:ext cx="1744675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400"/>
              </a:spcAft>
            </a:pPr>
            <a:r>
              <a:rPr sz="1050" b="0">
                <a:solidFill>
                  <a:srgbClr val="9CAEC4"/>
                </a:solidFill>
                <a:latin typeface="微软雅黑"/>
              </a:rPr>
              <a:t>PDF/Word/网页清洗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2878531" y="2011680"/>
            <a:ext cx="2018995" cy="2286000"/>
          </a:xfrm>
          <a:prstGeom prst="roundRect">
            <a:avLst/>
          </a:prstGeom>
          <a:solidFill>
            <a:srgbClr val="141D30"/>
          </a:solidFill>
          <a:ln w="15240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015691" y="2194560"/>
            <a:ext cx="174467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400"/>
              </a:spcAft>
            </a:pPr>
            <a:r>
              <a:rPr sz="2600" b="1">
                <a:solidFill>
                  <a:srgbClr val="F59E0B"/>
                </a:solidFill>
                <a:latin typeface="微软雅黑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15691" y="2971800"/>
            <a:ext cx="1744675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400"/>
              </a:spcAft>
            </a:pPr>
            <a:r>
              <a:rPr sz="1300" b="1">
                <a:solidFill>
                  <a:srgbClr val="F8FAFC"/>
                </a:solidFill>
                <a:latin typeface="微软雅黑"/>
              </a:rPr>
              <a:t>切片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015691" y="3429000"/>
            <a:ext cx="1744675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400"/>
              </a:spcAft>
            </a:pPr>
            <a:r>
              <a:rPr sz="1050" b="0">
                <a:solidFill>
                  <a:srgbClr val="9CAEC4"/>
                </a:solidFill>
                <a:latin typeface="微软雅黑"/>
              </a:rPr>
              <a:t>Chunking 分块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116982" y="2011680"/>
            <a:ext cx="2018995" cy="2286000"/>
          </a:xfrm>
          <a:prstGeom prst="roundRect">
            <a:avLst/>
          </a:prstGeom>
          <a:solidFill>
            <a:srgbClr val="141D30"/>
          </a:solidFill>
          <a:ln w="15240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254142" y="2194560"/>
            <a:ext cx="174467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400"/>
              </a:spcAft>
            </a:pPr>
            <a:r>
              <a:rPr sz="2600" b="1">
                <a:solidFill>
                  <a:srgbClr val="F59E0B"/>
                </a:solidFill>
                <a:latin typeface="微软雅黑"/>
              </a:rPr>
              <a:t>03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254142" y="2971800"/>
            <a:ext cx="1744675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400"/>
              </a:spcAft>
            </a:pPr>
            <a:r>
              <a:rPr sz="1300" b="1">
                <a:solidFill>
                  <a:srgbClr val="F8FAFC"/>
                </a:solidFill>
                <a:latin typeface="微软雅黑"/>
              </a:rPr>
              <a:t>向量化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254142" y="3429000"/>
            <a:ext cx="1744675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400"/>
              </a:spcAft>
            </a:pPr>
            <a:r>
              <a:rPr sz="1050" b="0">
                <a:solidFill>
                  <a:srgbClr val="9CAEC4"/>
                </a:solidFill>
                <a:latin typeface="微软雅黑"/>
              </a:rPr>
              <a:t>Embedding 编码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55433" y="2011680"/>
            <a:ext cx="2018995" cy="2286000"/>
          </a:xfrm>
          <a:prstGeom prst="roundRect">
            <a:avLst/>
          </a:prstGeom>
          <a:solidFill>
            <a:srgbClr val="141D30"/>
          </a:solidFill>
          <a:ln w="15240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492593" y="2194560"/>
            <a:ext cx="174467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400"/>
              </a:spcAft>
            </a:pPr>
            <a:r>
              <a:rPr sz="2600" b="1">
                <a:solidFill>
                  <a:srgbClr val="F59E0B"/>
                </a:solidFill>
                <a:latin typeface="微软雅黑"/>
              </a:rPr>
              <a:t>04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492593" y="2971800"/>
            <a:ext cx="1744675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400"/>
              </a:spcAft>
            </a:pPr>
            <a:r>
              <a:rPr sz="1300" b="1">
                <a:solidFill>
                  <a:srgbClr val="F8FAFC"/>
                </a:solidFill>
                <a:latin typeface="微软雅黑"/>
              </a:rPr>
              <a:t>检索召回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492593" y="3429000"/>
            <a:ext cx="1744675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400"/>
              </a:spcAft>
            </a:pPr>
            <a:r>
              <a:rPr sz="1050" b="0">
                <a:solidFill>
                  <a:srgbClr val="9CAEC4"/>
                </a:solidFill>
                <a:latin typeface="微软雅黑"/>
              </a:rPr>
              <a:t>相似度 Top-K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9593884" y="2011680"/>
            <a:ext cx="2018995" cy="2286000"/>
          </a:xfrm>
          <a:prstGeom prst="roundRect">
            <a:avLst/>
          </a:prstGeom>
          <a:solidFill>
            <a:srgbClr val="141D30"/>
          </a:solidFill>
          <a:ln w="15240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9731044" y="2194560"/>
            <a:ext cx="174467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400"/>
              </a:spcAft>
            </a:pPr>
            <a:r>
              <a:rPr sz="2600" b="1">
                <a:solidFill>
                  <a:srgbClr val="F59E0B"/>
                </a:solidFill>
                <a:latin typeface="微软雅黑"/>
              </a:rPr>
              <a:t>05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731044" y="2971800"/>
            <a:ext cx="1744675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400"/>
              </a:spcAft>
            </a:pPr>
            <a:r>
              <a:rPr sz="1300" b="1">
                <a:solidFill>
                  <a:srgbClr val="F8FAFC"/>
                </a:solidFill>
                <a:latin typeface="微软雅黑"/>
              </a:rPr>
              <a:t>重排生成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731044" y="3429000"/>
            <a:ext cx="1744675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400"/>
              </a:spcAft>
            </a:pPr>
            <a:r>
              <a:rPr sz="1050" b="0">
                <a:solidFill>
                  <a:srgbClr val="9CAEC4"/>
                </a:solidFill>
                <a:latin typeface="微软雅黑"/>
              </a:rPr>
              <a:t>Rerank + 生成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A10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8813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1">
                <a:solidFill>
                  <a:srgbClr val="F59E0B"/>
                </a:solidFill>
                <a:latin typeface="微软雅黑"/>
              </a:rPr>
              <a:t>第2讲·深读 RAG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58368"/>
            <a:ext cx="1088136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2500" b="1">
                <a:solidFill>
                  <a:srgbClr val="F8FAFC"/>
                </a:solidFill>
                <a:latin typeface="微软雅黑"/>
              </a:rPr>
              <a:t>RAG 系统架构：建库(离线) + 问答(在线)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417320"/>
            <a:ext cx="1005840" cy="50800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58368" y="1572768"/>
            <a:ext cx="108813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300" b="1">
                <a:solidFill>
                  <a:srgbClr val="38BDF8"/>
                </a:solidFill>
                <a:latin typeface="微软雅黑"/>
              </a:rPr>
              <a:t>① 建库阶段（离线，一次构建，持续更新）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58368" y="1938528"/>
            <a:ext cx="1869033" cy="1005840"/>
          </a:xfrm>
          <a:prstGeom prst="roundRect">
            <a:avLst/>
          </a:prstGeom>
          <a:solidFill>
            <a:srgbClr val="141D30"/>
          </a:solidFill>
          <a:ln w="15240">
            <a:solidFill>
              <a:srgbClr val="38BDF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13232" y="2029968"/>
            <a:ext cx="1759305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200"/>
              </a:spcAft>
            </a:pPr>
            <a:r>
              <a:rPr sz="1300" b="1">
                <a:solidFill>
                  <a:srgbClr val="F8FAFC"/>
                </a:solidFill>
                <a:latin typeface="微软雅黑"/>
              </a:rPr>
              <a:t>文档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13232" y="2461564"/>
            <a:ext cx="1759305" cy="4626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100"/>
              </a:spcAft>
            </a:pPr>
            <a:r>
              <a:rPr sz="1000" b="0">
                <a:solidFill>
                  <a:srgbClr val="9CAEC4"/>
                </a:solidFill>
                <a:latin typeface="微软雅黑"/>
              </a:rPr>
              <a:t>PDF/Word/网页</a:t>
            </a:r>
          </a:p>
        </p:txBody>
      </p:sp>
      <p:sp>
        <p:nvSpPr>
          <p:cNvPr id="10" name="Right Arrow 9"/>
          <p:cNvSpPr/>
          <p:nvPr/>
        </p:nvSpPr>
        <p:spPr>
          <a:xfrm>
            <a:off x="2554833" y="2331720"/>
            <a:ext cx="329184" cy="219456"/>
          </a:xfrm>
          <a:prstGeom prst="rightArrow">
            <a:avLst/>
          </a:prstGeom>
          <a:solidFill>
            <a:srgbClr val="38BD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2911449" y="1938528"/>
            <a:ext cx="1869033" cy="1005840"/>
          </a:xfrm>
          <a:prstGeom prst="roundRect">
            <a:avLst/>
          </a:prstGeom>
          <a:solidFill>
            <a:srgbClr val="141D30"/>
          </a:solidFill>
          <a:ln w="15240">
            <a:solidFill>
              <a:srgbClr val="38BDF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2966313" y="2029968"/>
            <a:ext cx="1759305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200"/>
              </a:spcAft>
            </a:pPr>
            <a:r>
              <a:rPr sz="1300" b="1">
                <a:solidFill>
                  <a:srgbClr val="F8FAFC"/>
                </a:solidFill>
                <a:latin typeface="微软雅黑"/>
              </a:rPr>
              <a:t>解析清洗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966313" y="2461564"/>
            <a:ext cx="1759305" cy="4626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100"/>
              </a:spcAft>
            </a:pPr>
            <a:r>
              <a:rPr sz="1000" b="0">
                <a:solidFill>
                  <a:srgbClr val="9CAEC4"/>
                </a:solidFill>
                <a:latin typeface="微软雅黑"/>
              </a:rPr>
              <a:t>版面·表格识别</a:t>
            </a:r>
          </a:p>
        </p:txBody>
      </p:sp>
      <p:sp>
        <p:nvSpPr>
          <p:cNvPr id="14" name="Right Arrow 13"/>
          <p:cNvSpPr/>
          <p:nvPr/>
        </p:nvSpPr>
        <p:spPr>
          <a:xfrm>
            <a:off x="4807915" y="2331720"/>
            <a:ext cx="329184" cy="219456"/>
          </a:xfrm>
          <a:prstGeom prst="rightArrow">
            <a:avLst/>
          </a:prstGeom>
          <a:solidFill>
            <a:srgbClr val="38BD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5164531" y="1938528"/>
            <a:ext cx="1869033" cy="1005840"/>
          </a:xfrm>
          <a:prstGeom prst="roundRect">
            <a:avLst/>
          </a:prstGeom>
          <a:solidFill>
            <a:srgbClr val="141D30"/>
          </a:solidFill>
          <a:ln w="15240">
            <a:solidFill>
              <a:srgbClr val="38BDF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219395" y="2029968"/>
            <a:ext cx="1759305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200"/>
              </a:spcAft>
            </a:pPr>
            <a:r>
              <a:rPr sz="1300" b="1">
                <a:solidFill>
                  <a:srgbClr val="F8FAFC"/>
                </a:solidFill>
                <a:latin typeface="微软雅黑"/>
              </a:rPr>
              <a:t>切片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219395" y="2461564"/>
            <a:ext cx="1759305" cy="4626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100"/>
              </a:spcAft>
            </a:pPr>
            <a:r>
              <a:rPr sz="1000" b="0">
                <a:solidFill>
                  <a:srgbClr val="9CAEC4"/>
                </a:solidFill>
                <a:latin typeface="微软雅黑"/>
              </a:rPr>
              <a:t>Chunk + Overlap</a:t>
            </a:r>
          </a:p>
        </p:txBody>
      </p:sp>
      <p:sp>
        <p:nvSpPr>
          <p:cNvPr id="18" name="Right Arrow 17"/>
          <p:cNvSpPr/>
          <p:nvPr/>
        </p:nvSpPr>
        <p:spPr>
          <a:xfrm>
            <a:off x="7060996" y="2331720"/>
            <a:ext cx="329184" cy="219456"/>
          </a:xfrm>
          <a:prstGeom prst="rightArrow">
            <a:avLst/>
          </a:prstGeom>
          <a:solidFill>
            <a:srgbClr val="38BD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7417612" y="1938528"/>
            <a:ext cx="1869033" cy="1005840"/>
          </a:xfrm>
          <a:prstGeom prst="roundRect">
            <a:avLst/>
          </a:prstGeom>
          <a:solidFill>
            <a:srgbClr val="141D30"/>
          </a:solidFill>
          <a:ln w="15240">
            <a:solidFill>
              <a:srgbClr val="38BDF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472476" y="2029968"/>
            <a:ext cx="1759305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200"/>
              </a:spcAft>
            </a:pPr>
            <a:r>
              <a:rPr sz="1300" b="1">
                <a:solidFill>
                  <a:srgbClr val="F8FAFC"/>
                </a:solidFill>
                <a:latin typeface="微软雅黑"/>
              </a:rPr>
              <a:t>向量化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472476" y="2461564"/>
            <a:ext cx="1759305" cy="4626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100"/>
              </a:spcAft>
            </a:pPr>
            <a:r>
              <a:rPr sz="1000" b="0">
                <a:solidFill>
                  <a:srgbClr val="9CAEC4"/>
                </a:solidFill>
                <a:latin typeface="微软雅黑"/>
              </a:rPr>
              <a:t>Embedding</a:t>
            </a:r>
          </a:p>
        </p:txBody>
      </p:sp>
      <p:sp>
        <p:nvSpPr>
          <p:cNvPr id="22" name="Right Arrow 21"/>
          <p:cNvSpPr/>
          <p:nvPr/>
        </p:nvSpPr>
        <p:spPr>
          <a:xfrm>
            <a:off x="9314078" y="2331720"/>
            <a:ext cx="329184" cy="219456"/>
          </a:xfrm>
          <a:prstGeom prst="rightArrow">
            <a:avLst/>
          </a:prstGeom>
          <a:solidFill>
            <a:srgbClr val="38BD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ounded Rectangle 22"/>
          <p:cNvSpPr/>
          <p:nvPr/>
        </p:nvSpPr>
        <p:spPr>
          <a:xfrm>
            <a:off x="9670694" y="1938528"/>
            <a:ext cx="1869033" cy="1005840"/>
          </a:xfrm>
          <a:prstGeom prst="roundRect">
            <a:avLst/>
          </a:prstGeom>
          <a:solidFill>
            <a:srgbClr val="141D30"/>
          </a:solidFill>
          <a:ln w="15240">
            <a:solidFill>
              <a:srgbClr val="38BDF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9725558" y="2029968"/>
            <a:ext cx="1759305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200"/>
              </a:spcAft>
            </a:pPr>
            <a:r>
              <a:rPr sz="1300" b="1">
                <a:solidFill>
                  <a:srgbClr val="F8FAFC"/>
                </a:solidFill>
                <a:latin typeface="微软雅黑"/>
              </a:rPr>
              <a:t>向量库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725558" y="2461564"/>
            <a:ext cx="1759305" cy="4626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100"/>
              </a:spcAft>
            </a:pPr>
            <a:r>
              <a:rPr sz="1000" b="0">
                <a:solidFill>
                  <a:srgbClr val="9CAEC4"/>
                </a:solidFill>
                <a:latin typeface="微软雅黑"/>
              </a:rPr>
              <a:t>存储与索引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58368" y="3200400"/>
            <a:ext cx="108813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300" b="1">
                <a:solidFill>
                  <a:srgbClr val="F59E0B"/>
                </a:solidFill>
                <a:latin typeface="微软雅黑"/>
              </a:rPr>
              <a:t>② 问答阶段（在线，每次提问实时执行）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58368" y="3566160"/>
            <a:ext cx="1869033" cy="1005840"/>
          </a:xfrm>
          <a:prstGeom prst="roundRect">
            <a:avLst/>
          </a:prstGeom>
          <a:solidFill>
            <a:srgbClr val="141D30"/>
          </a:solidFill>
          <a:ln w="15240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713232" y="3657600"/>
            <a:ext cx="1759305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200"/>
              </a:spcAft>
            </a:pPr>
            <a:r>
              <a:rPr sz="1300" b="1">
                <a:solidFill>
                  <a:srgbClr val="F8FAFC"/>
                </a:solidFill>
                <a:latin typeface="微软雅黑"/>
              </a:rPr>
              <a:t>提问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13232" y="4089196"/>
            <a:ext cx="1759305" cy="4626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100"/>
              </a:spcAft>
            </a:pPr>
            <a:r>
              <a:rPr sz="1000" b="0">
                <a:solidFill>
                  <a:srgbClr val="9CAEC4"/>
                </a:solidFill>
                <a:latin typeface="微软雅黑"/>
              </a:rPr>
              <a:t>用户问题</a:t>
            </a:r>
          </a:p>
        </p:txBody>
      </p:sp>
      <p:sp>
        <p:nvSpPr>
          <p:cNvPr id="30" name="Right Arrow 29"/>
          <p:cNvSpPr/>
          <p:nvPr/>
        </p:nvSpPr>
        <p:spPr>
          <a:xfrm>
            <a:off x="2554833" y="3959352"/>
            <a:ext cx="329184" cy="219456"/>
          </a:xfrm>
          <a:prstGeom prst="rightArrow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ounded Rectangle 30"/>
          <p:cNvSpPr/>
          <p:nvPr/>
        </p:nvSpPr>
        <p:spPr>
          <a:xfrm>
            <a:off x="2911449" y="3566160"/>
            <a:ext cx="1869033" cy="1005840"/>
          </a:xfrm>
          <a:prstGeom prst="roundRect">
            <a:avLst/>
          </a:prstGeom>
          <a:solidFill>
            <a:srgbClr val="141D30"/>
          </a:solidFill>
          <a:ln w="15240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2966313" y="3657600"/>
            <a:ext cx="1759305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200"/>
              </a:spcAft>
            </a:pPr>
            <a:r>
              <a:rPr sz="1300" b="1">
                <a:solidFill>
                  <a:srgbClr val="F8FAFC"/>
                </a:solidFill>
                <a:latin typeface="微软雅黑"/>
              </a:rPr>
              <a:t>检索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2966313" y="4089196"/>
            <a:ext cx="1759305" cy="4626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100"/>
              </a:spcAft>
            </a:pPr>
            <a:r>
              <a:rPr sz="1000" b="0">
                <a:solidFill>
                  <a:srgbClr val="9CAEC4"/>
                </a:solidFill>
                <a:latin typeface="微软雅黑"/>
              </a:rPr>
              <a:t>向量 Top-K</a:t>
            </a:r>
          </a:p>
        </p:txBody>
      </p:sp>
      <p:sp>
        <p:nvSpPr>
          <p:cNvPr id="34" name="Right Arrow 33"/>
          <p:cNvSpPr/>
          <p:nvPr/>
        </p:nvSpPr>
        <p:spPr>
          <a:xfrm>
            <a:off x="4807915" y="3959352"/>
            <a:ext cx="329184" cy="219456"/>
          </a:xfrm>
          <a:prstGeom prst="rightArrow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ounded Rectangle 34"/>
          <p:cNvSpPr/>
          <p:nvPr/>
        </p:nvSpPr>
        <p:spPr>
          <a:xfrm>
            <a:off x="5164531" y="3566160"/>
            <a:ext cx="1869033" cy="1005840"/>
          </a:xfrm>
          <a:prstGeom prst="roundRect">
            <a:avLst/>
          </a:prstGeom>
          <a:solidFill>
            <a:srgbClr val="141D30"/>
          </a:solidFill>
          <a:ln w="15240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5219395" y="3657600"/>
            <a:ext cx="1759305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200"/>
              </a:spcAft>
            </a:pPr>
            <a:r>
              <a:rPr sz="1300" b="1">
                <a:solidFill>
                  <a:srgbClr val="F8FAFC"/>
                </a:solidFill>
                <a:latin typeface="微软雅黑"/>
              </a:rPr>
              <a:t>重排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5219395" y="4089196"/>
            <a:ext cx="1759305" cy="4626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100"/>
              </a:spcAft>
            </a:pPr>
            <a:r>
              <a:rPr sz="1000" b="0">
                <a:solidFill>
                  <a:srgbClr val="9CAEC4"/>
                </a:solidFill>
                <a:latin typeface="微软雅黑"/>
              </a:rPr>
              <a:t>Rerank 精排</a:t>
            </a:r>
          </a:p>
        </p:txBody>
      </p:sp>
      <p:sp>
        <p:nvSpPr>
          <p:cNvPr id="38" name="Right Arrow 37"/>
          <p:cNvSpPr/>
          <p:nvPr/>
        </p:nvSpPr>
        <p:spPr>
          <a:xfrm>
            <a:off x="7060996" y="3959352"/>
            <a:ext cx="329184" cy="219456"/>
          </a:xfrm>
          <a:prstGeom prst="rightArrow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ounded Rectangle 38"/>
          <p:cNvSpPr/>
          <p:nvPr/>
        </p:nvSpPr>
        <p:spPr>
          <a:xfrm>
            <a:off x="7417612" y="3566160"/>
            <a:ext cx="1869033" cy="1005840"/>
          </a:xfrm>
          <a:prstGeom prst="roundRect">
            <a:avLst/>
          </a:prstGeom>
          <a:solidFill>
            <a:srgbClr val="141D30"/>
          </a:solidFill>
          <a:ln w="15240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7472476" y="3657600"/>
            <a:ext cx="1759305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200"/>
              </a:spcAft>
            </a:pPr>
            <a:r>
              <a:rPr sz="1300" b="1">
                <a:solidFill>
                  <a:srgbClr val="F8FAFC"/>
                </a:solidFill>
                <a:latin typeface="微软雅黑"/>
              </a:rPr>
              <a:t>生成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7472476" y="4089196"/>
            <a:ext cx="1759305" cy="4626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100"/>
              </a:spcAft>
            </a:pPr>
            <a:r>
              <a:rPr sz="1000" b="0">
                <a:solidFill>
                  <a:srgbClr val="9CAEC4"/>
                </a:solidFill>
                <a:latin typeface="微软雅黑"/>
              </a:rPr>
              <a:t>LLM 结合片段</a:t>
            </a:r>
          </a:p>
        </p:txBody>
      </p:sp>
      <p:sp>
        <p:nvSpPr>
          <p:cNvPr id="42" name="Right Arrow 41"/>
          <p:cNvSpPr/>
          <p:nvPr/>
        </p:nvSpPr>
        <p:spPr>
          <a:xfrm>
            <a:off x="9314078" y="3959352"/>
            <a:ext cx="329184" cy="219456"/>
          </a:xfrm>
          <a:prstGeom prst="rightArrow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Rounded Rectangle 42"/>
          <p:cNvSpPr/>
          <p:nvPr/>
        </p:nvSpPr>
        <p:spPr>
          <a:xfrm>
            <a:off x="9670694" y="3566160"/>
            <a:ext cx="1869033" cy="1005840"/>
          </a:xfrm>
          <a:prstGeom prst="roundRect">
            <a:avLst/>
          </a:prstGeom>
          <a:solidFill>
            <a:srgbClr val="141D30"/>
          </a:solidFill>
          <a:ln w="15240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9725558" y="3657600"/>
            <a:ext cx="1759305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200"/>
              </a:spcAft>
            </a:pPr>
            <a:r>
              <a:rPr sz="1300" b="1">
                <a:solidFill>
                  <a:srgbClr val="F8FAFC"/>
                </a:solidFill>
                <a:latin typeface="微软雅黑"/>
              </a:rPr>
              <a:t>答案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9725558" y="4089196"/>
            <a:ext cx="1759305" cy="4626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100"/>
              </a:spcAft>
            </a:pPr>
            <a:r>
              <a:rPr sz="1000" b="0">
                <a:solidFill>
                  <a:srgbClr val="9CAEC4"/>
                </a:solidFill>
                <a:latin typeface="微软雅黑"/>
              </a:rPr>
              <a:t>带引用溯源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658368" y="4846320"/>
            <a:ext cx="1088136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0">
                <a:solidFill>
                  <a:srgbClr val="9CAEC4"/>
                </a:solidFill>
                <a:latin typeface="微软雅黑"/>
              </a:rPr>
              <a:t>🔑 关键洞察：向量库是连接两个阶段的「枢纽」；检索(召回+重排)的质量，直接决定回答质量——检索不到，再强的模型也没用。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A10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8813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1">
                <a:solidFill>
                  <a:srgbClr val="10B981"/>
                </a:solidFill>
                <a:latin typeface="微软雅黑"/>
              </a:rPr>
              <a:t>第2讲·深读 本地部署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58368"/>
            <a:ext cx="1088136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2500" b="1">
                <a:solidFill>
                  <a:srgbClr val="F8FAFC"/>
                </a:solidFill>
                <a:latin typeface="微软雅黑"/>
              </a:rPr>
              <a:t>显存需求对比：量化能省多少？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417320"/>
            <a:ext cx="1005840" cy="50800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40080" y="1984248"/>
            <a:ext cx="29260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250" b="1">
                <a:solidFill>
                  <a:srgbClr val="F8FAFC"/>
                </a:solidFill>
                <a:latin typeface="微软雅黑"/>
              </a:rPr>
              <a:t>7B · INT4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657600" y="1993391"/>
            <a:ext cx="6675120" cy="402336"/>
          </a:xfrm>
          <a:prstGeom prst="roundRect">
            <a:avLst/>
          </a:prstGeom>
          <a:solidFill>
            <a:srgbClr val="141D30"/>
          </a:solidFill>
          <a:ln w="6350">
            <a:solidFill>
              <a:srgbClr val="223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3657600" y="1993391"/>
            <a:ext cx="200253" cy="402336"/>
          </a:xfrm>
          <a:prstGeom prst="roundRect">
            <a:avLst/>
          </a:prstGeom>
          <a:solidFill>
            <a:srgbClr val="10B98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822191" y="2011679"/>
            <a:ext cx="6400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100" b="1">
                <a:solidFill>
                  <a:srgbClr val="081018"/>
                </a:solidFill>
                <a:latin typeface="微软雅黑"/>
              </a:rPr>
              <a:t>约 4 GB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2560320"/>
            <a:ext cx="29260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250" b="1">
                <a:solidFill>
                  <a:srgbClr val="F8FAFC"/>
                </a:solidFill>
                <a:latin typeface="微软雅黑"/>
              </a:rPr>
              <a:t>7B · FP16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657600" y="2569463"/>
            <a:ext cx="6675120" cy="402336"/>
          </a:xfrm>
          <a:prstGeom prst="roundRect">
            <a:avLst/>
          </a:prstGeom>
          <a:solidFill>
            <a:srgbClr val="141D30"/>
          </a:solidFill>
          <a:ln w="6350">
            <a:solidFill>
              <a:srgbClr val="223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3657600" y="2569463"/>
            <a:ext cx="667512" cy="402336"/>
          </a:xfrm>
          <a:prstGeom prst="roundRect">
            <a:avLst/>
          </a:prstGeom>
          <a:solidFill>
            <a:srgbClr val="10B98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3822191" y="2587751"/>
            <a:ext cx="6400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100" b="1">
                <a:solidFill>
                  <a:srgbClr val="081018"/>
                </a:solidFill>
                <a:latin typeface="微软雅黑"/>
              </a:rPr>
              <a:t>约 14 GB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0080" y="3136391"/>
            <a:ext cx="29260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250" b="1">
                <a:solidFill>
                  <a:srgbClr val="F8FAFC"/>
                </a:solidFill>
                <a:latin typeface="微软雅黑"/>
              </a:rPr>
              <a:t>70B · INT4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3657600" y="3145535"/>
            <a:ext cx="6675120" cy="402336"/>
          </a:xfrm>
          <a:prstGeom prst="roundRect">
            <a:avLst/>
          </a:prstGeom>
          <a:solidFill>
            <a:srgbClr val="141D30"/>
          </a:solidFill>
          <a:ln w="6350">
            <a:solidFill>
              <a:srgbClr val="223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3657600" y="3145535"/>
            <a:ext cx="1668780" cy="402336"/>
          </a:xfrm>
          <a:prstGeom prst="roundRect">
            <a:avLst/>
          </a:prstGeom>
          <a:solidFill>
            <a:srgbClr val="10B98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3822191" y="3163823"/>
            <a:ext cx="6400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100" b="1">
                <a:solidFill>
                  <a:srgbClr val="081018"/>
                </a:solidFill>
                <a:latin typeface="微软雅黑"/>
              </a:rPr>
              <a:t>约 35 GB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0080" y="3712463"/>
            <a:ext cx="29260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250" b="1">
                <a:solidFill>
                  <a:srgbClr val="F8FAFC"/>
                </a:solidFill>
                <a:latin typeface="微软雅黑"/>
              </a:rPr>
              <a:t>70B · FP16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3657600" y="3721608"/>
            <a:ext cx="6675120" cy="402336"/>
          </a:xfrm>
          <a:prstGeom prst="roundRect">
            <a:avLst/>
          </a:prstGeom>
          <a:solidFill>
            <a:srgbClr val="141D30"/>
          </a:solidFill>
          <a:ln w="6350">
            <a:solidFill>
              <a:srgbClr val="223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3657600" y="3721608"/>
            <a:ext cx="6675120" cy="402336"/>
          </a:xfrm>
          <a:prstGeom prst="roundRect">
            <a:avLst/>
          </a:prstGeom>
          <a:solidFill>
            <a:srgbClr val="10B98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3822191" y="3739896"/>
            <a:ext cx="6400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100" b="1">
                <a:solidFill>
                  <a:srgbClr val="081018"/>
                </a:solidFill>
                <a:latin typeface="微软雅黑"/>
              </a:rPr>
              <a:t>约 140 GB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85800" y="4315968"/>
            <a:ext cx="1088136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150" b="0">
                <a:solidFill>
                  <a:srgbClr val="64748B"/>
                </a:solidFill>
                <a:latin typeface="微软雅黑"/>
              </a:rPr>
              <a:t>纵轴为相对显存（以 70B-FP16=100% 为基准）。量化(INT4)可把显存需求降到约 1/4，是本地跑大模型的关键。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A10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8813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1">
                <a:solidFill>
                  <a:srgbClr val="F59E0B"/>
                </a:solidFill>
                <a:latin typeface="微软雅黑"/>
              </a:rPr>
              <a:t>第2讲·深读 技术选型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58368"/>
            <a:ext cx="1088136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2500" b="1">
                <a:solidFill>
                  <a:srgbClr val="F8FAFC"/>
                </a:solidFill>
                <a:latin typeface="微软雅黑"/>
              </a:rPr>
              <a:t>三方案决策矩阵：什么时候用哪个？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417320"/>
            <a:ext cx="1005840" cy="50800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2697480" y="1645919"/>
            <a:ext cx="222885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400"/>
              </a:spcAft>
            </a:pPr>
            <a:r>
              <a:rPr sz="1050" b="1">
                <a:solidFill>
                  <a:srgbClr val="9CAEC4"/>
                </a:solidFill>
                <a:latin typeface="微软雅黑"/>
              </a:rPr>
              <a:t>成本友好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926330" y="1645919"/>
            <a:ext cx="222885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400"/>
              </a:spcAft>
            </a:pPr>
            <a:r>
              <a:rPr sz="1050" b="1">
                <a:solidFill>
                  <a:srgbClr val="9CAEC4"/>
                </a:solidFill>
                <a:latin typeface="微软雅黑"/>
              </a:rPr>
              <a:t>上线速度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155180" y="1645919"/>
            <a:ext cx="222885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400"/>
              </a:spcAft>
            </a:pPr>
            <a:r>
              <a:rPr sz="1050" b="1">
                <a:solidFill>
                  <a:srgbClr val="9CAEC4"/>
                </a:solidFill>
                <a:latin typeface="微软雅黑"/>
              </a:rPr>
              <a:t>准确溯源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384030" y="1645919"/>
            <a:ext cx="222885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400"/>
              </a:spcAft>
            </a:pPr>
            <a:r>
              <a:rPr sz="1050" b="1">
                <a:solidFill>
                  <a:srgbClr val="9CAEC4"/>
                </a:solidFill>
                <a:latin typeface="微软雅黑"/>
              </a:rPr>
              <a:t>可维护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94360" y="2103120"/>
            <a:ext cx="1920240" cy="1295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1">
                <a:solidFill>
                  <a:srgbClr val="F8FAFC"/>
                </a:solidFill>
                <a:latin typeface="微软雅黑"/>
              </a:rPr>
              <a:t>提示工程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2724912" y="2148839"/>
            <a:ext cx="2173986" cy="1203960"/>
          </a:xfrm>
          <a:prstGeom prst="roundRect">
            <a:avLst/>
          </a:prstGeom>
          <a:solidFill>
            <a:srgbClr val="E9970C"/>
          </a:solidFill>
          <a:ln w="6350">
            <a:solidFill>
              <a:srgbClr val="1A253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1150" b="1">
                <a:solidFill>
                  <a:srgbClr val="081018"/>
                </a:solidFill>
                <a:latin typeface="微软雅黑"/>
              </a:rPr>
              <a:t>10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953762" y="2148839"/>
            <a:ext cx="2173986" cy="1203960"/>
          </a:xfrm>
          <a:prstGeom prst="roundRect">
            <a:avLst/>
          </a:prstGeom>
          <a:solidFill>
            <a:srgbClr val="E9970C"/>
          </a:solidFill>
          <a:ln w="6350">
            <a:solidFill>
              <a:srgbClr val="1A253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1150" b="1">
                <a:solidFill>
                  <a:srgbClr val="081018"/>
                </a:solidFill>
                <a:latin typeface="微软雅黑"/>
              </a:rPr>
              <a:t>10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182612" y="2148839"/>
            <a:ext cx="2173986" cy="1203960"/>
          </a:xfrm>
          <a:prstGeom prst="roundRect">
            <a:avLst/>
          </a:prstGeom>
          <a:solidFill>
            <a:srgbClr val="79571F"/>
          </a:solidFill>
          <a:ln w="6350">
            <a:solidFill>
              <a:srgbClr val="1A253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1150" b="1">
                <a:solidFill>
                  <a:srgbClr val="9CAEC4"/>
                </a:solidFill>
                <a:latin typeface="微软雅黑"/>
              </a:rPr>
              <a:t>4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9411461" y="2148839"/>
            <a:ext cx="2173986" cy="1203960"/>
          </a:xfrm>
          <a:prstGeom prst="roundRect">
            <a:avLst/>
          </a:prstGeom>
          <a:solidFill>
            <a:srgbClr val="624A23"/>
          </a:solidFill>
          <a:ln w="6350">
            <a:solidFill>
              <a:srgbClr val="1A253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1150" b="1">
                <a:solidFill>
                  <a:srgbClr val="9CAEC4"/>
                </a:solidFill>
                <a:latin typeface="微软雅黑"/>
              </a:rPr>
              <a:t>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94360" y="3398520"/>
            <a:ext cx="1920240" cy="1295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1">
                <a:solidFill>
                  <a:srgbClr val="F8FAFC"/>
                </a:solidFill>
                <a:latin typeface="微软雅黑"/>
              </a:rPr>
              <a:t>RAG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2724912" y="3444240"/>
            <a:ext cx="2173986" cy="1203960"/>
          </a:xfrm>
          <a:prstGeom prst="roundRect">
            <a:avLst/>
          </a:prstGeom>
          <a:solidFill>
            <a:srgbClr val="9B6A19"/>
          </a:solidFill>
          <a:ln w="6350">
            <a:solidFill>
              <a:srgbClr val="1A253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1150" b="1">
                <a:solidFill>
                  <a:srgbClr val="081018"/>
                </a:solidFill>
                <a:latin typeface="微软雅黑"/>
              </a:rPr>
              <a:t>6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953762" y="3444240"/>
            <a:ext cx="2173986" cy="1203960"/>
          </a:xfrm>
          <a:prstGeom prst="roundRect">
            <a:avLst/>
          </a:prstGeom>
          <a:solidFill>
            <a:srgbClr val="C88412"/>
          </a:solidFill>
          <a:ln w="6350">
            <a:solidFill>
              <a:srgbClr val="1A253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1150" b="1">
                <a:solidFill>
                  <a:srgbClr val="081018"/>
                </a:solidFill>
                <a:latin typeface="微软雅黑"/>
              </a:rPr>
              <a:t>8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182612" y="3444240"/>
            <a:ext cx="2173986" cy="1203960"/>
          </a:xfrm>
          <a:prstGeom prst="roundRect">
            <a:avLst/>
          </a:prstGeom>
          <a:solidFill>
            <a:srgbClr val="DE910E"/>
          </a:solidFill>
          <a:ln w="6350">
            <a:solidFill>
              <a:srgbClr val="1A253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1150" b="1">
                <a:solidFill>
                  <a:srgbClr val="081018"/>
                </a:solidFill>
                <a:latin typeface="微软雅黑"/>
              </a:rPr>
              <a:t>9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9411461" y="3444240"/>
            <a:ext cx="2173986" cy="1203960"/>
          </a:xfrm>
          <a:prstGeom prst="roundRect">
            <a:avLst/>
          </a:prstGeom>
          <a:solidFill>
            <a:srgbClr val="E9970C"/>
          </a:solidFill>
          <a:ln w="6350">
            <a:solidFill>
              <a:srgbClr val="1A253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1150" b="1">
                <a:solidFill>
                  <a:srgbClr val="081018"/>
                </a:solidFill>
                <a:latin typeface="微软雅黑"/>
              </a:rPr>
              <a:t>10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94360" y="4693920"/>
            <a:ext cx="1920240" cy="1295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1">
                <a:solidFill>
                  <a:srgbClr val="F8FAFC"/>
                </a:solidFill>
                <a:latin typeface="微软雅黑"/>
              </a:rPr>
              <a:t>微调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2724912" y="4739639"/>
            <a:ext cx="2173986" cy="1203960"/>
          </a:xfrm>
          <a:prstGeom prst="roundRect">
            <a:avLst/>
          </a:prstGeom>
          <a:solidFill>
            <a:srgbClr val="413628"/>
          </a:solidFill>
          <a:ln w="6350">
            <a:solidFill>
              <a:srgbClr val="1A253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1150" b="1">
                <a:solidFill>
                  <a:srgbClr val="9CAEC4"/>
                </a:solidFill>
                <a:latin typeface="微软雅黑"/>
              </a:rPr>
              <a:t>2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4953762" y="4739639"/>
            <a:ext cx="2173986" cy="1203960"/>
          </a:xfrm>
          <a:prstGeom prst="roundRect">
            <a:avLst/>
          </a:prstGeom>
          <a:solidFill>
            <a:srgbClr val="574324"/>
          </a:solidFill>
          <a:ln w="6350">
            <a:solidFill>
              <a:srgbClr val="1A253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1150" b="1">
                <a:solidFill>
                  <a:srgbClr val="9CAEC4"/>
                </a:solidFill>
                <a:latin typeface="微软雅黑"/>
              </a:rPr>
              <a:t>3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7182612" y="4739639"/>
            <a:ext cx="2173986" cy="1203960"/>
          </a:xfrm>
          <a:prstGeom prst="roundRect">
            <a:avLst/>
          </a:prstGeom>
          <a:solidFill>
            <a:srgbClr val="E9970C"/>
          </a:solidFill>
          <a:ln w="6350">
            <a:solidFill>
              <a:srgbClr val="1A253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1150" b="1">
                <a:solidFill>
                  <a:srgbClr val="081018"/>
                </a:solidFill>
                <a:latin typeface="微软雅黑"/>
              </a:rPr>
              <a:t>10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9411461" y="4739639"/>
            <a:ext cx="2173986" cy="1203960"/>
          </a:xfrm>
          <a:prstGeom prst="roundRect">
            <a:avLst/>
          </a:prstGeom>
          <a:solidFill>
            <a:srgbClr val="574324"/>
          </a:solidFill>
          <a:ln w="6350">
            <a:solidFill>
              <a:srgbClr val="1A253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1150" b="1">
                <a:solidFill>
                  <a:srgbClr val="9CAEC4"/>
                </a:solidFill>
                <a:latin typeface="微软雅黑"/>
              </a:rPr>
              <a:t>3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0080" y="6172200"/>
            <a:ext cx="108813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050" b="0">
                <a:solidFill>
                  <a:srgbClr val="64748B"/>
                </a:solidFill>
                <a:latin typeface="微软雅黑"/>
              </a:rPr>
              <a:t>色深 = 得分高（0~10 分制，教学示意评分）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40080" y="6419088"/>
            <a:ext cx="108813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050" b="0">
                <a:solidFill>
                  <a:srgbClr val="64748B"/>
                </a:solidFill>
                <a:latin typeface="微软雅黑"/>
              </a:rPr>
              <a:t>结论：绝大多数场景「RAG 最优」——成本、时效、溯源、可维护四项均衡；微调仅在需要固定风格/能力时使用。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A10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8813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1">
                <a:solidFill>
                  <a:srgbClr val="F59E0B"/>
                </a:solidFill>
                <a:latin typeface="微软雅黑"/>
              </a:rPr>
              <a:t>第2讲·深读 Chunking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58368"/>
            <a:ext cx="1088136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2500" b="1">
                <a:solidFill>
                  <a:srgbClr val="F8FAFC"/>
                </a:solidFill>
                <a:latin typeface="微软雅黑"/>
              </a:rPr>
              <a:t>Chunk 大小权衡：寻找「检索质量」最优点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417320"/>
            <a:ext cx="1005840" cy="50800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600200" y="2057400"/>
            <a:ext cx="8503920" cy="3749039"/>
          </a:xfrm>
          <a:prstGeom prst="roundRect">
            <a:avLst/>
          </a:prstGeom>
          <a:solidFill>
            <a:srgbClr val="141D30"/>
          </a:solidFill>
          <a:ln w="15240">
            <a:solidFill>
              <a:srgbClr val="1A253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1600200" y="3924604"/>
            <a:ext cx="8503920" cy="19050"/>
          </a:xfrm>
          <a:prstGeom prst="rect">
            <a:avLst/>
          </a:prstGeom>
          <a:solidFill>
            <a:srgbClr val="3344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844844" y="2057400"/>
            <a:ext cx="19050" cy="3749039"/>
          </a:xfrm>
          <a:prstGeom prst="rect">
            <a:avLst/>
          </a:prstGeom>
          <a:solidFill>
            <a:srgbClr val="3344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600200" y="5861303"/>
            <a:ext cx="85039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400"/>
              </a:spcAft>
            </a:pPr>
            <a:r>
              <a:rPr sz="1200" b="0">
                <a:solidFill>
                  <a:srgbClr val="9CAEC4"/>
                </a:solidFill>
                <a:latin typeface="微软雅黑"/>
              </a:rPr>
              <a:t>块大小 →  (小 → 大)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5800" y="3566160"/>
            <a:ext cx="9144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>
                <a:solidFill>
                  <a:srgbClr val="9CAEC4"/>
                </a:solidFill>
                <a:latin typeface="微软雅黑"/>
              </a:rPr>
              <a:t>检索质量 ↑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770278" y="2207361"/>
            <a:ext cx="3061411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000" b="0">
                <a:solidFill>
                  <a:srgbClr val="64748B"/>
                </a:solidFill>
                <a:latin typeface="微软雅黑"/>
              </a:rPr>
              <a:t>语义不完整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770278" y="4981651"/>
            <a:ext cx="3061411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000" b="0">
                <a:solidFill>
                  <a:srgbClr val="64748B"/>
                </a:solidFill>
                <a:latin typeface="微软雅黑"/>
              </a:rPr>
              <a:t>信息过载</a:t>
            </a:r>
          </a:p>
        </p:txBody>
      </p:sp>
      <p:sp>
        <p:nvSpPr>
          <p:cNvPr id="13" name="Oval 12"/>
          <p:cNvSpPr/>
          <p:nvPr/>
        </p:nvSpPr>
        <p:spPr>
          <a:xfrm>
            <a:off x="2529230" y="4402836"/>
            <a:ext cx="182880" cy="182880"/>
          </a:xfrm>
          <a:prstGeom prst="ellipse">
            <a:avLst/>
          </a:prstGeom>
          <a:solidFill>
            <a:srgbClr val="F59E0B"/>
          </a:solidFill>
          <a:ln w="9525">
            <a:solidFill>
              <a:srgbClr val="F8FAF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2730398" y="4338828"/>
            <a:ext cx="23774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050" b="1">
                <a:solidFill>
                  <a:srgbClr val="F8FAFC"/>
                </a:solidFill>
                <a:latin typeface="微软雅黑"/>
              </a:rPr>
              <a:t>太小：语义碎</a:t>
            </a:r>
          </a:p>
        </p:txBody>
      </p:sp>
      <p:sp>
        <p:nvSpPr>
          <p:cNvPr id="15" name="Oval 14"/>
          <p:cNvSpPr/>
          <p:nvPr/>
        </p:nvSpPr>
        <p:spPr>
          <a:xfrm>
            <a:off x="4485132" y="2528316"/>
            <a:ext cx="182880" cy="182880"/>
          </a:xfrm>
          <a:prstGeom prst="ellipse">
            <a:avLst/>
          </a:prstGeom>
          <a:solidFill>
            <a:srgbClr val="F59E0B"/>
          </a:solidFill>
          <a:ln w="9525">
            <a:solidFill>
              <a:srgbClr val="F8FAF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686300" y="2464308"/>
            <a:ext cx="23774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050" b="1">
                <a:solidFill>
                  <a:srgbClr val="F8FAFC"/>
                </a:solidFill>
                <a:latin typeface="微软雅黑"/>
              </a:rPr>
              <a:t>较优区间</a:t>
            </a:r>
          </a:p>
        </p:txBody>
      </p:sp>
      <p:sp>
        <p:nvSpPr>
          <p:cNvPr id="17" name="Oval 16"/>
          <p:cNvSpPr/>
          <p:nvPr/>
        </p:nvSpPr>
        <p:spPr>
          <a:xfrm>
            <a:off x="5760720" y="2340863"/>
            <a:ext cx="182880" cy="182880"/>
          </a:xfrm>
          <a:prstGeom prst="ellipse">
            <a:avLst/>
          </a:prstGeom>
          <a:solidFill>
            <a:srgbClr val="F59E0B"/>
          </a:solidFill>
          <a:ln w="9525">
            <a:solidFill>
              <a:srgbClr val="F8FAF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5961888" y="2276856"/>
            <a:ext cx="23774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050" b="1">
                <a:solidFill>
                  <a:srgbClr val="F8FAFC"/>
                </a:solidFill>
                <a:latin typeface="微软雅黑"/>
              </a:rPr>
              <a:t>推荐</a:t>
            </a:r>
          </a:p>
        </p:txBody>
      </p:sp>
      <p:sp>
        <p:nvSpPr>
          <p:cNvPr id="19" name="Oval 18"/>
          <p:cNvSpPr/>
          <p:nvPr/>
        </p:nvSpPr>
        <p:spPr>
          <a:xfrm>
            <a:off x="8737092" y="3840480"/>
            <a:ext cx="182880" cy="182880"/>
          </a:xfrm>
          <a:prstGeom prst="ellipse">
            <a:avLst/>
          </a:prstGeom>
          <a:solidFill>
            <a:srgbClr val="F59E0B"/>
          </a:solidFill>
          <a:ln w="9525">
            <a:solidFill>
              <a:srgbClr val="F8FAF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938260" y="3776472"/>
            <a:ext cx="23774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050" b="1">
                <a:solidFill>
                  <a:srgbClr val="F8FAFC"/>
                </a:solidFill>
                <a:latin typeface="微软雅黑"/>
              </a:rPr>
              <a:t>太大：噪声多</a:t>
            </a:r>
          </a:p>
        </p:txBody>
      </p:sp>
      <p:sp>
        <p:nvSpPr>
          <p:cNvPr id="21" name="Oval 20"/>
          <p:cNvSpPr/>
          <p:nvPr/>
        </p:nvSpPr>
        <p:spPr>
          <a:xfrm>
            <a:off x="9757562" y="4590288"/>
            <a:ext cx="182880" cy="182880"/>
          </a:xfrm>
          <a:prstGeom prst="ellipse">
            <a:avLst/>
          </a:prstGeom>
          <a:solidFill>
            <a:srgbClr val="F59E0B"/>
          </a:solidFill>
          <a:ln w="9525">
            <a:solidFill>
              <a:srgbClr val="F8FAF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9958730" y="4526279"/>
            <a:ext cx="23774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050" b="1">
                <a:solidFill>
                  <a:srgbClr val="F8FAFC"/>
                </a:solidFill>
                <a:latin typeface="微软雅黑"/>
              </a:rPr>
              <a:t>整篇硬塞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85800" y="6126480"/>
            <a:ext cx="108813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150" b="0">
                <a:solidFill>
                  <a:srgbClr val="64748B"/>
                </a:solidFill>
                <a:latin typeface="微软雅黑"/>
              </a:rPr>
              <a:t>规模 300~800 字、10%~20% 重叠，常落在「推荐」区间；无万能参数，需按文档类型调优。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A10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8813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1">
                <a:solidFill>
                  <a:srgbClr val="F59E0B"/>
                </a:solidFill>
                <a:latin typeface="微软雅黑"/>
              </a:rPr>
              <a:t>模块 2 · 步骤1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58368"/>
            <a:ext cx="1088136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2500" b="1">
                <a:solidFill>
                  <a:srgbClr val="F8FAFC"/>
                </a:solidFill>
                <a:latin typeface="微软雅黑"/>
              </a:rPr>
              <a:t>文档解析与清洗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417320"/>
            <a:ext cx="1005840" cy="50800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77240" y="1828800"/>
            <a:ext cx="1060704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500">
                <a:solidFill>
                  <a:srgbClr val="9CAEC4"/>
                </a:solidFill>
                <a:latin typeface="微软雅黑"/>
              </a:rPr>
              <a:t>▸ 输入可能是 PDF、Word、Excel、网页、图片</a:t>
            </a:r>
          </a:p>
          <a:p>
            <a:pPr>
              <a:spcAft>
                <a:spcPts val="900"/>
              </a:spcAft>
            </a:pPr>
            <a:r>
              <a:rPr sz="1500">
                <a:solidFill>
                  <a:srgbClr val="F8FAFC"/>
                </a:solidFill>
                <a:latin typeface="微软雅黑"/>
              </a:rPr>
              <a:t>▸ 先做版面解析：区分标题、正文、表格、图片</a:t>
            </a:r>
          </a:p>
          <a:p>
            <a:pPr>
              <a:spcAft>
                <a:spcPts val="900"/>
              </a:spcAft>
            </a:pPr>
            <a:r>
              <a:rPr sz="1500">
                <a:solidFill>
                  <a:srgbClr val="9CAEC4"/>
                </a:solidFill>
                <a:latin typeface="微软雅黑"/>
              </a:rPr>
              <a:t>▸ 表格与公式要特别处理，否则信息丢失严重</a:t>
            </a:r>
          </a:p>
          <a:p>
            <a:pPr>
              <a:spcAft>
                <a:spcPts val="900"/>
              </a:spcAft>
            </a:pPr>
            <a:r>
              <a:rPr sz="1500">
                <a:solidFill>
                  <a:srgbClr val="64748B"/>
                </a:solidFill>
                <a:latin typeface="微软雅黑"/>
              </a:rPr>
              <a:t>▸ 注意：乱码、水印、页眉页脚，都要在清洗阶段去掉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A10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8813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1">
                <a:solidFill>
                  <a:srgbClr val="F59E0B"/>
                </a:solidFill>
                <a:latin typeface="微软雅黑"/>
              </a:rPr>
              <a:t>模块 2 · 步骤2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58368"/>
            <a:ext cx="1088136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2500" b="1">
                <a:solidFill>
                  <a:srgbClr val="F8FAFC"/>
                </a:solidFill>
                <a:latin typeface="微软雅黑"/>
              </a:rPr>
              <a:t>Chunking：切片是门技术活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417320"/>
            <a:ext cx="1005840" cy="50800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640080" y="1828800"/>
            <a:ext cx="5349240" cy="4206240"/>
          </a:xfrm>
          <a:prstGeom prst="roundRect">
            <a:avLst/>
          </a:prstGeom>
          <a:solidFill>
            <a:srgbClr val="141D30"/>
          </a:solidFill>
          <a:ln w="15240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6217920" y="1828800"/>
            <a:ext cx="5349240" cy="4206240"/>
          </a:xfrm>
          <a:prstGeom prst="roundRect">
            <a:avLst/>
          </a:prstGeom>
          <a:solidFill>
            <a:srgbClr val="141D30"/>
          </a:solidFill>
          <a:ln w="15240">
            <a:solidFill>
              <a:srgbClr val="10B98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14400" y="2011680"/>
            <a:ext cx="48463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600" b="1">
                <a:solidFill>
                  <a:srgbClr val="F59E0B"/>
                </a:solidFill>
                <a:latin typeface="微软雅黑"/>
              </a:rPr>
              <a:t>块太大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92240" y="2011680"/>
            <a:ext cx="48463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600" b="1">
                <a:solidFill>
                  <a:srgbClr val="10B981"/>
                </a:solidFill>
                <a:latin typeface="微软雅黑"/>
              </a:rPr>
              <a:t>块太小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2560320"/>
            <a:ext cx="4846320" cy="3291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</a:pPr>
            <a:r>
              <a:rPr sz="1250">
                <a:solidFill>
                  <a:srgbClr val="9CAEC4"/>
                </a:solidFill>
                <a:latin typeface="微软雅黑"/>
              </a:rPr>
              <a:t>• 检索到的内容夹杂大量无关信息</a:t>
            </a:r>
          </a:p>
          <a:p>
            <a:pPr>
              <a:spcAft>
                <a:spcPts val="700"/>
              </a:spcAft>
            </a:pPr>
            <a:r>
              <a:rPr sz="1250">
                <a:solidFill>
                  <a:srgbClr val="9CAEC4"/>
                </a:solidFill>
                <a:latin typeface="微软雅黑"/>
              </a:rPr>
              <a:t>• 噪声多，模型容易被带偏</a:t>
            </a:r>
          </a:p>
          <a:p>
            <a:pPr>
              <a:spcAft>
                <a:spcPts val="700"/>
              </a:spcAft>
            </a:pPr>
            <a:r>
              <a:rPr sz="1250">
                <a:solidFill>
                  <a:srgbClr val="9CAEC4"/>
                </a:solidFill>
                <a:latin typeface="微软雅黑"/>
              </a:rPr>
              <a:t>• Token 浪费、成本高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92240" y="2560320"/>
            <a:ext cx="4846320" cy="3291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</a:pPr>
            <a:r>
              <a:rPr sz="1250">
                <a:solidFill>
                  <a:srgbClr val="9CAEC4"/>
                </a:solidFill>
                <a:latin typeface="微软雅黑"/>
              </a:rPr>
              <a:t>• 语义不完整，答非所问</a:t>
            </a:r>
          </a:p>
          <a:p>
            <a:pPr>
              <a:spcAft>
                <a:spcPts val="700"/>
              </a:spcAft>
            </a:pPr>
            <a:r>
              <a:rPr sz="1250">
                <a:solidFill>
                  <a:srgbClr val="9CAEC4"/>
                </a:solidFill>
                <a:latin typeface="微软雅黑"/>
              </a:rPr>
              <a:t>• 上下文碎片化</a:t>
            </a:r>
          </a:p>
          <a:p>
            <a:pPr>
              <a:spcAft>
                <a:spcPts val="700"/>
              </a:spcAft>
            </a:pPr>
            <a:r>
              <a:rPr sz="1250">
                <a:solidFill>
                  <a:srgbClr val="9CAEC4"/>
                </a:solidFill>
                <a:latin typeface="微软雅黑"/>
              </a:rPr>
              <a:t>• 需更多次检索才能凑齐信息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A10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8813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1">
                <a:solidFill>
                  <a:srgbClr val="F59E0B"/>
                </a:solidFill>
                <a:latin typeface="微软雅黑"/>
              </a:rPr>
              <a:t>模块 2 · 步骤2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58368"/>
            <a:ext cx="1088136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2500" b="1">
                <a:solidFill>
                  <a:srgbClr val="F8FAFC"/>
                </a:solidFill>
                <a:latin typeface="微软雅黑"/>
              </a:rPr>
              <a:t>Chunking 的黄金平衡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417320"/>
            <a:ext cx="1005840" cy="50800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77240" y="1828800"/>
            <a:ext cx="1060704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500">
                <a:solidFill>
                  <a:srgbClr val="F8FAFC"/>
                </a:solidFill>
                <a:latin typeface="微软雅黑"/>
              </a:rPr>
              <a:t>▸ 块大小：常见 300~800 字，按语义段落切优先</a:t>
            </a:r>
          </a:p>
          <a:p>
            <a:pPr>
              <a:spcAft>
                <a:spcPts val="900"/>
              </a:spcAft>
            </a:pPr>
            <a:r>
              <a:rPr sz="1500">
                <a:solidFill>
                  <a:srgbClr val="F8FAFC"/>
                </a:solidFill>
                <a:latin typeface="微软雅黑"/>
              </a:rPr>
              <a:t>▸ 重叠（Overlap）：相邻块留 10%~20% 重叠，避免「切断」语义</a:t>
            </a:r>
          </a:p>
          <a:p>
            <a:pPr>
              <a:spcAft>
                <a:spcPts val="900"/>
              </a:spcAft>
            </a:pPr>
            <a:r>
              <a:rPr sz="1500">
                <a:solidFill>
                  <a:srgbClr val="10B981"/>
                </a:solidFill>
                <a:latin typeface="微软雅黑"/>
              </a:rPr>
              <a:t>▸ 按结构切 &gt; 按字数硬切（标题/段落/表格边界优先）</a:t>
            </a:r>
          </a:p>
          <a:p>
            <a:pPr>
              <a:spcAft>
                <a:spcPts val="900"/>
              </a:spcAft>
            </a:pPr>
            <a:r>
              <a:rPr sz="1500">
                <a:solidFill>
                  <a:srgbClr val="9CAEC4"/>
                </a:solidFill>
                <a:latin typeface="微软雅黑"/>
              </a:rPr>
              <a:t>▸ 没有万能参数，要结合文档类型反复调优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A10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8813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1">
                <a:solidFill>
                  <a:srgbClr val="F59E0B"/>
                </a:solidFill>
                <a:latin typeface="微软雅黑"/>
              </a:rPr>
              <a:t>模块 2 · 步骤3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58368"/>
            <a:ext cx="1088136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2500" b="1">
                <a:solidFill>
                  <a:srgbClr val="F8FAFC"/>
                </a:solidFill>
                <a:latin typeface="微软雅黑"/>
              </a:rPr>
              <a:t>Embedding：把文字变成「坐标」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417320"/>
            <a:ext cx="1005840" cy="50800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77240" y="1828800"/>
            <a:ext cx="1060704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500">
                <a:solidFill>
                  <a:srgbClr val="F8FAFC"/>
                </a:solidFill>
                <a:latin typeface="微软雅黑"/>
              </a:rPr>
              <a:t>▸ 用嵌入模型把每段文字映射为一个高维向量（一串数字）</a:t>
            </a:r>
          </a:p>
          <a:p>
            <a:pPr>
              <a:spcAft>
                <a:spcPts val="900"/>
              </a:spcAft>
            </a:pPr>
            <a:r>
              <a:rPr sz="1500">
                <a:solidFill>
                  <a:srgbClr val="9CAEC4"/>
                </a:solidFill>
                <a:latin typeface="微软雅黑"/>
              </a:rPr>
              <a:t>▸ 语义相近的文本，向量在空间中「距离」就相近</a:t>
            </a:r>
          </a:p>
          <a:p>
            <a:pPr>
              <a:spcAft>
                <a:spcPts val="900"/>
              </a:spcAft>
            </a:pPr>
            <a:r>
              <a:rPr sz="1500">
                <a:solidFill>
                  <a:srgbClr val="9CAEC4"/>
                </a:solidFill>
                <a:latin typeface="微软雅黑"/>
              </a:rPr>
              <a:t>▸ 于是「意思相近」可以被计算——这是检索的基础</a:t>
            </a:r>
          </a:p>
          <a:p>
            <a:pPr>
              <a:spcAft>
                <a:spcPts val="900"/>
              </a:spcAft>
            </a:pPr>
            <a:r>
              <a:rPr sz="1500">
                <a:solidFill>
                  <a:srgbClr val="10B981"/>
                </a:solidFill>
                <a:latin typeface="微软雅黑"/>
              </a:rPr>
              <a:t>▸ 存入向量数据库，等待被检索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A10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8813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1">
                <a:solidFill>
                  <a:srgbClr val="F59E0B"/>
                </a:solidFill>
                <a:latin typeface="微软雅黑"/>
              </a:rPr>
              <a:t>模块 2 · 直觉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58368"/>
            <a:ext cx="1088136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2500" b="1">
                <a:solidFill>
                  <a:srgbClr val="F8FAFC"/>
                </a:solidFill>
                <a:latin typeface="微软雅黑"/>
              </a:rPr>
              <a:t>向量空间：让「意思」可以被计算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417320"/>
            <a:ext cx="1005840" cy="50800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77240" y="1828800"/>
            <a:ext cx="1060704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500">
                <a:solidFill>
                  <a:srgbClr val="9CAEC4"/>
                </a:solidFill>
                <a:latin typeface="微软雅黑"/>
              </a:rPr>
              <a:t>▸ 「苹果手机」与「iPhone」的向量会很接近</a:t>
            </a:r>
          </a:p>
          <a:p>
            <a:pPr>
              <a:spcAft>
                <a:spcPts val="900"/>
              </a:spcAft>
            </a:pPr>
            <a:r>
              <a:rPr sz="1500">
                <a:solidFill>
                  <a:srgbClr val="9CAEC4"/>
                </a:solidFill>
                <a:latin typeface="微软雅黑"/>
              </a:rPr>
              <a:t>▸ 「猫」与「狗」比「猫」与「汽车」更接近</a:t>
            </a:r>
          </a:p>
          <a:p>
            <a:pPr>
              <a:spcAft>
                <a:spcPts val="900"/>
              </a:spcAft>
            </a:pPr>
            <a:r>
              <a:rPr sz="1500">
                <a:solidFill>
                  <a:srgbClr val="F8FAFC"/>
                </a:solidFill>
                <a:latin typeface="微软雅黑"/>
              </a:rPr>
              <a:t>▸ 好处：用户换种说法提问，也能检索到同一份资料</a:t>
            </a:r>
          </a:p>
          <a:p>
            <a:pPr>
              <a:spcAft>
                <a:spcPts val="900"/>
              </a:spcAft>
            </a:pPr>
            <a:r>
              <a:rPr sz="1500">
                <a:solidFill>
                  <a:srgbClr val="F59E0B"/>
                </a:solidFill>
                <a:latin typeface="微软雅黑"/>
              </a:rPr>
              <a:t>▸ 这就是「语义检索」强于「关键词搜索」的地方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A10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8813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1">
                <a:solidFill>
                  <a:srgbClr val="F59E0B"/>
                </a:solidFill>
                <a:latin typeface="微软雅黑"/>
              </a:rPr>
              <a:t>模块 2 · 步骤4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58368"/>
            <a:ext cx="1088136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2500" b="1">
                <a:solidFill>
                  <a:srgbClr val="F8FAFC"/>
                </a:solidFill>
                <a:latin typeface="微软雅黑"/>
              </a:rPr>
              <a:t>检索召回：余弦相似度与 Top-K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417320"/>
            <a:ext cx="1005840" cy="50800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640080" y="1828800"/>
            <a:ext cx="5349240" cy="4206240"/>
          </a:xfrm>
          <a:prstGeom prst="roundRect">
            <a:avLst/>
          </a:prstGeom>
          <a:solidFill>
            <a:srgbClr val="141D30"/>
          </a:solidFill>
          <a:ln w="15240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6217920" y="1828800"/>
            <a:ext cx="5349240" cy="4206240"/>
          </a:xfrm>
          <a:prstGeom prst="roundRect">
            <a:avLst/>
          </a:prstGeom>
          <a:solidFill>
            <a:srgbClr val="141D30"/>
          </a:solidFill>
          <a:ln w="15240">
            <a:solidFill>
              <a:srgbClr val="10B98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14400" y="2011680"/>
            <a:ext cx="48463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600" b="1">
                <a:solidFill>
                  <a:srgbClr val="F59E0B"/>
                </a:solidFill>
                <a:latin typeface="微软雅黑"/>
              </a:rPr>
              <a:t>余弦相似度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92240" y="2011680"/>
            <a:ext cx="48463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600" b="1">
                <a:solidFill>
                  <a:srgbClr val="10B981"/>
                </a:solidFill>
                <a:latin typeface="微软雅黑"/>
              </a:rPr>
              <a:t>Top-K 召回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2560320"/>
            <a:ext cx="4846320" cy="3291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</a:pPr>
            <a:r>
              <a:rPr sz="1250">
                <a:solidFill>
                  <a:srgbClr val="9CAEC4"/>
                </a:solidFill>
                <a:latin typeface="微软雅黑"/>
              </a:rPr>
              <a:t>• 衡量两个向量方向的接近程度</a:t>
            </a:r>
          </a:p>
          <a:p>
            <a:pPr>
              <a:spcAft>
                <a:spcPts val="700"/>
              </a:spcAft>
            </a:pPr>
            <a:r>
              <a:rPr sz="1250">
                <a:solidFill>
                  <a:srgbClr val="9CAEC4"/>
                </a:solidFill>
                <a:latin typeface="微软雅黑"/>
              </a:rPr>
              <a:t>• 取值越接近 1 越相似</a:t>
            </a:r>
          </a:p>
          <a:p>
            <a:pPr>
              <a:spcAft>
                <a:spcPts val="700"/>
              </a:spcAft>
            </a:pPr>
            <a:r>
              <a:rPr sz="1250">
                <a:solidFill>
                  <a:srgbClr val="9CAEC4"/>
                </a:solidFill>
                <a:latin typeface="微软雅黑"/>
              </a:rPr>
              <a:t>• 对文本长度不敏感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92240" y="2560320"/>
            <a:ext cx="4846320" cy="3291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</a:pPr>
            <a:r>
              <a:rPr sz="1250">
                <a:solidFill>
                  <a:srgbClr val="9CAEC4"/>
                </a:solidFill>
                <a:latin typeface="微软雅黑"/>
              </a:rPr>
              <a:t>• 取相似度最高的 K 个片段</a:t>
            </a:r>
          </a:p>
          <a:p>
            <a:pPr>
              <a:spcAft>
                <a:spcPts val="700"/>
              </a:spcAft>
            </a:pPr>
            <a:r>
              <a:rPr sz="1250">
                <a:solidFill>
                  <a:srgbClr val="9CAEC4"/>
                </a:solidFill>
                <a:latin typeface="微软雅黑"/>
              </a:rPr>
              <a:t>• K 太小漏信息，太大加噪声</a:t>
            </a:r>
          </a:p>
          <a:p>
            <a:pPr>
              <a:spcAft>
                <a:spcPts val="700"/>
              </a:spcAft>
            </a:pPr>
            <a:r>
              <a:rPr sz="1250">
                <a:solidFill>
                  <a:srgbClr val="9CAEC4"/>
                </a:solidFill>
                <a:latin typeface="微软雅黑"/>
              </a:rPr>
              <a:t>• 常见 K = 3 ~ 10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A10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8813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1">
                <a:solidFill>
                  <a:srgbClr val="F59E0B"/>
                </a:solidFill>
                <a:latin typeface="微软雅黑"/>
              </a:rPr>
              <a:t>模块 2 · 步骤5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58368"/>
            <a:ext cx="1088136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2500" b="1">
                <a:solidFill>
                  <a:srgbClr val="F8FAFC"/>
                </a:solidFill>
                <a:latin typeface="微软雅黑"/>
              </a:rPr>
              <a:t>Rerank 重排与上下文压缩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417320"/>
            <a:ext cx="1005840" cy="50800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77240" y="1828800"/>
            <a:ext cx="1060704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500">
                <a:solidFill>
                  <a:srgbClr val="9CAEC4"/>
                </a:solidFill>
                <a:latin typeface="微软雅黑"/>
              </a:rPr>
              <a:t>▸ 初筛可能召回一堆「差不多」的片段</a:t>
            </a:r>
          </a:p>
          <a:p>
            <a:pPr>
              <a:spcAft>
                <a:spcPts val="900"/>
              </a:spcAft>
            </a:pPr>
            <a:r>
              <a:rPr sz="1500">
                <a:solidFill>
                  <a:srgbClr val="F8FAFC"/>
                </a:solidFill>
                <a:latin typeface="微软雅黑"/>
              </a:rPr>
              <a:t>▸ 用更强的重排模型再做一次精排，把最相关的排到前面</a:t>
            </a:r>
          </a:p>
          <a:p>
            <a:pPr>
              <a:spcAft>
                <a:spcPts val="900"/>
              </a:spcAft>
            </a:pPr>
            <a:r>
              <a:rPr sz="1500">
                <a:solidFill>
                  <a:srgbClr val="9CAEC4"/>
                </a:solidFill>
                <a:latin typeface="微软雅黑"/>
              </a:rPr>
              <a:t>▸ 压缩：删掉无关句子，只保留有用信息，省 Token</a:t>
            </a:r>
          </a:p>
          <a:p>
            <a:pPr>
              <a:spcAft>
                <a:spcPts val="900"/>
              </a:spcAft>
            </a:pPr>
            <a:r>
              <a:rPr sz="1500">
                <a:solidFill>
                  <a:srgbClr val="10B981"/>
                </a:solidFill>
                <a:latin typeface="微软雅黑"/>
              </a:rPr>
              <a:t>▸ 最后：把「问题 + 精选片段」一起喂给大模型生成答案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A10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8813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1">
                <a:solidFill>
                  <a:srgbClr val="F43F5E"/>
                </a:solidFill>
                <a:latin typeface="微软雅黑"/>
              </a:rPr>
              <a:t>模块 2 · 避坑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58368"/>
            <a:ext cx="1088136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2500" b="1">
                <a:solidFill>
                  <a:srgbClr val="F8FAFC"/>
                </a:solidFill>
                <a:latin typeface="微软雅黑"/>
              </a:rPr>
              <a:t>RAG 常见的五个坑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417320"/>
            <a:ext cx="1005840" cy="50800"/>
          </a:xfrm>
          <a:prstGeom prst="rect">
            <a:avLst/>
          </a:prstGeom>
          <a:solidFill>
            <a:srgbClr val="F43F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640080" y="1828800"/>
            <a:ext cx="5372100" cy="2125980"/>
          </a:xfrm>
          <a:prstGeom prst="roundRect">
            <a:avLst/>
          </a:prstGeom>
          <a:solidFill>
            <a:srgbClr val="141D30"/>
          </a:solidFill>
          <a:ln w="15240">
            <a:solidFill>
              <a:srgbClr val="F43F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1993392"/>
            <a:ext cx="49149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1">
                <a:solidFill>
                  <a:srgbClr val="F43F5E"/>
                </a:solidFill>
                <a:latin typeface="微软雅黑"/>
              </a:rPr>
              <a:t>🕳️ 切片不当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2450592"/>
            <a:ext cx="4914900" cy="13944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150" b="0">
                <a:solidFill>
                  <a:srgbClr val="9CAEC4"/>
                </a:solidFill>
                <a:latin typeface="微软雅黑"/>
              </a:rPr>
              <a:t>语义被切断，答非所问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40780" y="1828800"/>
            <a:ext cx="5372100" cy="2125980"/>
          </a:xfrm>
          <a:prstGeom prst="roundRect">
            <a:avLst/>
          </a:prstGeom>
          <a:solidFill>
            <a:srgbClr val="141D30"/>
          </a:solidFill>
          <a:ln w="15240">
            <a:solidFill>
              <a:srgbClr val="F43F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469380" y="1993392"/>
            <a:ext cx="49149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1">
                <a:solidFill>
                  <a:srgbClr val="F43F5E"/>
                </a:solidFill>
                <a:latin typeface="微软雅黑"/>
              </a:rPr>
              <a:t>🕳️ 召回失败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69380" y="2450592"/>
            <a:ext cx="4914900" cy="13944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150" b="0">
                <a:solidFill>
                  <a:srgbClr val="9CAEC4"/>
                </a:solidFill>
                <a:latin typeface="微软雅黑"/>
              </a:rPr>
              <a:t>知识库有，但没检索到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40080" y="4183380"/>
            <a:ext cx="5372100" cy="2125980"/>
          </a:xfrm>
          <a:prstGeom prst="roundRect">
            <a:avLst/>
          </a:prstGeom>
          <a:solidFill>
            <a:srgbClr val="141D30"/>
          </a:solidFill>
          <a:ln w="15240">
            <a:solidFill>
              <a:srgbClr val="F43F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68680" y="4347972"/>
            <a:ext cx="49149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1">
                <a:solidFill>
                  <a:srgbClr val="F43F5E"/>
                </a:solidFill>
                <a:latin typeface="微软雅黑"/>
              </a:rPr>
              <a:t>🕳️ 噪声干扰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68680" y="4805172"/>
            <a:ext cx="4914900" cy="13944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150" b="0">
                <a:solidFill>
                  <a:srgbClr val="9CAEC4"/>
                </a:solidFill>
                <a:latin typeface="微软雅黑"/>
              </a:rPr>
              <a:t>检索到无关内容带偏答案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240780" y="4183380"/>
            <a:ext cx="5372100" cy="2125980"/>
          </a:xfrm>
          <a:prstGeom prst="roundRect">
            <a:avLst/>
          </a:prstGeom>
          <a:solidFill>
            <a:srgbClr val="141D30"/>
          </a:solidFill>
          <a:ln w="15240">
            <a:solidFill>
              <a:srgbClr val="F43F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69380" y="4347972"/>
            <a:ext cx="49149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1">
                <a:solidFill>
                  <a:srgbClr val="F43F5E"/>
                </a:solidFill>
                <a:latin typeface="微软雅黑"/>
              </a:rPr>
              <a:t>🕳️ 不溯源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69380" y="4805172"/>
            <a:ext cx="4914900" cy="13944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150" b="0">
                <a:solidFill>
                  <a:srgbClr val="9CAEC4"/>
                </a:solidFill>
                <a:latin typeface="微软雅黑"/>
              </a:rPr>
              <a:t>没标注来源，无法验证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A10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005840" y="2148840"/>
            <a:ext cx="27432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7600" b="1">
                <a:solidFill>
                  <a:srgbClr val="F59E0B"/>
                </a:solidFill>
                <a:latin typeface="微软雅黑"/>
              </a:rPr>
              <a:t>03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05840" y="3200400"/>
            <a:ext cx="102412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3200" b="1">
                <a:solidFill>
                  <a:srgbClr val="F8FAFC"/>
                </a:solidFill>
                <a:latin typeface="微软雅黑"/>
              </a:rPr>
              <a:t>腾讯 ima 知识库深度实操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1560" y="4251960"/>
            <a:ext cx="1024128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500" b="0">
                <a:solidFill>
                  <a:srgbClr val="9CAEC4"/>
                </a:solidFill>
                <a:latin typeface="微软雅黑"/>
              </a:rPr>
              <a:t>微信生态里的「第二大脑」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A10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8813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1">
                <a:solidFill>
                  <a:srgbClr val="F59E0B"/>
                </a:solidFill>
                <a:latin typeface="微软雅黑"/>
              </a:rPr>
              <a:t>模块 3 · 工具认知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58368"/>
            <a:ext cx="1088136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2500" b="1">
                <a:solidFill>
                  <a:srgbClr val="F8FAFC"/>
                </a:solidFill>
                <a:latin typeface="微软雅黑"/>
              </a:rPr>
              <a:t>腾讯 ima 是什么？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417320"/>
            <a:ext cx="1005840" cy="50800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77240" y="1828800"/>
            <a:ext cx="1060704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500">
                <a:solidFill>
                  <a:srgbClr val="F8FAFC"/>
                </a:solidFill>
                <a:latin typeface="微软雅黑"/>
              </a:rPr>
              <a:t>▸ 面向个人与团队的知识库 + 问答工具</a:t>
            </a:r>
          </a:p>
          <a:p>
            <a:pPr>
              <a:spcAft>
                <a:spcPts val="900"/>
              </a:spcAft>
            </a:pPr>
            <a:r>
              <a:rPr sz="1500">
                <a:solidFill>
                  <a:srgbClr val="9CAEC4"/>
                </a:solidFill>
                <a:latin typeface="微软雅黑"/>
              </a:rPr>
              <a:t>▸ 深度融入微信生态：公众号、文件、网页一键收录</a:t>
            </a:r>
          </a:p>
          <a:p>
            <a:pPr>
              <a:spcAft>
                <a:spcPts val="900"/>
              </a:spcAft>
            </a:pPr>
            <a:r>
              <a:rPr sz="1500">
                <a:solidFill>
                  <a:srgbClr val="9CAEC4"/>
                </a:solidFill>
                <a:latin typeface="微软雅黑"/>
              </a:rPr>
              <a:t>▸ 支持多格式解析，也能处理录音等非文本内容</a:t>
            </a:r>
          </a:p>
          <a:p>
            <a:pPr>
              <a:spcAft>
                <a:spcPts val="900"/>
              </a:spcAft>
            </a:pPr>
            <a:r>
              <a:rPr sz="1500">
                <a:solidFill>
                  <a:srgbClr val="10B981"/>
                </a:solidFill>
                <a:latin typeface="微软雅黑"/>
              </a:rPr>
              <a:t>▸ 内置「@知识库」：让回答直接命中你的私人资料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A10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8813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1">
                <a:solidFill>
                  <a:srgbClr val="F59E0B"/>
                </a:solidFill>
                <a:latin typeface="微软雅黑"/>
              </a:rPr>
              <a:t>模块 3 · 能力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58368"/>
            <a:ext cx="1088136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2500" b="1">
                <a:solidFill>
                  <a:srgbClr val="F8FAFC"/>
                </a:solidFill>
                <a:latin typeface="微软雅黑"/>
              </a:rPr>
              <a:t>ima 的关键能力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417320"/>
            <a:ext cx="1005840" cy="50800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640080" y="1828800"/>
            <a:ext cx="5372100" cy="2125980"/>
          </a:xfrm>
          <a:prstGeom prst="roundRect">
            <a:avLst/>
          </a:prstGeom>
          <a:solidFill>
            <a:srgbClr val="141D30"/>
          </a:solidFill>
          <a:ln w="15240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1993392"/>
            <a:ext cx="49149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1">
                <a:solidFill>
                  <a:srgbClr val="F59E0B"/>
                </a:solidFill>
                <a:latin typeface="微软雅黑"/>
              </a:rPr>
              <a:t>📥 一键收录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2450592"/>
            <a:ext cx="4914900" cy="13944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150" b="0">
                <a:solidFill>
                  <a:srgbClr val="9CAEC4"/>
                </a:solidFill>
                <a:latin typeface="微软雅黑"/>
              </a:rPr>
              <a:t>公众号/网页/文件随手存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40780" y="1828800"/>
            <a:ext cx="5372100" cy="2125980"/>
          </a:xfrm>
          <a:prstGeom prst="roundRect">
            <a:avLst/>
          </a:prstGeom>
          <a:solidFill>
            <a:srgbClr val="141D30"/>
          </a:solidFill>
          <a:ln w="15240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469380" y="1993392"/>
            <a:ext cx="49149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1">
                <a:solidFill>
                  <a:srgbClr val="F59E0B"/>
                </a:solidFill>
                <a:latin typeface="微软雅黑"/>
              </a:rPr>
              <a:t>🔍 语义检索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69380" y="2450592"/>
            <a:ext cx="4914900" cy="13944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150" b="0">
                <a:solidFill>
                  <a:srgbClr val="9CAEC4"/>
                </a:solidFill>
                <a:latin typeface="微软雅黑"/>
              </a:rPr>
              <a:t>换个说法也能找到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40080" y="4183380"/>
            <a:ext cx="5372100" cy="2125980"/>
          </a:xfrm>
          <a:prstGeom prst="roundRect">
            <a:avLst/>
          </a:prstGeom>
          <a:solidFill>
            <a:srgbClr val="141D30"/>
          </a:solidFill>
          <a:ln w="15240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68680" y="4347972"/>
            <a:ext cx="49149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1">
                <a:solidFill>
                  <a:srgbClr val="F59E0B"/>
                </a:solidFill>
                <a:latin typeface="微软雅黑"/>
              </a:rPr>
              <a:t>👥 团队共享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68680" y="4805172"/>
            <a:ext cx="4914900" cy="13944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150" b="0">
                <a:solidFill>
                  <a:srgbClr val="9CAEC4"/>
                </a:solidFill>
                <a:latin typeface="微软雅黑"/>
              </a:rPr>
              <a:t>知识库可多人协作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240780" y="4183380"/>
            <a:ext cx="5372100" cy="2125980"/>
          </a:xfrm>
          <a:prstGeom prst="roundRect">
            <a:avLst/>
          </a:prstGeom>
          <a:solidFill>
            <a:srgbClr val="141D30"/>
          </a:solidFill>
          <a:ln w="15240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69380" y="4347972"/>
            <a:ext cx="49149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1">
                <a:solidFill>
                  <a:srgbClr val="F59E0B"/>
                </a:solidFill>
                <a:latin typeface="微软雅黑"/>
              </a:rPr>
              <a:t>🔗 开放接口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69380" y="4805172"/>
            <a:ext cx="4914900" cy="13944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150" b="0">
                <a:solidFill>
                  <a:srgbClr val="9CAEC4"/>
                </a:solidFill>
                <a:latin typeface="微软雅黑"/>
              </a:rPr>
              <a:t>OpenAPI 可自动化对接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A10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8813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1">
                <a:solidFill>
                  <a:srgbClr val="F59E0B"/>
                </a:solidFill>
                <a:latin typeface="微软雅黑"/>
              </a:rPr>
              <a:t>模块 3 · 实操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58368"/>
            <a:ext cx="1088136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2500" b="1">
                <a:solidFill>
                  <a:srgbClr val="F8FAFC"/>
                </a:solidFill>
                <a:latin typeface="微软雅黑"/>
              </a:rPr>
              <a:t>ima 实操：从收录到提问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417320"/>
            <a:ext cx="1005840" cy="50800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77240" y="1828800"/>
            <a:ext cx="1060704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500">
                <a:solidFill>
                  <a:srgbClr val="F8FAFC"/>
                </a:solidFill>
                <a:latin typeface="微软雅黑"/>
              </a:rPr>
              <a:t>▸ ① 把资料（PDF/网页/公众号）拖入知识库</a:t>
            </a:r>
          </a:p>
          <a:p>
            <a:pPr>
              <a:spcAft>
                <a:spcPts val="900"/>
              </a:spcAft>
            </a:pPr>
            <a:r>
              <a:rPr sz="1500">
                <a:solidFill>
                  <a:srgbClr val="9CAEC4"/>
                </a:solidFill>
                <a:latin typeface="微软雅黑"/>
              </a:rPr>
              <a:t>▸ ② 等系统自动解析、切片、建索引</a:t>
            </a:r>
          </a:p>
          <a:p>
            <a:pPr>
              <a:spcAft>
                <a:spcPts val="900"/>
              </a:spcAft>
            </a:pPr>
            <a:r>
              <a:rPr sz="1500">
                <a:solidFill>
                  <a:srgbClr val="9CAEC4"/>
                </a:solidFill>
                <a:latin typeface="微软雅黑"/>
              </a:rPr>
              <a:t>▸ ③ 提问时 @该知识库，答案将基于你的资料</a:t>
            </a:r>
          </a:p>
          <a:p>
            <a:pPr>
              <a:spcAft>
                <a:spcPts val="900"/>
              </a:spcAft>
            </a:pPr>
            <a:r>
              <a:rPr sz="1500">
                <a:solidFill>
                  <a:srgbClr val="10B981"/>
                </a:solidFill>
                <a:latin typeface="微软雅黑"/>
              </a:rPr>
              <a:t>▸ ④ 答案带引用来源，可点击回溯原文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A10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8813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1">
                <a:solidFill>
                  <a:srgbClr val="F59E0B"/>
                </a:solidFill>
                <a:latin typeface="微软雅黑"/>
              </a:rPr>
              <a:t>模块 3 · 协作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58368"/>
            <a:ext cx="1088136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2500" b="1">
                <a:solidFill>
                  <a:srgbClr val="F8FAFC"/>
                </a:solidFill>
                <a:latin typeface="微软雅黑"/>
              </a:rPr>
              <a:t>团队知识库与权限管理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417320"/>
            <a:ext cx="1005840" cy="50800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77240" y="1828800"/>
            <a:ext cx="1060704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500">
                <a:solidFill>
                  <a:srgbClr val="9CAEC4"/>
                </a:solidFill>
                <a:latin typeface="微软雅黑"/>
              </a:rPr>
              <a:t>▸ 可按角色分配查看/编辑权限</a:t>
            </a:r>
          </a:p>
          <a:p>
            <a:pPr>
              <a:spcAft>
                <a:spcPts val="900"/>
              </a:spcAft>
            </a:pPr>
            <a:r>
              <a:rPr sz="1500">
                <a:solidFill>
                  <a:srgbClr val="F8FAFC"/>
                </a:solidFill>
                <a:latin typeface="微软雅黑"/>
              </a:rPr>
              <a:t>▸ 适合教研组、课题组共享资料</a:t>
            </a:r>
          </a:p>
          <a:p>
            <a:pPr>
              <a:spcAft>
                <a:spcPts val="900"/>
              </a:spcAft>
            </a:pPr>
            <a:r>
              <a:rPr sz="1500">
                <a:solidFill>
                  <a:srgbClr val="10B981"/>
                </a:solidFill>
                <a:latin typeface="微软雅黑"/>
              </a:rPr>
              <a:t>▸ 新人加入即可继承全部沉淀，不必从头问</a:t>
            </a:r>
          </a:p>
          <a:p>
            <a:pPr>
              <a:spcAft>
                <a:spcPts val="900"/>
              </a:spcAft>
            </a:pPr>
            <a:r>
              <a:rPr sz="1500">
                <a:solidFill>
                  <a:srgbClr val="F43F5E"/>
                </a:solidFill>
                <a:latin typeface="微软雅黑"/>
              </a:rPr>
              <a:t>▸ 注意：敏感/隐私材料谨慎共享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A10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8813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1">
                <a:solidFill>
                  <a:srgbClr val="F59E0B"/>
                </a:solidFill>
                <a:latin typeface="微软雅黑"/>
              </a:rPr>
              <a:t>模块 3 · 高阶技巧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58368"/>
            <a:ext cx="1088136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2500" b="1">
                <a:solidFill>
                  <a:srgbClr val="F8FAFC"/>
                </a:solidFill>
                <a:latin typeface="微软雅黑"/>
              </a:rPr>
              <a:t>「@知识库」为什么能抑制幻觉？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417320"/>
            <a:ext cx="1005840" cy="50800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77240" y="1828800"/>
            <a:ext cx="1060704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500">
                <a:solidFill>
                  <a:srgbClr val="F8FAFC"/>
                </a:solidFill>
                <a:latin typeface="微软雅黑"/>
              </a:rPr>
              <a:t>▸ 它强制模型「先检索你的资料，再作答」</a:t>
            </a:r>
          </a:p>
          <a:p>
            <a:pPr>
              <a:spcAft>
                <a:spcPts val="900"/>
              </a:spcAft>
            </a:pPr>
            <a:r>
              <a:rPr sz="1500">
                <a:solidFill>
                  <a:srgbClr val="9CAEC4"/>
                </a:solidFill>
                <a:latin typeface="微软雅黑"/>
              </a:rPr>
              <a:t>▸ 没检索到就别硬答，模型更倾向如实说「未收录」</a:t>
            </a:r>
          </a:p>
          <a:p>
            <a:pPr>
              <a:spcAft>
                <a:spcPts val="900"/>
              </a:spcAft>
            </a:pPr>
            <a:r>
              <a:rPr sz="1500">
                <a:solidFill>
                  <a:srgbClr val="10B981"/>
                </a:solidFill>
                <a:latin typeface="微软雅黑"/>
              </a:rPr>
              <a:t>▸ 答案可溯源，错了好追责、好修正</a:t>
            </a:r>
          </a:p>
          <a:p>
            <a:pPr>
              <a:spcAft>
                <a:spcPts val="900"/>
              </a:spcAft>
            </a:pPr>
            <a:r>
              <a:rPr sz="1500">
                <a:solidFill>
                  <a:srgbClr val="F59E0B"/>
                </a:solidFill>
                <a:latin typeface="微软雅黑"/>
              </a:rPr>
              <a:t>▸ 类比：像给 AI 装了「精确导航」，直达正确源头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A10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8813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1">
                <a:solidFill>
                  <a:srgbClr val="F59E0B"/>
                </a:solidFill>
                <a:latin typeface="微软雅黑"/>
              </a:rPr>
              <a:t>模块 3 · 实测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58368"/>
            <a:ext cx="1088136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2500" b="1">
                <a:solidFill>
                  <a:srgbClr val="F8FAFC"/>
                </a:solidFill>
                <a:latin typeface="微软雅黑"/>
              </a:rPr>
              <a:t>案例：知识库工具三选一实测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417320"/>
            <a:ext cx="1005840" cy="50800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640080" y="1828800"/>
          <a:ext cx="10927080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42360"/>
                <a:gridCol w="3642360"/>
                <a:gridCol w="3642360"/>
              </a:tblGrid>
              <a:tr h="457200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59E0B"/>
                          </a:solidFill>
                          <a:latin typeface="微软雅黑"/>
                        </a:rPr>
                        <a:t>工具</a:t>
                      </a:r>
                    </a:p>
                  </a:txBody>
                  <a:tcPr>
                    <a:solidFill>
                      <a:srgbClr val="16223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59E0B"/>
                          </a:solidFill>
                          <a:latin typeface="微软雅黑"/>
                        </a:rPr>
                        <a:t>结论</a:t>
                      </a:r>
                    </a:p>
                  </a:txBody>
                  <a:tcPr>
                    <a:solidFill>
                      <a:srgbClr val="16223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59E0B"/>
                          </a:solidFill>
                          <a:latin typeface="微软雅黑"/>
                        </a:rPr>
                        <a:t>说明</a:t>
                      </a:r>
                    </a:p>
                  </a:txBody>
                  <a:tcPr>
                    <a:solidFill>
                      <a:srgbClr val="16223C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F8FAFC"/>
                          </a:solidFill>
                          <a:latin typeface="微软雅黑"/>
                        </a:rPr>
                        <a:t>Cherry Studio</a:t>
                      </a:r>
                    </a:p>
                  </a:txBody>
                  <a:tcPr>
                    <a:solidFill>
                      <a:srgbClr val="141D3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9CAEC4"/>
                          </a:solidFill>
                          <a:latin typeface="微软雅黑"/>
                        </a:rPr>
                        <a:t>不可用</a:t>
                      </a:r>
                    </a:p>
                  </a:txBody>
                  <a:tcPr>
                    <a:solidFill>
                      <a:srgbClr val="141D3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9CAEC4"/>
                          </a:solidFill>
                          <a:latin typeface="微软雅黑"/>
                        </a:rPr>
                        <a:t>检索效果不达标</a:t>
                      </a:r>
                    </a:p>
                  </a:txBody>
                  <a:tcPr>
                    <a:solidFill>
                      <a:srgbClr val="141D30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F8FAFC"/>
                          </a:solidFill>
                          <a:latin typeface="微软雅黑"/>
                        </a:rPr>
                        <a:t>Dify</a:t>
                      </a:r>
                    </a:p>
                  </a:txBody>
                  <a:tcPr>
                    <a:solidFill>
                      <a:srgbClr val="11182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9CAEC4"/>
                          </a:solidFill>
                          <a:latin typeface="微软雅黑"/>
                        </a:rPr>
                        <a:t>可用</a:t>
                      </a:r>
                    </a:p>
                  </a:txBody>
                  <a:tcPr>
                    <a:solidFill>
                      <a:srgbClr val="11182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9CAEC4"/>
                          </a:solidFill>
                          <a:latin typeface="微软雅黑"/>
                        </a:rPr>
                        <a:t>能检索，效果一般</a:t>
                      </a:r>
                    </a:p>
                  </a:txBody>
                  <a:tcPr>
                    <a:solidFill>
                      <a:srgbClr val="11182A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F8FAFC"/>
                          </a:solidFill>
                          <a:latin typeface="微软雅黑"/>
                        </a:rPr>
                        <a:t>腾讯 ima</a:t>
                      </a:r>
                    </a:p>
                  </a:txBody>
                  <a:tcPr>
                    <a:solidFill>
                      <a:srgbClr val="141D3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9CAEC4"/>
                          </a:solidFill>
                          <a:latin typeface="微软雅黑"/>
                        </a:rPr>
                        <a:t>最佳</a:t>
                      </a:r>
                    </a:p>
                  </a:txBody>
                  <a:tcPr>
                    <a:solidFill>
                      <a:srgbClr val="141D3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9CAEC4"/>
                          </a:solidFill>
                          <a:latin typeface="微软雅黑"/>
                        </a:rPr>
                        <a:t>检索准确、体验流畅</a:t>
                      </a:r>
                    </a:p>
                  </a:txBody>
                  <a:tcPr>
                    <a:solidFill>
                      <a:srgbClr val="141D3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A10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8813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1">
                <a:solidFill>
                  <a:srgbClr val="F59E0B"/>
                </a:solidFill>
                <a:latin typeface="微软雅黑"/>
              </a:rPr>
              <a:t>模块 3 · 案例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58368"/>
            <a:ext cx="1088136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2500" b="1">
                <a:solidFill>
                  <a:srgbClr val="F8FAFC"/>
                </a:solidFill>
                <a:latin typeface="微软雅黑"/>
              </a:rPr>
              <a:t>案例：教研组用知识库判作文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417320"/>
            <a:ext cx="1005840" cy="50800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77240" y="1828800"/>
            <a:ext cx="1060704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500">
                <a:solidFill>
                  <a:srgbClr val="F8FAFC"/>
                </a:solidFill>
                <a:latin typeface="微软雅黑"/>
              </a:rPr>
              <a:t>▸ 把校本评分标准一次性存入知识库</a:t>
            </a:r>
          </a:p>
          <a:p>
            <a:pPr>
              <a:spcAft>
                <a:spcPts val="900"/>
              </a:spcAft>
            </a:pPr>
            <a:r>
              <a:rPr sz="1500">
                <a:solidFill>
                  <a:srgbClr val="9CAEC4"/>
                </a:solidFill>
                <a:latin typeface="微软雅黑"/>
              </a:rPr>
              <a:t>▸ 判作文时无需每次粘贴标准，直接提问</a:t>
            </a:r>
          </a:p>
          <a:p>
            <a:pPr>
              <a:spcAft>
                <a:spcPts val="900"/>
              </a:spcAft>
            </a:pPr>
            <a:r>
              <a:rPr sz="1500">
                <a:solidFill>
                  <a:srgbClr val="10B981"/>
                </a:solidFill>
                <a:latin typeface="微软雅黑"/>
              </a:rPr>
              <a:t>▸ 模型严格按「本校口径」评分，减少随意性</a:t>
            </a:r>
          </a:p>
          <a:p>
            <a:pPr>
              <a:spcAft>
                <a:spcPts val="900"/>
              </a:spcAft>
            </a:pPr>
            <a:r>
              <a:rPr sz="1500">
                <a:solidFill>
                  <a:srgbClr val="F59E0B"/>
                </a:solidFill>
                <a:latin typeface="微软雅黑"/>
              </a:rPr>
              <a:t>▸ 价值：把「个人经验」变成「可复用的团队标准」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A10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005840" y="2148840"/>
            <a:ext cx="27432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7600" b="1">
                <a:solidFill>
                  <a:srgbClr val="F59E0B"/>
                </a:solidFill>
                <a:latin typeface="微软雅黑"/>
              </a:rPr>
              <a:t>04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05840" y="3200400"/>
            <a:ext cx="102412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3200" b="1">
                <a:solidFill>
                  <a:srgbClr val="F8FAFC"/>
                </a:solidFill>
                <a:latin typeface="微软雅黑"/>
              </a:rPr>
              <a:t>Ollama 本地化部署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1560" y="4251960"/>
            <a:ext cx="1024128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500" b="0">
                <a:solidFill>
                  <a:srgbClr val="9CAEC4"/>
                </a:solidFill>
                <a:latin typeface="微软雅黑"/>
              </a:rPr>
              <a:t>让数据不出本机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A10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8813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1">
                <a:solidFill>
                  <a:srgbClr val="F59E0B"/>
                </a:solidFill>
                <a:latin typeface="微软雅黑"/>
              </a:rPr>
              <a:t>模块 4 · 动机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58368"/>
            <a:ext cx="1088136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2500" b="1">
                <a:solidFill>
                  <a:srgbClr val="F8FAFC"/>
                </a:solidFill>
                <a:latin typeface="微软雅黑"/>
              </a:rPr>
              <a:t>为什么需要本地部署？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417320"/>
            <a:ext cx="1005840" cy="50800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77240" y="1828800"/>
            <a:ext cx="1060704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500">
                <a:solidFill>
                  <a:srgbClr val="F8FAFC"/>
                </a:solidFill>
                <a:latin typeface="微软雅黑"/>
              </a:rPr>
              <a:t>▸ 涉密数据、学生隐私、企业机密——不能上传云端</a:t>
            </a:r>
          </a:p>
          <a:p>
            <a:pPr>
              <a:spcAft>
                <a:spcPts val="900"/>
              </a:spcAft>
            </a:pPr>
            <a:r>
              <a:rPr sz="1500">
                <a:solidFill>
                  <a:srgbClr val="9CAEC4"/>
                </a:solidFill>
                <a:latin typeface="微软雅黑"/>
              </a:rPr>
              <a:t>▸ 断网/内网环境也要能用</a:t>
            </a:r>
          </a:p>
          <a:p>
            <a:pPr>
              <a:spcAft>
                <a:spcPts val="900"/>
              </a:spcAft>
            </a:pPr>
            <a:r>
              <a:rPr sz="1500">
                <a:solidFill>
                  <a:srgbClr val="9CAEC4"/>
                </a:solidFill>
                <a:latin typeface="微软雅黑"/>
              </a:rPr>
              <a:t>▸ 长期高频使用，本地反而更省（无按量计费）</a:t>
            </a:r>
          </a:p>
          <a:p>
            <a:pPr>
              <a:spcAft>
                <a:spcPts val="900"/>
              </a:spcAft>
            </a:pPr>
            <a:r>
              <a:rPr sz="1500">
                <a:solidFill>
                  <a:srgbClr val="10B981"/>
                </a:solidFill>
                <a:latin typeface="微软雅黑"/>
              </a:rPr>
              <a:t>▸ 可控：模型、数据、日志都在自己手里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A10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8813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1">
                <a:solidFill>
                  <a:srgbClr val="F59E0B"/>
                </a:solidFill>
                <a:latin typeface="微软雅黑"/>
              </a:rPr>
              <a:t>模块 4 · 工具认知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58368"/>
            <a:ext cx="1088136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2500" b="1">
                <a:solidFill>
                  <a:srgbClr val="F8FAFC"/>
                </a:solidFill>
                <a:latin typeface="微软雅黑"/>
              </a:rPr>
              <a:t>Ollama 是什么？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417320"/>
            <a:ext cx="1005840" cy="50800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77240" y="1828800"/>
            <a:ext cx="1060704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500">
                <a:solidFill>
                  <a:srgbClr val="F8FAFC"/>
                </a:solidFill>
                <a:latin typeface="微软雅黑"/>
              </a:rPr>
              <a:t>▸ 一个在本地运行与管理大模型的工具</a:t>
            </a:r>
          </a:p>
          <a:p>
            <a:pPr>
              <a:spcAft>
                <a:spcPts val="900"/>
              </a:spcAft>
            </a:pPr>
            <a:r>
              <a:rPr sz="1500">
                <a:solidFill>
                  <a:srgbClr val="9CAEC4"/>
                </a:solidFill>
                <a:latin typeface="微软雅黑"/>
              </a:rPr>
              <a:t>▸ 一条命令即可拉取并运行 DeepSeek/Qwen/Llama 等</a:t>
            </a:r>
          </a:p>
          <a:p>
            <a:pPr>
              <a:spcAft>
                <a:spcPts val="900"/>
              </a:spcAft>
            </a:pPr>
            <a:r>
              <a:rPr sz="1500">
                <a:solidFill>
                  <a:srgbClr val="9CAEC4"/>
                </a:solidFill>
                <a:latin typeface="微软雅黑"/>
              </a:rPr>
              <a:t>▸ 支持 Windows / macOS / Linux</a:t>
            </a:r>
          </a:p>
          <a:p>
            <a:pPr>
              <a:spcAft>
                <a:spcPts val="900"/>
              </a:spcAft>
            </a:pPr>
            <a:r>
              <a:rPr sz="1500">
                <a:solidFill>
                  <a:srgbClr val="10B981"/>
                </a:solidFill>
                <a:latin typeface="微软雅黑"/>
              </a:rPr>
              <a:t>▸ 提供命令行与 API，方便和别的工具配合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A10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8813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1">
                <a:solidFill>
                  <a:srgbClr val="F59E0B"/>
                </a:solidFill>
                <a:latin typeface="微软雅黑"/>
              </a:rPr>
              <a:t>模块 4 · 实操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58368"/>
            <a:ext cx="1088136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2500" b="1">
                <a:solidFill>
                  <a:srgbClr val="F8FAFC"/>
                </a:solidFill>
                <a:latin typeface="微软雅黑"/>
              </a:rPr>
              <a:t>Ollama 命令行上手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417320"/>
            <a:ext cx="1005840" cy="50800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77240" y="1828800"/>
            <a:ext cx="1060704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500">
                <a:solidFill>
                  <a:srgbClr val="F8FAFC"/>
                </a:solidFill>
                <a:latin typeface="微软雅黑"/>
              </a:rPr>
              <a:t>▸ 安装后，一句命令即可运行：</a:t>
            </a:r>
          </a:p>
          <a:p>
            <a:pPr>
              <a:spcAft>
                <a:spcPts val="900"/>
              </a:spcAft>
            </a:pPr>
            <a:r>
              <a:rPr sz="1500">
                <a:solidFill>
                  <a:srgbClr val="38BDF8"/>
                </a:solidFill>
                <a:latin typeface="微软雅黑"/>
              </a:rPr>
              <a:t>▸ ollama run deepseek-r1:7b</a:t>
            </a:r>
          </a:p>
          <a:p>
            <a:pPr>
              <a:spcAft>
                <a:spcPts val="900"/>
              </a:spcAft>
            </a:pPr>
            <a:r>
              <a:rPr sz="1500">
                <a:solidFill>
                  <a:srgbClr val="38BDF8"/>
                </a:solidFill>
                <a:latin typeface="微软雅黑"/>
              </a:rPr>
              <a:t>▸ ollama run qwen2.5:7b</a:t>
            </a:r>
          </a:p>
          <a:p>
            <a:pPr>
              <a:spcAft>
                <a:spcPts val="900"/>
              </a:spcAft>
            </a:pPr>
            <a:r>
              <a:rPr sz="1500">
                <a:solidFill>
                  <a:srgbClr val="10B981"/>
                </a:solidFill>
                <a:latin typeface="微软雅黑"/>
              </a:rPr>
              <a:t>▸ 模型下载到本地后，离线也能对话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A10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8813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1">
                <a:solidFill>
                  <a:srgbClr val="F59E0B"/>
                </a:solidFill>
                <a:latin typeface="微软雅黑"/>
              </a:rPr>
              <a:t>模块 4 · 配套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58368"/>
            <a:ext cx="1088136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2500" b="1">
                <a:solidFill>
                  <a:srgbClr val="F8FAFC"/>
                </a:solidFill>
                <a:latin typeface="微软雅黑"/>
              </a:rPr>
              <a:t>本地 RAG 的三个常用前端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417320"/>
            <a:ext cx="1005840" cy="50800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77240" y="1828800"/>
            <a:ext cx="1060704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500">
                <a:solidFill>
                  <a:srgbClr val="F8FAFC"/>
                </a:solidFill>
                <a:latin typeface="微软雅黑"/>
              </a:rPr>
              <a:t>▸ Open WebUI：功能全，类 ChatGPT 界面</a:t>
            </a:r>
          </a:p>
          <a:p>
            <a:pPr>
              <a:spcAft>
                <a:spcPts val="900"/>
              </a:spcAft>
            </a:pPr>
            <a:r>
              <a:rPr sz="1500">
                <a:solidFill>
                  <a:srgbClr val="F8FAFC"/>
                </a:solidFill>
                <a:latin typeface="微软雅黑"/>
              </a:rPr>
              <a:t>▸ AnythingLLM：内置知识库与文档管理</a:t>
            </a:r>
          </a:p>
          <a:p>
            <a:pPr>
              <a:spcAft>
                <a:spcPts val="900"/>
              </a:spcAft>
            </a:pPr>
            <a:r>
              <a:rPr sz="1500">
                <a:solidFill>
                  <a:srgbClr val="F8FAFC"/>
                </a:solidFill>
                <a:latin typeface="微软雅黑"/>
              </a:rPr>
              <a:t>▸ Page Assist：浏览器插件，轻量易用</a:t>
            </a:r>
          </a:p>
          <a:p>
            <a:pPr>
              <a:spcAft>
                <a:spcPts val="900"/>
              </a:spcAft>
            </a:pPr>
            <a:r>
              <a:rPr sz="1500">
                <a:solidFill>
                  <a:srgbClr val="10B981"/>
                </a:solidFill>
                <a:latin typeface="微软雅黑"/>
              </a:rPr>
              <a:t>▸ 三者都能对接本地 Ollama，搭出纯本地知识库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A10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8813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1">
                <a:solidFill>
                  <a:srgbClr val="F59E0B"/>
                </a:solidFill>
                <a:latin typeface="微软雅黑"/>
              </a:rPr>
              <a:t>模块 4 · 关键知识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58368"/>
            <a:ext cx="1088136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2500" b="1">
                <a:solidFill>
                  <a:srgbClr val="F8FAFC"/>
                </a:solidFill>
                <a:latin typeface="微软雅黑"/>
              </a:rPr>
              <a:t>显存怎么估？一个公式搞定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417320"/>
            <a:ext cx="1005840" cy="50800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77240" y="1828800"/>
            <a:ext cx="1060704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500">
                <a:solidFill>
                  <a:srgbClr val="F8FAFC"/>
                </a:solidFill>
                <a:latin typeface="微软雅黑"/>
              </a:rPr>
              <a:t>▸ 总显存 ≈ 参数量 × 精度所占字节数</a:t>
            </a:r>
          </a:p>
          <a:p>
            <a:pPr>
              <a:spcAft>
                <a:spcPts val="900"/>
              </a:spcAft>
            </a:pPr>
            <a:r>
              <a:rPr sz="1500">
                <a:solidFill>
                  <a:srgbClr val="9CAEC4"/>
                </a:solidFill>
                <a:latin typeface="微软雅黑"/>
              </a:rPr>
              <a:t>▸ FP16 ≈ 2GB / 10亿参数；INT8 ≈ 1GB；INT4 ≈ 0.5GB</a:t>
            </a:r>
          </a:p>
          <a:p>
            <a:pPr>
              <a:spcAft>
                <a:spcPts val="900"/>
              </a:spcAft>
            </a:pPr>
            <a:r>
              <a:rPr sz="1500">
                <a:solidFill>
                  <a:srgbClr val="10B981"/>
                </a:solidFill>
                <a:latin typeface="微软雅黑"/>
              </a:rPr>
              <a:t>▸ 7B 模型：FP16 约 14GB，INT4 仅约 4GB</a:t>
            </a:r>
          </a:p>
          <a:p>
            <a:pPr>
              <a:spcAft>
                <a:spcPts val="900"/>
              </a:spcAft>
            </a:pPr>
            <a:r>
              <a:rPr sz="1500">
                <a:solidFill>
                  <a:srgbClr val="F59E0B"/>
                </a:solidFill>
                <a:latin typeface="微软雅黑"/>
              </a:rPr>
              <a:t>▸ 参考：RTX 4090（24GB）可跑 8B 级模型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A10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8813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1">
                <a:solidFill>
                  <a:srgbClr val="10B981"/>
                </a:solidFill>
                <a:latin typeface="微软雅黑"/>
              </a:rPr>
              <a:t>模块 4 · 量化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58368"/>
            <a:ext cx="1088136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2500" b="1">
                <a:solidFill>
                  <a:srgbClr val="F8FAFC"/>
                </a:solidFill>
                <a:latin typeface="微软雅黑"/>
              </a:rPr>
              <a:t>不同精度的显存需求（估算）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417320"/>
            <a:ext cx="1005840" cy="50800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640080" y="1828800"/>
          <a:ext cx="10927080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31770"/>
                <a:gridCol w="2731770"/>
                <a:gridCol w="2731770"/>
                <a:gridCol w="2731770"/>
              </a:tblGrid>
              <a:tr h="457200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10B981"/>
                          </a:solidFill>
                          <a:latin typeface="微软雅黑"/>
                        </a:rPr>
                        <a:t>模型</a:t>
                      </a:r>
                    </a:p>
                  </a:txBody>
                  <a:tcPr>
                    <a:solidFill>
                      <a:srgbClr val="16223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10B981"/>
                          </a:solidFill>
                          <a:latin typeface="微软雅黑"/>
                        </a:rPr>
                        <a:t>FP16</a:t>
                      </a:r>
                    </a:p>
                  </a:txBody>
                  <a:tcPr>
                    <a:solidFill>
                      <a:srgbClr val="16223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10B981"/>
                          </a:solidFill>
                          <a:latin typeface="微软雅黑"/>
                        </a:rPr>
                        <a:t>INT8</a:t>
                      </a:r>
                    </a:p>
                  </a:txBody>
                  <a:tcPr>
                    <a:solidFill>
                      <a:srgbClr val="16223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10B981"/>
                          </a:solidFill>
                          <a:latin typeface="微软雅黑"/>
                        </a:rPr>
                        <a:t>INT4</a:t>
                      </a:r>
                    </a:p>
                  </a:txBody>
                  <a:tcPr>
                    <a:solidFill>
                      <a:srgbClr val="16223C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F8FAFC"/>
                          </a:solidFill>
                          <a:latin typeface="微软雅黑"/>
                        </a:rPr>
                        <a:t>7B</a:t>
                      </a:r>
                    </a:p>
                  </a:txBody>
                  <a:tcPr>
                    <a:solidFill>
                      <a:srgbClr val="141D3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9CAEC4"/>
                          </a:solidFill>
                          <a:latin typeface="微软雅黑"/>
                        </a:rPr>
                        <a:t>约 14 GB</a:t>
                      </a:r>
                    </a:p>
                  </a:txBody>
                  <a:tcPr>
                    <a:solidFill>
                      <a:srgbClr val="141D3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9CAEC4"/>
                          </a:solidFill>
                          <a:latin typeface="微软雅黑"/>
                        </a:rPr>
                        <a:t>约 7 GB</a:t>
                      </a:r>
                    </a:p>
                  </a:txBody>
                  <a:tcPr>
                    <a:solidFill>
                      <a:srgbClr val="141D3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9CAEC4"/>
                          </a:solidFill>
                          <a:latin typeface="微软雅黑"/>
                        </a:rPr>
                        <a:t>约 4 GB</a:t>
                      </a:r>
                    </a:p>
                  </a:txBody>
                  <a:tcPr>
                    <a:solidFill>
                      <a:srgbClr val="141D30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F8FAFC"/>
                          </a:solidFill>
                          <a:latin typeface="微软雅黑"/>
                        </a:rPr>
                        <a:t>14B</a:t>
                      </a:r>
                    </a:p>
                  </a:txBody>
                  <a:tcPr>
                    <a:solidFill>
                      <a:srgbClr val="11182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9CAEC4"/>
                          </a:solidFill>
                          <a:latin typeface="微软雅黑"/>
                        </a:rPr>
                        <a:t>约 28 GB</a:t>
                      </a:r>
                    </a:p>
                  </a:txBody>
                  <a:tcPr>
                    <a:solidFill>
                      <a:srgbClr val="11182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9CAEC4"/>
                          </a:solidFill>
                          <a:latin typeface="微软雅黑"/>
                        </a:rPr>
                        <a:t>约 14 GB</a:t>
                      </a:r>
                    </a:p>
                  </a:txBody>
                  <a:tcPr>
                    <a:solidFill>
                      <a:srgbClr val="11182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9CAEC4"/>
                          </a:solidFill>
                          <a:latin typeface="微软雅黑"/>
                        </a:rPr>
                        <a:t>约 8 GB</a:t>
                      </a:r>
                    </a:p>
                  </a:txBody>
                  <a:tcPr>
                    <a:solidFill>
                      <a:srgbClr val="11182A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F8FAFC"/>
                          </a:solidFill>
                          <a:latin typeface="微软雅黑"/>
                        </a:rPr>
                        <a:t>70B</a:t>
                      </a:r>
                    </a:p>
                  </a:txBody>
                  <a:tcPr>
                    <a:solidFill>
                      <a:srgbClr val="141D3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9CAEC4"/>
                          </a:solidFill>
                          <a:latin typeface="微软雅黑"/>
                        </a:rPr>
                        <a:t>约 140 GB</a:t>
                      </a:r>
                    </a:p>
                  </a:txBody>
                  <a:tcPr>
                    <a:solidFill>
                      <a:srgbClr val="141D3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9CAEC4"/>
                          </a:solidFill>
                          <a:latin typeface="微软雅黑"/>
                        </a:rPr>
                        <a:t>约 70 GB</a:t>
                      </a:r>
                    </a:p>
                  </a:txBody>
                  <a:tcPr>
                    <a:solidFill>
                      <a:srgbClr val="141D3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9CAEC4"/>
                          </a:solidFill>
                          <a:latin typeface="微软雅黑"/>
                        </a:rPr>
                        <a:t>约 35 GB</a:t>
                      </a:r>
                    </a:p>
                  </a:txBody>
                  <a:tcPr>
                    <a:solidFill>
                      <a:srgbClr val="141D3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A10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8813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1">
                <a:solidFill>
                  <a:srgbClr val="10B981"/>
                </a:solidFill>
                <a:latin typeface="微软雅黑"/>
              </a:rPr>
              <a:t>模块 4 · 选型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58368"/>
            <a:ext cx="1088136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2500" b="1">
                <a:solidFill>
                  <a:srgbClr val="F8FAFC"/>
                </a:solidFill>
                <a:latin typeface="微软雅黑"/>
              </a:rPr>
              <a:t>本地 vs 云端：怎么选？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417320"/>
            <a:ext cx="1005840" cy="50800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640080" y="1828800"/>
            <a:ext cx="5349240" cy="4206240"/>
          </a:xfrm>
          <a:prstGeom prst="roundRect">
            <a:avLst/>
          </a:prstGeom>
          <a:solidFill>
            <a:srgbClr val="141D30"/>
          </a:solidFill>
          <a:ln w="15240">
            <a:solidFill>
              <a:srgbClr val="10B98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6217920" y="1828800"/>
            <a:ext cx="5349240" cy="4206240"/>
          </a:xfrm>
          <a:prstGeom prst="roundRect">
            <a:avLst/>
          </a:prstGeom>
          <a:solidFill>
            <a:srgbClr val="141D30"/>
          </a:solidFill>
          <a:ln w="15240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14400" y="2011680"/>
            <a:ext cx="48463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600" b="1">
                <a:solidFill>
                  <a:srgbClr val="10B981"/>
                </a:solidFill>
                <a:latin typeface="微软雅黑"/>
              </a:rPr>
              <a:t>选本地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92240" y="2011680"/>
            <a:ext cx="48463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600" b="1">
                <a:solidFill>
                  <a:srgbClr val="F59E0B"/>
                </a:solidFill>
                <a:latin typeface="微软雅黑"/>
              </a:rPr>
              <a:t>选云端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2560320"/>
            <a:ext cx="4846320" cy="3291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</a:pPr>
            <a:r>
              <a:rPr sz="1250">
                <a:solidFill>
                  <a:srgbClr val="9CAEC4"/>
                </a:solidFill>
                <a:latin typeface="微软雅黑"/>
              </a:rPr>
              <a:t>• 数据敏感/涉密</a:t>
            </a:r>
          </a:p>
          <a:p>
            <a:pPr>
              <a:spcAft>
                <a:spcPts val="700"/>
              </a:spcAft>
            </a:pPr>
            <a:r>
              <a:rPr sz="1250">
                <a:solidFill>
                  <a:srgbClr val="9CAEC4"/>
                </a:solidFill>
                <a:latin typeface="微软雅黑"/>
              </a:rPr>
              <a:t>• 断网/内网环境</a:t>
            </a:r>
          </a:p>
          <a:p>
            <a:pPr>
              <a:spcAft>
                <a:spcPts val="700"/>
              </a:spcAft>
            </a:pPr>
            <a:r>
              <a:rPr sz="1250">
                <a:solidFill>
                  <a:srgbClr val="9CAEC4"/>
                </a:solidFill>
                <a:latin typeface="微软雅黑"/>
              </a:rPr>
              <a:t>• 高频使用、想降本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92240" y="2560320"/>
            <a:ext cx="4846320" cy="3291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</a:pPr>
            <a:r>
              <a:rPr sz="1250">
                <a:solidFill>
                  <a:srgbClr val="9CAEC4"/>
                </a:solidFill>
                <a:latin typeface="微软雅黑"/>
              </a:rPr>
              <a:t>• 追求最强能力</a:t>
            </a:r>
          </a:p>
          <a:p>
            <a:pPr>
              <a:spcAft>
                <a:spcPts val="700"/>
              </a:spcAft>
            </a:pPr>
            <a:r>
              <a:rPr sz="1250">
                <a:solidFill>
                  <a:srgbClr val="9CAEC4"/>
                </a:solidFill>
                <a:latin typeface="微软雅黑"/>
              </a:rPr>
              <a:t>• 偶尔使用、不想维护</a:t>
            </a:r>
          </a:p>
          <a:p>
            <a:pPr>
              <a:spcAft>
                <a:spcPts val="700"/>
              </a:spcAft>
            </a:pPr>
            <a:r>
              <a:rPr sz="1250">
                <a:solidFill>
                  <a:srgbClr val="9CAEC4"/>
                </a:solidFill>
                <a:latin typeface="微软雅黑"/>
              </a:rPr>
              <a:t>• 需要联网检索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A10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8813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1">
                <a:solidFill>
                  <a:srgbClr val="F59E0B"/>
                </a:solidFill>
                <a:latin typeface="微软雅黑"/>
              </a:rPr>
              <a:t>模块 4 · 本讲实验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58368"/>
            <a:ext cx="1088136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2500" b="1">
                <a:solidFill>
                  <a:srgbClr val="F8FAFC"/>
                </a:solidFill>
                <a:latin typeface="微软雅黑"/>
              </a:rPr>
              <a:t>交互实验室：RAG「闭卷 vs 开卷」对比台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417320"/>
            <a:ext cx="1005840" cy="50800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77240" y="1828800"/>
            <a:ext cx="1060704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500">
                <a:solidFill>
                  <a:srgbClr val="38BDF8"/>
                </a:solidFill>
                <a:latin typeface="微软雅黑"/>
              </a:rPr>
              <a:t>▸ 在线地址：zgdgt.cn/course-llm-s2.html</a:t>
            </a:r>
          </a:p>
          <a:p>
            <a:pPr>
              <a:spcAft>
                <a:spcPts val="900"/>
              </a:spcAft>
            </a:pPr>
            <a:r>
              <a:rPr sz="1500">
                <a:solidFill>
                  <a:srgbClr val="9CAEC4"/>
                </a:solidFill>
                <a:latin typeface="微软雅黑"/>
              </a:rPr>
              <a:t>▸ 输入问题，直观看出「纯模型」与「带知识库」的差别</a:t>
            </a:r>
          </a:p>
          <a:p>
            <a:pPr>
              <a:spcAft>
                <a:spcPts val="900"/>
              </a:spcAft>
            </a:pPr>
            <a:r>
              <a:rPr sz="1500">
                <a:solidFill>
                  <a:srgbClr val="9CAEC4"/>
                </a:solidFill>
                <a:latin typeface="微软雅黑"/>
              </a:rPr>
              <a:t>▸ 观察检索命中的片段与相似度分数</a:t>
            </a:r>
          </a:p>
          <a:p>
            <a:pPr>
              <a:spcAft>
                <a:spcPts val="900"/>
              </a:spcAft>
            </a:pPr>
            <a:r>
              <a:rPr sz="1500">
                <a:solidFill>
                  <a:srgbClr val="F59E0B"/>
                </a:solidFill>
                <a:latin typeface="微软雅黑"/>
              </a:rPr>
              <a:t>▸ 试试问一个「库外问题」，看 RAG 如何如实说不知道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A10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8813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1">
                <a:solidFill>
                  <a:srgbClr val="A855F7"/>
                </a:solidFill>
                <a:latin typeface="微软雅黑"/>
              </a:rPr>
              <a:t>模块 4 · 随堂演练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58368"/>
            <a:ext cx="1088136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2500" b="1">
                <a:solidFill>
                  <a:srgbClr val="F8FAFC"/>
                </a:solidFill>
                <a:latin typeface="微软雅黑"/>
              </a:rPr>
              <a:t>跨专业案例：四个真实实例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417320"/>
            <a:ext cx="1005840" cy="50800"/>
          </a:xfrm>
          <a:prstGeom prst="rect">
            <a:avLst/>
          </a:prstGeom>
          <a:solidFill>
            <a:srgbClr val="A85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640080" y="1828800"/>
            <a:ext cx="5372100" cy="2125980"/>
          </a:xfrm>
          <a:prstGeom prst="roundRect">
            <a:avLst/>
          </a:prstGeom>
          <a:solidFill>
            <a:srgbClr val="141D30"/>
          </a:solidFill>
          <a:ln w="15240">
            <a:solidFill>
              <a:srgbClr val="A855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1993392"/>
            <a:ext cx="49149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1">
                <a:solidFill>
                  <a:srgbClr val="A855F7"/>
                </a:solidFill>
                <a:latin typeface="微软雅黑"/>
              </a:rPr>
              <a:t>📚 知识库三选一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2450592"/>
            <a:ext cx="4914900" cy="13944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150" b="0">
                <a:solidFill>
                  <a:srgbClr val="9CAEC4"/>
                </a:solidFill>
                <a:latin typeface="微软雅黑"/>
              </a:rPr>
              <a:t>Cherry Studio 不可用 / Dify 可用 / ima 最佳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40780" y="1828800"/>
            <a:ext cx="5372100" cy="2125980"/>
          </a:xfrm>
          <a:prstGeom prst="roundRect">
            <a:avLst/>
          </a:prstGeom>
          <a:solidFill>
            <a:srgbClr val="141D30"/>
          </a:solidFill>
          <a:ln w="15240">
            <a:solidFill>
              <a:srgbClr val="A855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469380" y="1993392"/>
            <a:ext cx="49149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1">
                <a:solidFill>
                  <a:srgbClr val="A855F7"/>
                </a:solidFill>
                <a:latin typeface="微软雅黑"/>
              </a:rPr>
              <a:t>✍️ 教研组判作文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69380" y="2450592"/>
            <a:ext cx="4914900" cy="13944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150" b="0">
                <a:solidFill>
                  <a:srgbClr val="9CAEC4"/>
                </a:solidFill>
                <a:latin typeface="微软雅黑"/>
              </a:rPr>
              <a:t>校本标准入库，评分口径统一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40080" y="4183380"/>
            <a:ext cx="5372100" cy="2125980"/>
          </a:xfrm>
          <a:prstGeom prst="roundRect">
            <a:avLst/>
          </a:prstGeom>
          <a:solidFill>
            <a:srgbClr val="141D30"/>
          </a:solidFill>
          <a:ln w="15240">
            <a:solidFill>
              <a:srgbClr val="A855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68680" y="4347972"/>
            <a:ext cx="49149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1">
                <a:solidFill>
                  <a:srgbClr val="A855F7"/>
                </a:solidFill>
                <a:latin typeface="微软雅黑"/>
              </a:rPr>
              <a:t>🏔️ 无锡文旅知识库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68680" y="4805172"/>
            <a:ext cx="4914900" cy="13944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150" b="0">
                <a:solidFill>
                  <a:srgbClr val="9CAEC4"/>
                </a:solidFill>
                <a:latin typeface="微软雅黑"/>
              </a:rPr>
              <a:t>文档处理准确率 96.8%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240780" y="4183380"/>
            <a:ext cx="5372100" cy="2125980"/>
          </a:xfrm>
          <a:prstGeom prst="roundRect">
            <a:avLst/>
          </a:prstGeom>
          <a:solidFill>
            <a:srgbClr val="141D30"/>
          </a:solidFill>
          <a:ln w="15240">
            <a:solidFill>
              <a:srgbClr val="A855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69380" y="4347972"/>
            <a:ext cx="49149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1">
                <a:solidFill>
                  <a:srgbClr val="A855F7"/>
                </a:solidFill>
                <a:latin typeface="微软雅黑"/>
              </a:rPr>
              <a:t>⚖️ 法律问答提速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69380" y="4805172"/>
            <a:ext cx="4914900" cy="13944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150" b="0">
                <a:solidFill>
                  <a:srgbClr val="9CAEC4"/>
                </a:solidFill>
                <a:latin typeface="微软雅黑"/>
              </a:rPr>
              <a:t>查询 10 余分钟 → 10 秒内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A10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8813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1">
                <a:solidFill>
                  <a:srgbClr val="10B981"/>
                </a:solidFill>
                <a:latin typeface="微软雅黑"/>
              </a:rPr>
              <a:t>本讲速查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58368"/>
            <a:ext cx="1088136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2500" b="1">
                <a:solidFill>
                  <a:srgbClr val="F8FAFC"/>
                </a:solidFill>
                <a:latin typeface="微软雅黑"/>
              </a:rPr>
              <a:t>知识地图：一页回顾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417320"/>
            <a:ext cx="1005840" cy="50800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640080" y="1828800"/>
          <a:ext cx="10927080" cy="274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42360"/>
                <a:gridCol w="3642360"/>
                <a:gridCol w="3642360"/>
              </a:tblGrid>
              <a:tr h="457200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10B981"/>
                          </a:solidFill>
                          <a:latin typeface="微软雅黑"/>
                        </a:rPr>
                        <a:t>概念</a:t>
                      </a:r>
                    </a:p>
                  </a:txBody>
                  <a:tcPr>
                    <a:solidFill>
                      <a:srgbClr val="16223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10B981"/>
                          </a:solidFill>
                          <a:latin typeface="微软雅黑"/>
                        </a:rPr>
                        <a:t>一句话记住</a:t>
                      </a:r>
                    </a:p>
                  </a:txBody>
                  <a:tcPr>
                    <a:solidFill>
                      <a:srgbClr val="16223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10B981"/>
                          </a:solidFill>
                          <a:latin typeface="微软雅黑"/>
                        </a:rPr>
                        <a:t>易错点</a:t>
                      </a:r>
                    </a:p>
                  </a:txBody>
                  <a:tcPr>
                    <a:solidFill>
                      <a:srgbClr val="16223C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F8FAFC"/>
                          </a:solidFill>
                          <a:latin typeface="微软雅黑"/>
                        </a:rPr>
                        <a:t>幻觉</a:t>
                      </a:r>
                    </a:p>
                  </a:txBody>
                  <a:tcPr>
                    <a:solidFill>
                      <a:srgbClr val="141D3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9CAEC4"/>
                          </a:solidFill>
                          <a:latin typeface="微软雅黑"/>
                        </a:rPr>
                        <a:t>不知道也会编</a:t>
                      </a:r>
                    </a:p>
                  </a:txBody>
                  <a:tcPr>
                    <a:solidFill>
                      <a:srgbClr val="141D3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9CAEC4"/>
                          </a:solidFill>
                          <a:latin typeface="微软雅黑"/>
                        </a:rPr>
                        <a:t>越具体越容易错</a:t>
                      </a:r>
                    </a:p>
                  </a:txBody>
                  <a:tcPr>
                    <a:solidFill>
                      <a:srgbClr val="141D30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F8FAFC"/>
                          </a:solidFill>
                          <a:latin typeface="微软雅黑"/>
                        </a:rPr>
                        <a:t>RAG</a:t>
                      </a:r>
                    </a:p>
                  </a:txBody>
                  <a:tcPr>
                    <a:solidFill>
                      <a:srgbClr val="11182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9CAEC4"/>
                          </a:solidFill>
                          <a:latin typeface="微软雅黑"/>
                        </a:rPr>
                        <a:t>闭卷变开卷</a:t>
                      </a:r>
                    </a:p>
                  </a:txBody>
                  <a:tcPr>
                    <a:solidFill>
                      <a:srgbClr val="11182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9CAEC4"/>
                          </a:solidFill>
                          <a:latin typeface="微软雅黑"/>
                        </a:rPr>
                        <a:t>检索质量决定成败</a:t>
                      </a:r>
                    </a:p>
                  </a:txBody>
                  <a:tcPr>
                    <a:solidFill>
                      <a:srgbClr val="11182A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F8FAFC"/>
                          </a:solidFill>
                          <a:latin typeface="微软雅黑"/>
                        </a:rPr>
                        <a:t>Chunking</a:t>
                      </a:r>
                    </a:p>
                  </a:txBody>
                  <a:tcPr>
                    <a:solidFill>
                      <a:srgbClr val="141D3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9CAEC4"/>
                          </a:solidFill>
                          <a:latin typeface="微软雅黑"/>
                        </a:rPr>
                        <a:t>块大小要平衡</a:t>
                      </a:r>
                    </a:p>
                  </a:txBody>
                  <a:tcPr>
                    <a:solidFill>
                      <a:srgbClr val="141D3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9CAEC4"/>
                          </a:solidFill>
                          <a:latin typeface="微软雅黑"/>
                        </a:rPr>
                        <a:t>切太碎或太整都糟</a:t>
                      </a:r>
                    </a:p>
                  </a:txBody>
                  <a:tcPr>
                    <a:solidFill>
                      <a:srgbClr val="141D30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F8FAFC"/>
                          </a:solidFill>
                          <a:latin typeface="微软雅黑"/>
                        </a:rPr>
                        <a:t>Embedding</a:t>
                      </a:r>
                    </a:p>
                  </a:txBody>
                  <a:tcPr>
                    <a:solidFill>
                      <a:srgbClr val="11182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9CAEC4"/>
                          </a:solidFill>
                          <a:latin typeface="微软雅黑"/>
                        </a:rPr>
                        <a:t>把意思变成坐标</a:t>
                      </a:r>
                    </a:p>
                  </a:txBody>
                  <a:tcPr>
                    <a:solidFill>
                      <a:srgbClr val="11182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9CAEC4"/>
                          </a:solidFill>
                          <a:latin typeface="微软雅黑"/>
                        </a:rPr>
                        <a:t>语义检索强于关键词</a:t>
                      </a:r>
                    </a:p>
                  </a:txBody>
                  <a:tcPr>
                    <a:solidFill>
                      <a:srgbClr val="11182A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F8FAFC"/>
                          </a:solidFill>
                          <a:latin typeface="微软雅黑"/>
                        </a:rPr>
                        <a:t>本地部署</a:t>
                      </a:r>
                    </a:p>
                  </a:txBody>
                  <a:tcPr>
                    <a:solidFill>
                      <a:srgbClr val="141D3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9CAEC4"/>
                          </a:solidFill>
                          <a:latin typeface="微软雅黑"/>
                        </a:rPr>
                        <a:t>数据不出本机</a:t>
                      </a:r>
                    </a:p>
                  </a:txBody>
                  <a:tcPr>
                    <a:solidFill>
                      <a:srgbClr val="141D3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9CAEC4"/>
                          </a:solidFill>
                          <a:latin typeface="微软雅黑"/>
                        </a:rPr>
                        <a:t>显存是硬约束</a:t>
                      </a:r>
                    </a:p>
                  </a:txBody>
                  <a:tcPr>
                    <a:solidFill>
                      <a:srgbClr val="141D3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A10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8813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1">
                <a:solidFill>
                  <a:srgbClr val="F59E0B"/>
                </a:solidFill>
                <a:latin typeface="微软雅黑"/>
              </a:rPr>
              <a:t>小结 · 作业 · 资源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58368"/>
            <a:ext cx="1088136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2500" b="1">
                <a:solidFill>
                  <a:srgbClr val="F8FAFC"/>
                </a:solidFill>
                <a:latin typeface="微软雅黑"/>
              </a:rPr>
              <a:t>第 2 讲收尾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417320"/>
            <a:ext cx="1005840" cy="50800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640080" y="1828800"/>
            <a:ext cx="5372100" cy="2125980"/>
          </a:xfrm>
          <a:prstGeom prst="roundRect">
            <a:avLst/>
          </a:prstGeom>
          <a:solidFill>
            <a:srgbClr val="141D30"/>
          </a:solidFill>
          <a:ln w="15240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1993392"/>
            <a:ext cx="49149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1">
                <a:solidFill>
                  <a:srgbClr val="F59E0B"/>
                </a:solidFill>
                <a:latin typeface="微软雅黑"/>
              </a:rPr>
              <a:t>🎯 本讲小结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2450592"/>
            <a:ext cx="4914900" cy="13944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150" b="0">
                <a:solidFill>
                  <a:srgbClr val="9CAEC4"/>
                </a:solidFill>
                <a:latin typeface="微软雅黑"/>
              </a:rPr>
              <a:t>幻觉源于「猜」；RAG 让模型「先查再答」；本地部署守数据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40780" y="1828800"/>
            <a:ext cx="5372100" cy="2125980"/>
          </a:xfrm>
          <a:prstGeom prst="roundRect">
            <a:avLst/>
          </a:prstGeom>
          <a:solidFill>
            <a:srgbClr val="141D30"/>
          </a:solidFill>
          <a:ln w="15240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469380" y="1993392"/>
            <a:ext cx="49149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1">
                <a:solidFill>
                  <a:srgbClr val="F59E0B"/>
                </a:solidFill>
                <a:latin typeface="微软雅黑"/>
              </a:rPr>
              <a:t>📝 对应作业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69380" y="2450592"/>
            <a:ext cx="4914900" cy="13944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150" b="0">
                <a:solidFill>
                  <a:srgbClr val="9CAEC4"/>
                </a:solidFill>
                <a:latin typeface="微软雅黑"/>
              </a:rPr>
              <a:t>作业二：建微型知识库，对比纯模型 vs 增强回答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40080" y="4183380"/>
            <a:ext cx="5372100" cy="2125980"/>
          </a:xfrm>
          <a:prstGeom prst="roundRect">
            <a:avLst/>
          </a:prstGeom>
          <a:solidFill>
            <a:srgbClr val="141D30"/>
          </a:solidFill>
          <a:ln w="15240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68680" y="4347972"/>
            <a:ext cx="49149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1">
                <a:solidFill>
                  <a:srgbClr val="F59E0B"/>
                </a:solidFill>
                <a:latin typeface="微软雅黑"/>
              </a:rPr>
              <a:t>📎 资源直达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68680" y="4805172"/>
            <a:ext cx="4914900" cy="13944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150" b="0">
                <a:solidFill>
                  <a:srgbClr val="9CAEC4"/>
                </a:solidFill>
                <a:latin typeface="微软雅黑"/>
              </a:rPr>
              <a:t>zgdgt.cn/course-llm-s2.html + ima + Ollama 官网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