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38BDF8"/>
                </a:solidFill>
                <a:latin typeface="微软雅黑"/>
              </a:rPr>
              <a:t>安顺学院 · 全校通识公选课 · 第 1 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5740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4600" b="1">
                <a:solidFill>
                  <a:srgbClr val="F8FAFC"/>
                </a:solidFill>
                <a:latin typeface="微软雅黑"/>
              </a:rPr>
              <a:t>解密大模型心智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11880"/>
            <a:ext cx="104241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9CAEC4"/>
                </a:solidFill>
                <a:latin typeface="微软雅黑"/>
              </a:rPr>
              <a:t>AI 词元(Token) · 底层机理 · Prompt 工程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029200"/>
            <a:ext cx="10424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64748B"/>
                </a:solidFill>
                <a:latin typeface="微软雅黑"/>
              </a:rPr>
              <a:t>主讲：祝刚 | 旅游管理学院·数字文旅智能实验室 | 大语言模型高级应用（73人）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本讲导览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四次课中的第 1 讲：四大模块（90 分钟）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38BDF8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破除迷信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从鹦鹉学舌到语义建模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8144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75303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38BDF8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5303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词元底层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303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BPE分词与Token经济学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6207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38BDF8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注意力与Prompt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结构化提示工程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272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71432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38BDF8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1432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随堂演练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71432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跨专业分词实测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学完本讲，你应当能够……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微软雅黑"/>
              </a:rPr>
              <a:t>① 看穿本质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理解大模型不是懂语言，而是基于概率预测下一个 Token 的引擎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微软雅黑"/>
              </a:rPr>
              <a:t>② 掌握分词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理解 BPE 分词原理，说清中英文压缩率差异的由来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微软雅黑"/>
              </a:rPr>
              <a:t>③ 理解机理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掌握上下文窗口与自注意力如何决定模型记住多少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微软雅黑"/>
              </a:rPr>
              <a:t>④ 能用工具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用结构化框架为本专业设计零歧义提示词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开场之问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AI 真的「懂」你在说什么吗？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2011680"/>
            <a:ext cx="10332720" cy="23774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43000" y="2286000"/>
            <a:ext cx="73152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51460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F8FAFC"/>
                </a:solidFill>
                <a:latin typeface="微软雅黑"/>
              </a:rPr>
              <a:t>它没有「理解」你，它只是在疯狂地猜——猜下一个最可能出现的词。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425196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9CAEC4"/>
                </a:solidFill>
                <a:latin typeface="微软雅黑"/>
              </a:rPr>
              <a:t>理解这一点，是理解一切大模型能力与局限的起点。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1 · 破除迷信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大模型的本质：概率预测引擎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它不是「懂语言」，而是「算概率」：给定前面的词，预测下一个词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训练 = 在海量文本里统计「什么样的词最可能接着出现」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生成 = 一步一步地猜，把猜到的词再喂回去继续猜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所以它「像」在说话，本质却是一场超大规模的猜词游戏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1 · 破除迷信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从「鹦鹉学舌」到「隐空间语义建模」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38BDF8"/>
                </a:solidFill>
                <a:latin typeface="微软雅黑"/>
              </a:rPr>
              <a:t>鹦鹉学舌（旧认知）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隐空间语义建模（正确认知）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只会复述训练语料中出现过的话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不理解语义，换个说法就露馅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无法举一反三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把词映射到高维向量空间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语义相近的词，向量距离就相近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能「类比推理」：国王-男人+女人≈女王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1 · 名场面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为什么数不对「strawberry 里有几个 r」？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2011680"/>
            <a:ext cx="10332720" cy="23774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43000" y="2286000"/>
            <a:ext cx="73152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51460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F8FAFC"/>
                </a:solidFill>
                <a:latin typeface="微软雅黑"/>
              </a:rPr>
              <a:t>因为在模型眼里，strawberry 可能只是 2~3 个 Token，根本没有「字母 r」这个概念。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425196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9CAEC4"/>
                </a:solidFill>
                <a:latin typeface="微软雅黑"/>
              </a:rPr>
              <a:t>它看不见字母，只看得见 Token——这就是很多「低级错误」的根源。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1 · 破除迷信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为什么也数不准汉字笔画？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模型没有「笔画」这一层的表示，只有 Token 和向量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「赢」有几笔？模型只能靠记忆或推理去凑，而不是数出来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凡是要「逐字符/逐笔画」精确操作的任务，纯语言模型都不擅长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解法：把任务交给工具（Python 代码）去算，而不是靠「脑补」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1 · 视觉演示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模型眼中的世界 = 一串 Token ID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你输入：帮 我 写 一 段 文 案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38BDF8"/>
                </a:solidFill>
                <a:latin typeface="微软雅黑"/>
              </a:rPr>
              <a:t>▸ 模型接收：[1024, 8721, 33, 2401, 9910, 55]（示意）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它输出的也先是 ID，再被「翻译」回文字展示给你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所以：字/词/标点的边界，取决于「分词器」怎么切，而非你以为的那样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1 ·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一句话记住第 1 讲的前半段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2011680"/>
            <a:ext cx="10332720" cy="23774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43000" y="2286000"/>
            <a:ext cx="73152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51460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F8FAFC"/>
                </a:solidFill>
                <a:latin typeface="微软雅黑"/>
              </a:rPr>
              <a:t>模型看到的是 Token，不是文字；它做的事是预测，不是理解。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38BDF8"/>
                </a:solidFill>
                <a:latin typeface="微软雅黑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AI 词元(Token)底层剖析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词表构建 · BPE · Token 经济学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基础概念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什么是 Token（词元）？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Token 是模型处理文本的最小单位，介于「字」和「词」之间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它可以是：一个汉字、一个英文单词的一部分、一个标点、一个数字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每个 Token 对应词表里的一个编号（ID），模型只认编号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词表大小动辄数万到十几万个 Token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分词流程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一段文字如何变成模型的输入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38BDF8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原始文本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你输入的一句话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8144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75303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38BDF8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5303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分词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303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切成一个个 Token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6207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38BDF8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映射 ID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查词表得到编号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272" y="2011680"/>
            <a:ext cx="2578608" cy="22860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71432" y="2194560"/>
            <a:ext cx="230428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38BDF8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1432" y="2971800"/>
            <a:ext cx="2304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嵌入向量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71432" y="3429000"/>
            <a:ext cx="230428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0">
                <a:solidFill>
                  <a:srgbClr val="9CAEC4"/>
                </a:solidFill>
                <a:latin typeface="微软雅黑"/>
              </a:rPr>
              <a:t>变成高维坐标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第1讲·深读 BPE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BPE 分词流程：从字符到词元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2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原始文本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lower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554833" y="3044952"/>
            <a:ext cx="329184" cy="219456"/>
          </a:xfrm>
          <a:prstGeom prst="rightArrow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911449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66313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单字符切分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6313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l·o·w·e·r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807915" y="3044952"/>
            <a:ext cx="329184" cy="219456"/>
          </a:xfrm>
          <a:prstGeom prst="rightArrow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164531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9395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高频合并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9395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e+r → er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060996" y="3044952"/>
            <a:ext cx="329184" cy="219456"/>
          </a:xfrm>
          <a:prstGeom prst="rightArrow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417612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72476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继续合并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72476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w+er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9314078" y="3044952"/>
            <a:ext cx="329184" cy="219456"/>
          </a:xfrm>
          <a:prstGeom prst="rightArrow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670694" y="2468880"/>
            <a:ext cx="1869033" cy="137160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25558" y="2560320"/>
            <a:ext cx="1759305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sz="1300" b="1">
                <a:solidFill>
                  <a:srgbClr val="F8FAFC"/>
                </a:solidFill>
                <a:latin typeface="微软雅黑"/>
              </a:rPr>
              <a:t>词元形成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25558" y="3182112"/>
            <a:ext cx="1759305" cy="630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"/>
              </a:spcAft>
            </a:pPr>
            <a:r>
              <a:rPr sz="1000" b="0">
                <a:solidFill>
                  <a:srgbClr val="9CAEC4"/>
                </a:solidFill>
                <a:latin typeface="微软雅黑"/>
              </a:rPr>
              <a:t>lower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8912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>
                <a:solidFill>
                  <a:srgbClr val="9CAEC4"/>
                </a:solidFill>
                <a:latin typeface="微软雅黑"/>
              </a:rPr>
              <a:t>核心思想：反复合并「出现频率最高」的相邻字符对；高频组合进词表，生僻组合被拆碎。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第1讲·深读 Attention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自注意力权重矩阵（示意）：谁在关注谁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697480" y="1645919"/>
            <a:ext cx="222885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安顺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6330" y="1645919"/>
            <a:ext cx="222885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5180" y="1645919"/>
            <a:ext cx="222885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屯堡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84030" y="1645919"/>
            <a:ext cx="222885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050" b="1">
                <a:solidFill>
                  <a:srgbClr val="9CAEC4"/>
                </a:solidFill>
                <a:latin typeface="微软雅黑"/>
              </a:rPr>
              <a:t>地戏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103120"/>
            <a:ext cx="1920240" cy="971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安顺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24912" y="2148839"/>
            <a:ext cx="2173986" cy="880110"/>
          </a:xfrm>
          <a:prstGeom prst="roundRect">
            <a:avLst/>
          </a:prstGeom>
          <a:solidFill>
            <a:srgbClr val="266D94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53762" y="2148839"/>
            <a:ext cx="2173986" cy="880110"/>
          </a:xfrm>
          <a:prstGeom prst="roundRect">
            <a:avLst/>
          </a:prstGeom>
          <a:solidFill>
            <a:srgbClr val="1E4D6C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82612" y="2148839"/>
            <a:ext cx="2173986" cy="880110"/>
          </a:xfrm>
          <a:prstGeom prst="roundRect">
            <a:avLst/>
          </a:prstGeom>
          <a:solidFill>
            <a:srgbClr val="309DD0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411461" y="2148839"/>
            <a:ext cx="2173986" cy="880110"/>
          </a:xfrm>
          <a:prstGeom prst="roundRect">
            <a:avLst/>
          </a:prstGeom>
          <a:solidFill>
            <a:srgbClr val="2D8DBC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3074670"/>
            <a:ext cx="1920240" cy="971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的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24912" y="3120389"/>
            <a:ext cx="2173986" cy="880110"/>
          </a:xfrm>
          <a:prstGeom prst="roundRect">
            <a:avLst/>
          </a:prstGeom>
          <a:solidFill>
            <a:srgbClr val="1E4D6C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953762" y="3120389"/>
            <a:ext cx="2173986" cy="880110"/>
          </a:xfrm>
          <a:prstGeom prst="roundRect">
            <a:avLst/>
          </a:prstGeom>
          <a:solidFill>
            <a:srgbClr val="1B3D58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2612" y="3120389"/>
            <a:ext cx="2173986" cy="880110"/>
          </a:xfrm>
          <a:prstGeom prst="roundRect">
            <a:avLst/>
          </a:prstGeom>
          <a:solidFill>
            <a:srgbClr val="225D80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11461" y="3120389"/>
            <a:ext cx="2173986" cy="880110"/>
          </a:xfrm>
          <a:prstGeom prst="roundRect">
            <a:avLst/>
          </a:prstGeom>
          <a:solidFill>
            <a:srgbClr val="1E4D6C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4046220"/>
            <a:ext cx="1920240" cy="971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屯堡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724912" y="4091939"/>
            <a:ext cx="2173986" cy="880110"/>
          </a:xfrm>
          <a:prstGeom prst="roundRect">
            <a:avLst/>
          </a:prstGeom>
          <a:solidFill>
            <a:srgbClr val="309DD0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953762" y="4091939"/>
            <a:ext cx="2173986" cy="880110"/>
          </a:xfrm>
          <a:prstGeom prst="roundRect">
            <a:avLst/>
          </a:prstGeom>
          <a:solidFill>
            <a:srgbClr val="225D80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82612" y="4091939"/>
            <a:ext cx="2173986" cy="880110"/>
          </a:xfrm>
          <a:prstGeom prst="roundRect">
            <a:avLst/>
          </a:prstGeom>
          <a:solidFill>
            <a:srgbClr val="297DA8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411461" y="4091939"/>
            <a:ext cx="2173986" cy="880110"/>
          </a:xfrm>
          <a:prstGeom prst="roundRect">
            <a:avLst/>
          </a:prstGeom>
          <a:solidFill>
            <a:srgbClr val="36B5EE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5017770"/>
            <a:ext cx="1920240" cy="971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8FAFC"/>
                </a:solidFill>
                <a:latin typeface="微软雅黑"/>
              </a:rPr>
              <a:t>地戏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724912" y="5063490"/>
            <a:ext cx="2173986" cy="880110"/>
          </a:xfrm>
          <a:prstGeom prst="roundRect">
            <a:avLst/>
          </a:prstGeom>
          <a:solidFill>
            <a:srgbClr val="2D8DBC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7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953762" y="5063490"/>
            <a:ext cx="2173986" cy="880110"/>
          </a:xfrm>
          <a:prstGeom prst="roundRect">
            <a:avLst/>
          </a:prstGeom>
          <a:solidFill>
            <a:srgbClr val="1E4D6C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9CAEC4"/>
                </a:solidFill>
                <a:latin typeface="微软雅黑"/>
              </a:rPr>
              <a:t>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182612" y="5063490"/>
            <a:ext cx="2173986" cy="880110"/>
          </a:xfrm>
          <a:prstGeom prst="roundRect">
            <a:avLst/>
          </a:prstGeom>
          <a:solidFill>
            <a:srgbClr val="36B5EE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10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411461" y="5063490"/>
            <a:ext cx="2173986" cy="880110"/>
          </a:xfrm>
          <a:prstGeom prst="roundRect">
            <a:avLst/>
          </a:prstGeom>
          <a:solidFill>
            <a:srgbClr val="297DA8"/>
          </a:solidFill>
          <a:ln w="6350">
            <a:solidFill>
              <a:srgbClr val="1A25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50" b="1">
                <a:solidFill>
                  <a:srgbClr val="081018"/>
                </a:solidFill>
                <a:latin typeface="微软雅黑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617220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>
                <a:solidFill>
                  <a:srgbClr val="64748B"/>
                </a:solidFill>
                <a:latin typeface="微软雅黑"/>
              </a:rPr>
              <a:t>色深 = 得分高（0~10 分制，教学示意评分）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419088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>
                <a:solidFill>
                  <a:srgbClr val="64748B"/>
                </a:solidFill>
                <a:latin typeface="微软雅黑"/>
              </a:rPr>
              <a:t>「屯堡↔地戏」权重最高(0.95)：语义强相关的词互相「看见」；「的」几乎不被关注。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第1讲·深读 成本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Token 计费结构：为什么「省 Token = 省钱」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984248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>
                <a:solidFill>
                  <a:srgbClr val="F8FAFC"/>
                </a:solidFill>
                <a:latin typeface="微软雅黑"/>
              </a:rPr>
              <a:t>输入 Token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993391"/>
            <a:ext cx="6675120" cy="402336"/>
          </a:xfrm>
          <a:prstGeom prst="roundRect">
            <a:avLst/>
          </a:prstGeom>
          <a:solidFill>
            <a:srgbClr val="141D30"/>
          </a:solidFill>
          <a:ln w="6350">
            <a:solidFill>
              <a:srgbClr val="223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657600" y="1993391"/>
            <a:ext cx="2336291" cy="40233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22191" y="2011679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81018"/>
                </a:solidFill>
                <a:latin typeface="微软雅黑"/>
              </a:rPr>
              <a:t>基准单价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560320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>
                <a:solidFill>
                  <a:srgbClr val="F8FAFC"/>
                </a:solidFill>
                <a:latin typeface="微软雅黑"/>
              </a:rPr>
              <a:t>输出 Token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2569463"/>
            <a:ext cx="6675120" cy="402336"/>
          </a:xfrm>
          <a:prstGeom prst="roundRect">
            <a:avLst/>
          </a:prstGeom>
          <a:solidFill>
            <a:srgbClr val="141D30"/>
          </a:solidFill>
          <a:ln w="6350">
            <a:solidFill>
              <a:srgbClr val="223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657600" y="2569463"/>
            <a:ext cx="5006340" cy="40233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22191" y="2587751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81018"/>
                </a:solidFill>
                <a:latin typeface="微软雅黑"/>
              </a:rPr>
              <a:t>通常为输入的 2~4 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136391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>
                <a:solidFill>
                  <a:srgbClr val="F8FAFC"/>
                </a:solidFill>
                <a:latin typeface="微软雅黑"/>
              </a:rPr>
              <a:t>缓存命中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3145535"/>
            <a:ext cx="6675120" cy="402336"/>
          </a:xfrm>
          <a:prstGeom prst="roundRect">
            <a:avLst/>
          </a:prstGeom>
          <a:solidFill>
            <a:srgbClr val="141D30"/>
          </a:solidFill>
          <a:ln w="6350">
            <a:solidFill>
              <a:srgbClr val="223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657600" y="3145535"/>
            <a:ext cx="667512" cy="40233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22191" y="3163823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81018"/>
                </a:solidFill>
                <a:latin typeface="微软雅黑"/>
              </a:rPr>
              <a:t>可低至约 1/10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3739896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64748B"/>
                </a:solidFill>
                <a:latin typeface="微软雅黑"/>
              </a:rPr>
              <a:t>相对计费（教学示意）：输出更贵、缓存最省——所以别让模型写废话、善用缓存。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核心算法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BPE（Byte-Pair Encoding）字节对编码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思路：从「单个字符」开始，反复合并出现频率最高的相邻字符对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高频组合会被合并成一个 Token（如 in、ing、the）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结果：常见词=1个Token，生僻词被拆成多个Token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中文字符同理：常见词（如「我们」）可能合并，生僻字单独成Token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由浅入深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BPE 合并示例（示意）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8BDF8"/>
                          </a:solidFill>
                          <a:latin typeface="微软雅黑"/>
                        </a:rPr>
                        <a:t>阶段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8BDF8"/>
                          </a:solidFill>
                          <a:latin typeface="微软雅黑"/>
                        </a:rPr>
                        <a:t>词表内容（片段）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8BDF8"/>
                          </a:solidFill>
                          <a:latin typeface="微软雅黑"/>
                        </a:rPr>
                        <a:t>说明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初始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l o w e r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全部分成单字符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第1轮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l o w er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e+r 高频 → 合并 er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第2轮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l o w er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w+er …依频率继续合并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最终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lower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lower 成为完整 Token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其他分词法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WordPiece 与 SentencePiece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WordPiece：Google BERT 使用，按「似然」而非频率合并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SentencePiece：把句子当整体处理，多语言友好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不同模型用不同分词器，同一句话切法可能不同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实践含义：换模型时，Token 数和计费都会变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关键差异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中英文 Token 的非对称性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38BDF8"/>
                </a:solidFill>
                <a:latin typeface="微软雅黑"/>
              </a:rPr>
              <a:t>中文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英文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1 个汉字 ≈ 1~2 个 Token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成语/常见词可能合并，生僻字更碎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表达同样意思，往往更费 Token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1 个单词 ≈ 1 个 Token（约 4 字符）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词根/词缀会被合并（-ing, -tion）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Token 效率通常更高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实例对比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同一含义，中英文 Token 差异（示意）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59E0B"/>
                          </a:solidFill>
                          <a:latin typeface="微软雅黑"/>
                        </a:rPr>
                        <a:t>文本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59E0B"/>
                          </a:solidFill>
                          <a:latin typeface="微软雅黑"/>
                        </a:rPr>
                        <a:t>字符数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59E0B"/>
                          </a:solidFill>
                          <a:latin typeface="微软雅黑"/>
                        </a:rPr>
                        <a:t>约 Token 数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Hello, world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12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3 ~ 4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你好，世界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5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4 ~ 6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artificial intelligence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23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3 ~ 4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人工智能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4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4 ~ 6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深度学习模型训练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8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7 ~ 10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追根溯源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为什么中文往往更「费」Token？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英文词表天然覆盖了词根词缀，压缩率高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中文以字为基本单位，词表需要额外学习「词」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早期模型中文词表偏小，导致一个汉字被拆成多个字节 Token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近年国产模型（Qwen/DeepSeek）优化了中文词表，情况在改善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经济学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Token 计费：为什么「省 Token」= 省钱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API 按 Token 计费，且「输入」与「输出」分别计价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多数模型「输出」单价高于「输入」——所以别让它写废话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提示词冗余、反复塞长文档，都会显著抬高成本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技巧：结构化 Prompt、按需投喂、输出限长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F59E0B"/>
                </a:solidFill>
                <a:latin typeface="微软雅黑"/>
              </a:rPr>
              <a:t>模块 2 · 算一笔账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成本感知：一次对话要花多少钱？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0" b="1">
                <a:solidFill>
                  <a:srgbClr val="F59E0B"/>
                </a:solidFill>
                <a:latin typeface="微软雅黑"/>
              </a:rPr>
              <a:t>≈ ¥0.0004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11480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2000" b="1">
                <a:solidFill>
                  <a:srgbClr val="F8FAFC"/>
                </a:solidFill>
                <a:latin typeface="微软雅黑"/>
              </a:rPr>
              <a:t>以某模型输入价 ¥2 / 百万 Token 估算（单次约 200 Token）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89204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>
                <a:solidFill>
                  <a:srgbClr val="9CAEC4"/>
                </a:solidFill>
                <a:latin typeface="微软雅黑"/>
              </a:rPr>
              <a:t>教学示例价，实际以各厂商最新价目为准。重点不是数字，而是建立「Token 即成本」的意识。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上下文窗口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从 4K 到 1M 的演进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8BDF8"/>
                          </a:solidFill>
                          <a:latin typeface="微软雅黑"/>
                        </a:rPr>
                        <a:t>阶段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8BDF8"/>
                          </a:solidFill>
                          <a:latin typeface="微软雅黑"/>
                        </a:rPr>
                        <a:t>典型窗口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8BDF8"/>
                          </a:solidFill>
                          <a:latin typeface="微软雅黑"/>
                        </a:rPr>
                        <a:t>大致能装下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早期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4K ~ 8K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一篇短文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主流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32K ~ 128K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一本书的一个章节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前沿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200K ~ 1M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多本书 / 一整套代码库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关键局限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「大海捞针」：长上下文不等于都记得住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上下文越长，注意力越被「摊薄」，中段信息容易被忽略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有些信息放太深，模型就「看不到」了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所以：关键信息要前置、要醒目、要重复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长文档 ≠ 直接塞进去就行，RAG 往往更可靠（见第 2 讲）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2 · 应对策略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如何用好长上下文？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把最重要的指令/信息放在开头或结尾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用清晰的结构（标题、编号、分隔）帮模型「定位」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分段处理 + 汇总，而非一次性硬塞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能查的用 RAG，能算的用工具，不要都指望「记性」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148840"/>
            <a:ext cx="2743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7600" b="1">
                <a:solidFill>
                  <a:srgbClr val="38BDF8"/>
                </a:solidFill>
                <a:latin typeface="微软雅黑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3200" b="1">
                <a:solidFill>
                  <a:srgbClr val="F8FAFC"/>
                </a:solidFill>
                <a:latin typeface="微软雅黑"/>
              </a:rPr>
              <a:t>注意力机制与 Prompt 工程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251960"/>
            <a:ext cx="10241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9CAEC4"/>
                </a:solidFill>
                <a:latin typeface="微软雅黑"/>
              </a:rPr>
              <a:t>QKV · 自注意力 · 结构化提示词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3 · 直觉理解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注意力机制（Attention）：谁和谁「更相关」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一句话里，每个词都在「看」其它词，判断谁跟自己有关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「安顺的屯堡」——「屯堡」会重点关注「安顺」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这就是「自注意力(Self-Attention)」：词语之间互相打分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分数越高，传递的信息越多，模型越「在意」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3 · 核心机制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QKV：三个角色一台戏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Q（Query 查询）：我想找什么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K（Key 键）：我能提供什么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V（Value 值）：我实际携带的信息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Q 与每一个 K 做匹配 → 得到权重 → 加权求和 V → 输出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3 · 可视化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注意力权重告诉我们什么？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代词「它」会指向前面出现的名词，解决指代消解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「但是」之后的内容常获得更高权重（转折是关键）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指令词（请、必须、不要）会显著影响生成走向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启示：把「要求」写得像要求，模型才更听话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3 · 实践启示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为什么「关键信息要前置」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前置的内容通常获得更稳定的注意力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把角色、任务、约束放在最前面，效果往往更好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长文本中，重要信息放在开头/结尾优于中段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这就是「结构化 Prompt」的底层依据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3 · 框架一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RCTF：一个够用的提示词框架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8BDF8"/>
                          </a:solidFill>
                          <a:latin typeface="微软雅黑"/>
                        </a:rPr>
                        <a:t>要素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8BDF8"/>
                          </a:solidFill>
                          <a:latin typeface="微软雅黑"/>
                        </a:rPr>
                        <a:t>含义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38BDF8"/>
                          </a:solidFill>
                          <a:latin typeface="微软雅黑"/>
                        </a:rPr>
                        <a:t>示例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R · Role 角色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让模型扮演谁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你是资深药学顾问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C · Context 上下文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背景与已知信息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面向零售药店执业药师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T · Task 任务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要它做什么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对比两种抗菌药的适应症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F · Format 格式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输出成什么样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用表格，列 3 行 4 列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3 · 框架二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CO-STAR：更完整的信息框架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字母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维度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A855F7"/>
                          </a:solidFill>
                          <a:latin typeface="微软雅黑"/>
                        </a:rPr>
                        <a:t>要点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C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Context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背景信息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O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Objective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目标/任务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S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Style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写作风格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T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Tone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语气情感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A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Audience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目标读者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R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Response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输出格式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EC4899"/>
                </a:solidFill>
                <a:latin typeface="微软雅黑"/>
              </a:rPr>
              <a:t>模块 3 · 框架三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CRISPE：适合复杂创作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EC4899"/>
                          </a:solidFill>
                          <a:latin typeface="微软雅黑"/>
                        </a:rPr>
                        <a:t>字母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EC4899"/>
                          </a:solidFill>
                          <a:latin typeface="微软雅黑"/>
                        </a:rPr>
                        <a:t>维度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EC4899"/>
                          </a:solidFill>
                          <a:latin typeface="微软雅黑"/>
                        </a:rPr>
                        <a:t>要点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C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Capacity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能力/角色设定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R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Request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具体请求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I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Insight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背景洞见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S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Statement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你想要什么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P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Personality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风格个性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E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Experiment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要求多方案对比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模块 3 · 高级技巧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结构化输出与少样本提示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49240" cy="420624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0B981"/>
                </a:solidFill>
                <a:latin typeface="微软雅黑"/>
              </a:rPr>
              <a:t>JSON 约束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F59E0B"/>
                </a:solidFill>
                <a:latin typeface="微软雅黑"/>
              </a:rPr>
              <a:t>Few-shot 少样本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要求模型只输出 JSON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便于程序自动解析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用 Schema 规定字段与类型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给 1~3 个示例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模型照着「样子」输出</a:t>
            </a:r>
          </a:p>
          <a:p>
            <a:pPr>
              <a:spcAft>
                <a:spcPts val="700"/>
              </a:spcAft>
            </a:pPr>
            <a:r>
              <a:rPr sz="1250">
                <a:solidFill>
                  <a:srgbClr val="9CAEC4"/>
                </a:solidFill>
                <a:latin typeface="微软雅黑"/>
              </a:rPr>
              <a:t>• 快速对齐格式与风格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3 · 推理增强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思维链 CoT：让模型「先想后答」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在提示里加一句：「请一步步推理」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10B981"/>
                </a:solidFill>
                <a:latin typeface="微软雅黑"/>
              </a:rPr>
              <a:t>▸ 复杂计算/逻辑题正确率显著提升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配合「自洽性」：多次采样取众数，进一步提准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64748B"/>
                </a:solidFill>
                <a:latin typeface="微软雅黑"/>
              </a:rPr>
              <a:t>▸ 注意：简单任务加 CoT 反而啰嗦，按需使用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3 · 本讲实验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交互实验室：Token 实时拆分与成本测算台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38BDF8"/>
                </a:solidFill>
                <a:latin typeface="微软雅黑"/>
              </a:rPr>
              <a:t>▸ 在线地址：zgdgt.cn/course-llm-s1.html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输入任意文本，实时观察分词切片（确定性算法，结果可复现）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一键切换医药/文旅/化工/特教四类语料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实时统计：字符数、Token 数、比率、成本估算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A855F7"/>
                </a:solidFill>
                <a:latin typeface="微软雅黑"/>
              </a:rPr>
              <a:t>模块 4 · 随堂演练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跨专业案例：同一原理，四种落地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💊 医药 · 用药咨询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长药名易被切碎，术语规范化 + 结构化字段，降低幻觉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🏔️ 文旅 · 屯堡文案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古文分词多、更费 Token，用角色+风格+要点约束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🧪 理工 · 化学式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C6H12O6 被多段切分，Few-shot 示例 + 明确输出格式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A85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93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855F7"/>
                </a:solidFill>
                <a:latin typeface="微软雅黑"/>
              </a:rPr>
              <a:t>🎨 特教 · IEP 教案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93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要素多，模板化 Prompt，逐项对齐教学目标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模块 4 · 课堂互动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练习与讨论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>
                <a:solidFill>
                  <a:srgbClr val="F8FAFC"/>
                </a:solidFill>
                <a:latin typeface="微软雅黑"/>
              </a:rPr>
              <a:t>▸ 互动问题：一段屯堡戏词 vs 一段英文短文，谁更费 Token？为什么？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现场演示：输入 C6H12O6 与「阿莫西林克拉维酸钾分散片」看分词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9CAEC4"/>
                </a:solidFill>
                <a:latin typeface="微软雅黑"/>
              </a:rPr>
              <a:t>▸ 小组任务：用 RCTF 为你的专业写 1 条结构化 Prompt</a:t>
            </a:r>
          </a:p>
          <a:p>
            <a:pPr>
              <a:spcAft>
                <a:spcPts val="900"/>
              </a:spcAft>
            </a:pPr>
            <a:r>
              <a:rPr sz="1500">
                <a:solidFill>
                  <a:srgbClr val="F59E0B"/>
                </a:solidFill>
                <a:latin typeface="微软雅黑"/>
              </a:rPr>
              <a:t>▸ 课后思考：你专业里哪些任务，适合「交给工具」而非「让模型猜」？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10B981"/>
                </a:solidFill>
                <a:latin typeface="微软雅黑"/>
              </a:rPr>
              <a:t>本讲速查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知识地图：一页回顾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1092708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360"/>
                <a:gridCol w="3642360"/>
                <a:gridCol w="3642360"/>
              </a:tblGrid>
              <a:tr h="4572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概念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一句话记住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0B981"/>
                          </a:solidFill>
                          <a:latin typeface="微软雅黑"/>
                        </a:rPr>
                        <a:t>易错点</a:t>
                      </a:r>
                    </a:p>
                  </a:txBody>
                  <a:tcPr>
                    <a:solidFill>
                      <a:srgbClr val="16223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Token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模型的最小处理单位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别以为它认识字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BPE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按频率合并字符对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不同模型切法不同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上下文窗口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能「看见」的长度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长≠都记得住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Attention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词与词互相打分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关键信息要前置</a:t>
                      </a:r>
                    </a:p>
                  </a:txBody>
                  <a:tcPr>
                    <a:solidFill>
                      <a:srgbClr val="11182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8FAFC"/>
                          </a:solidFill>
                          <a:latin typeface="微软雅黑"/>
                        </a:rPr>
                        <a:t>Prompt框架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RCTF/CO-STAR/CRISPE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9CAEC4"/>
                          </a:solidFill>
                          <a:latin typeface="微软雅黑"/>
                        </a:rPr>
                        <a:t>约束比请求更重要</a:t>
                      </a:r>
                    </a:p>
                  </a:txBody>
                  <a:tcPr>
                    <a:solidFill>
                      <a:srgbClr val="141D3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0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881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rgbClr val="38BDF8"/>
                </a:solidFill>
                <a:latin typeface="微软雅黑"/>
              </a:rPr>
              <a:t>小结 · 作业 · 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58368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F8FAFC"/>
                </a:solidFill>
                <a:latin typeface="微软雅黑"/>
              </a:rPr>
              <a:t>第 1 讲收尾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417320"/>
            <a:ext cx="1005840" cy="508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微软雅黑"/>
              </a:rPr>
              <a:t>🎯 本讲小结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模型看Token、做预测；分词决定成本；结构化Prompt更可靠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0780" y="182880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69380" y="199339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微软雅黑"/>
              </a:rPr>
              <a:t>📝 对应作业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9380" y="245059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作业一：选本专业 3 个场景，用框架写结构化 Prompt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83380"/>
            <a:ext cx="5372100" cy="2125980"/>
          </a:xfrm>
          <a:prstGeom prst="roundRect">
            <a:avLst/>
          </a:prstGeom>
          <a:solidFill>
            <a:srgbClr val="141D30"/>
          </a:solidFill>
          <a:ln w="1524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4347972"/>
            <a:ext cx="49149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38BDF8"/>
                </a:solidFill>
                <a:latin typeface="微软雅黑"/>
              </a:rPr>
              <a:t>📎 资源直达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805172"/>
            <a:ext cx="4914900" cy="1394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9CAEC4"/>
                </a:solidFill>
                <a:latin typeface="微软雅黑"/>
              </a:rPr>
              <a:t>zgdgt.cn/course-llm-s1.html（扫码见网页二维码中心）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