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23760" y="0"/>
            <a:ext cx="4965192" cy="6858000"/>
          </a:xfrm>
          <a:prstGeom prst="rect">
            <a:avLst/>
          </a:prstGeom>
          <a:solidFill>
            <a:srgbClr val="0D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87184" y="0"/>
            <a:ext cx="45720" cy="68580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6309360" cy="4206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400"/>
              </a:spcAft>
            </a:pPr>
            <a:r>
              <a:rPr sz="13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SESSION 04 · SKILLS · CRON · WORKFLOW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42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AI 自动化高级生产力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2000"/>
              </a:spcAft>
            </a:pPr>
            <a:r>
              <a:rPr sz="15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Skills 技能体系 · 定时任务 Cron · 端到端工作流编排 · AI 副业与创新创业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第 4 讲 · 90 分钟（含期末大作业发布）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▍ 核心问题：怎样让 AI 在你睡觉时把活干完？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0" y="1600200"/>
            <a:ext cx="2834640" cy="54864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63840" y="2240280"/>
            <a:ext cx="3566160" cy="54864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0" y="288036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0" y="3520440"/>
            <a:ext cx="3108960" cy="54864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3977639"/>
            <a:ext cx="384048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安顺学院 · 全校通识公选课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主讲：祝刚 老师（旅游管理学院 · 数字文旅智能实验室）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线上课件：zgdgt.cn/course-llm.html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438912"/>
            <a:ext cx="10789920" cy="731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LECTURE 04 ROADMAP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本讲路线：从"人驱动 AI"到"AI 主动服务"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93268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91056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M1 · Skills 技能体系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为什么不能把所有能力塞进一个 Prompt？SKILL.md 标准结构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542032"/>
            <a:ext cx="50292" cy="93268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51760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M2 · 定时任务 Cron / Schedule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表达式解密与"无人值守"的三大典型场景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02736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602736"/>
            <a:ext cx="50292" cy="93268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12464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M3 · 端到端工作流编排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触发 → 解析 → LLM → 分支 → 回调 → 推送，两个完整案例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663440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663440"/>
            <a:ext cx="50292" cy="93268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773168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M4 · AI 副业与创新创业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结合"AI+副业收集"知识库，探索轻资产数字副业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01 · 为什么需要 SKILLS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把"一次性 Prompt"升级为"可复用能力包"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5349240" cy="356616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5349240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20824"/>
            <a:ext cx="4846320" cy="31089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❌ 全塞进一个 Prompt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Token 浪费：每次都加载全部规则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注意力稀释：规则太多反而都不遵守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逻辑冲突：不同场景规则互相打架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无法复用：换个会话就得重贴一遍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没有脚本：纯文本做不到确定性的事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1928" y="1783080"/>
            <a:ext cx="5349240" cy="356616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81928" y="1783080"/>
            <a:ext cx="5349240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2020824"/>
            <a:ext cx="4846320" cy="31089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✅ 拆成 Skills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按需加载：命中意图才加载对应技能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聚焦执行：单次只遵守一组规则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职责隔离：每个 Skill 只管一件事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一次封装，处处复用（可分享给同学）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可携带脚本：做到确定性与可验证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532120"/>
            <a:ext cx="110642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一句话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：Prompt 是"口头交代"，Skill 是"岗位操作手册 + 工具箱"。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01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01 · SKILL.MD 结构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一个标准 Skill 的四层结构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元数据 → 触发意图 → 执行规范 → 脚本与资源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6492240" cy="3566160"/>
          </a:xfrm>
          <a:prstGeom prst="roundRect">
            <a:avLst>
              <a:gd name="adj" fmla="val 3000"/>
            </a:avLst>
          </a:prstGeom>
          <a:solidFill>
            <a:srgbClr val="0B111D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984248"/>
            <a:ext cx="5989320" cy="3200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SKILL.md 骨架（可直接照抄改造）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---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name: exam-paper-generator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description: 按课程大纲生成试卷与评分标准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---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## 何时使用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当用户要求"出卷/组卷/生成测验题"时加载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## 执行规范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① 先读取课程大纲 → ② 按难度分布命题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③ 输出 JSON（题干/选项/答案/解析）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④ 生成评分标准 → ⑤ 自检后交付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2360" y="1874519"/>
            <a:ext cx="4206240" cy="33832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📇 元数据层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sz="12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name / description，决定它叫什么、何时被想起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🎯 触发层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sz="12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"何时使用"的判定条件，写太宽会误触发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📐 规范层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sz="12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步骤、格式与红线 —— 质量的稳定器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🧰 资源层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sz="12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scripts / references / assets，把确定性交给脚本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MODULE 01 · SKILLS 实例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祝老师知识库中的三个真实 Skill 剖析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来源：ima「skills知识库」「AI赋能论文、案例、讲座」「AI赋能教学」等共享库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📚 学术资料抓取 Skill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按关键词检索文献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抽取摘要与结论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输出结构化 BibTeX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🔒 数据脱敏审查 Skill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识别姓名/学号/电话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按规则替换与留痕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输出脱敏报告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178308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200253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🚀 静态页预压缩发布 Skill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生成 .gz 副本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双通道校验一致性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失败自动回滚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480560"/>
            <a:ext cx="11064240" cy="17373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共同点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：都把"每次都要重复交代的规则"固化成文件，并附带可执行的确定性脚本。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延伸阅读（ima 知识库）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：《技能（Skill）完全手册》《SKILL 到底应该怎么写？10 分钟掌握 AI 智能体技能开发核心技巧》《人人都在说 Skill，到底 Skill 是什么？》《Trae Skill 创建全攻略，手把手教你封装工作流》《用 Claude Code Skills 搭建 AI 工作流》《【AI应用】分享常用的教科研 Skill》。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01 · SKILLS 与生态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Skill / MCP / A2A：三层能力扩展协议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47088"/>
            <a:ext cx="237743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层级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18688" y="1847088"/>
            <a:ext cx="310896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解决什么问题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0528" y="1847088"/>
            <a:ext cx="27432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典型形态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36607" y="1847088"/>
            <a:ext cx="210312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关系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212848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212848"/>
            <a:ext cx="23774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Skill（技能包）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18688" y="2212848"/>
            <a:ext cx="31089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把某类任务的流程与规范固化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212848"/>
            <a:ext cx="27432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SKILL.md + 脚本目录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36607" y="2212848"/>
            <a:ext cx="21031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装在大脑里的"岗位手册"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871215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871215"/>
            <a:ext cx="23774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MCP（模型上下文协议）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18688" y="2871215"/>
            <a:ext cx="31089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让模型统一接入外部数据与工具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0528" y="2871215"/>
            <a:ext cx="27432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MCP Server / Client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36607" y="2871215"/>
            <a:ext cx="21031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接在外面的"标准插座"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529584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529584"/>
            <a:ext cx="23774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A2A（智能体间协作）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18688" y="3529584"/>
            <a:ext cx="31089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让多个 Agent 互相派活与通信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0528" y="3529584"/>
            <a:ext cx="27432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Agent Card + 任务协议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6607" y="3529584"/>
            <a:ext cx="21031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Agent 之间的"协作语言"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187952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4187952"/>
            <a:ext cx="23774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工作流 Workflow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18688" y="4187952"/>
            <a:ext cx="310896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把多个节点按条件串成流水线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0528" y="4187952"/>
            <a:ext cx="27432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可视化节点编排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36607" y="4187952"/>
            <a:ext cx="210312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把上述三者编排起来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4892040"/>
            <a:ext cx="1106424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记忆法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：Skill 管"怎么做"，MCP 管"能连谁"，A2A 管"怎么分工"，Workflow 管"按什么顺序跑"。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MODULE 02 · 定时任务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Cron 表达式：把 AI 变成"值班员"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5486400" cy="2377440"/>
          </a:xfrm>
          <a:prstGeom prst="roundRect">
            <a:avLst>
              <a:gd name="adj" fmla="val 3000"/>
            </a:avLst>
          </a:prstGeom>
          <a:solidFill>
            <a:srgbClr val="0B111D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84248"/>
            <a:ext cx="4983480" cy="20116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五段式：分 时 日 月 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$ 0 8 * * *        每天 08:00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$ 30 7 * * 1-5     工作日 07:30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$ 0 */2 * * *      每 2 小时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$ 0 9 1 * *        每月 1 号 09:00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4343400"/>
            <a:ext cx="3517391" cy="17373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4343400"/>
            <a:ext cx="3517391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4562856"/>
            <a:ext cx="3060191" cy="13716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🌙 夜间抓取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凌晨抓取数据/文献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避开高峰期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早上直接看结果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0351" y="4343400"/>
            <a:ext cx="3517391" cy="17373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1" y="434340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8095" y="4562856"/>
            <a:ext cx="3060191" cy="13716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☀ 清晨简报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每日 7:30 生成情报简报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推送到邮箱/企微/群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人还没醒，报告已到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3775" y="4343400"/>
            <a:ext cx="3517391" cy="17373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3775" y="4343400"/>
            <a:ext cx="3517391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1519" y="4562856"/>
            <a:ext cx="3060191" cy="13716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🩺 巡检自愈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定时检查服务可用性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异常自动重试并告警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机房运维常见范式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03 · 工作流编排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六类节点拼出一条自动化流水线</a:t>
            </a:r>
          </a:p>
        </p:txBody>
      </p:sp>
      <p:sp>
        <p:nvSpPr>
          <p:cNvPr id="5" name="Chevron 4"/>
          <p:cNvSpPr/>
          <p:nvPr/>
        </p:nvSpPr>
        <p:spPr>
          <a:xfrm>
            <a:off x="566928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① 触发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定时 / 事件 / 表单</a:t>
            </a:r>
          </a:p>
        </p:txBody>
      </p:sp>
      <p:sp>
        <p:nvSpPr>
          <p:cNvPr id="7" name="Chevron 6"/>
          <p:cNvSpPr/>
          <p:nvPr/>
        </p:nvSpPr>
        <p:spPr>
          <a:xfrm>
            <a:off x="2462784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9088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② 数据获取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API / 爬虫 / 文件</a:t>
            </a:r>
          </a:p>
        </p:txBody>
      </p:sp>
      <p:sp>
        <p:nvSpPr>
          <p:cNvPr id="9" name="Chevron 8"/>
          <p:cNvSpPr/>
          <p:nvPr/>
        </p:nvSpPr>
        <p:spPr>
          <a:xfrm>
            <a:off x="4358640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4944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③ LLM 处理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抽取/分类/摘要</a:t>
            </a:r>
          </a:p>
        </p:txBody>
      </p:sp>
      <p:sp>
        <p:nvSpPr>
          <p:cNvPr id="11" name="Chevron 10"/>
          <p:cNvSpPr/>
          <p:nvPr/>
        </p:nvSpPr>
        <p:spPr>
          <a:xfrm>
            <a:off x="6254496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④ 条件分支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按结果分流</a:t>
            </a:r>
          </a:p>
        </p:txBody>
      </p:sp>
      <p:sp>
        <p:nvSpPr>
          <p:cNvPr id="13" name="Chevron 12"/>
          <p:cNvSpPr/>
          <p:nvPr/>
        </p:nvSpPr>
        <p:spPr>
          <a:xfrm>
            <a:off x="8150351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96655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⑤ 外部动作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写库 / 调 API / 发消息</a:t>
            </a:r>
          </a:p>
        </p:txBody>
      </p:sp>
      <p:sp>
        <p:nvSpPr>
          <p:cNvPr id="15" name="Chevron 14"/>
          <p:cNvSpPr/>
          <p:nvPr/>
        </p:nvSpPr>
        <p:spPr>
          <a:xfrm>
            <a:off x="10046208" y="1874519"/>
            <a:ext cx="1584959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92512" y="2057400"/>
            <a:ext cx="1292351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⑥ 通知归档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推送 + 留痕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24612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3246120"/>
            <a:ext cx="3517391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346557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💊 案例 A · 医药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定时抓取医药热点 → 提炼要点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翻译 → 推送企业微信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药学群同学可直接复刻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0351" y="324612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0351" y="324612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8095" y="346557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🏞 案例 B · 文旅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抓取安顺景区游客评价 → 情感分析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生成每日舆情预警日报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文旅群同学可直接复刻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13775" y="3246120"/>
            <a:ext cx="3517391" cy="246888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3775" y="3246120"/>
            <a:ext cx="3517391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51519" y="3465576"/>
            <a:ext cx="3060191" cy="21031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⚗ 案例 C · 理工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实验数据定时落库 → 异常值检测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→ 超阈值自动报警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理工群同学可直接复刻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MODULE 03 · 端到端架构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把四讲知识拼成一台"自动机器"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11064240" cy="2011680"/>
          </a:xfrm>
          <a:prstGeom prst="roundRect">
            <a:avLst>
              <a:gd name="adj" fmla="val 4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10607040" cy="17373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4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参考架构（期末项目推荐骨架）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① 定时/事件触发  →  ② 数据采集（爬虫或 API）  →  ③ 私有知识库检索（ima / 本地）  →  ④ LLM 结构化处理（JSON）  →  ⑤ 条件分支与人工确认  →  ⑥ 推送与归档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每一层对应的课程知识：①=第 4 讲 Cron · ②③=第 2 讲 RAG · ④=第 1 讲 Prompt/Schema · ⑤⑥=第 3 讲 Agent 与工具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977639"/>
            <a:ext cx="2574036" cy="21488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3977639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4197096"/>
            <a:ext cx="2116836" cy="1783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🧩 Skills 管质量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把每层的规范固化下来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换人也跑出同样结果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6996" y="3977639"/>
            <a:ext cx="2574036" cy="21488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6996" y="3977639"/>
            <a:ext cx="2574036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4739" y="4197096"/>
            <a:ext cx="2116836" cy="1783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⏰ Cron 管节奏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什么时候跑、跑几次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无人值守的关键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3977639"/>
            <a:ext cx="2574036" cy="21488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27064" y="3977639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4197096"/>
            <a:ext cx="2116836" cy="1783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🔗 Workflow 管顺序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节点依赖与失败重试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可观测、可回滚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7132" y="3977639"/>
            <a:ext cx="2574036" cy="21488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57132" y="3977639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94876" y="4197096"/>
            <a:ext cx="2116836" cy="1783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🤖 Agent 管决策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遇到分支自主判断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处理非结构化输入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MODULE 04 · AI 副业与创新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把技能变成价值：轻资产数字副业地图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素材来源：祝老师 ima「AI+副业收集」「888 个 AI 副业赚钱项目合集」知识库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✍ 内容代运营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小红书/公众号文案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短视频脚本与分镜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新媒体群最易起步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6996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6996" y="178308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4739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📊 数据服务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数据清洗与可视化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自动化报表订阅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理工/大数据群优势明显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27064" y="178308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🎓 教学服务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教案/课件定制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专业知识库搭建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师范与特教群可切入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7132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57132" y="1783080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94876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🧰 工具与模板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Prompt / Skills 模板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工作流模板出售或订阅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人人可做，贵在垂直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4663440"/>
            <a:ext cx="11064240" cy="14630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风险提示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：① 不接涉密与侵权单；② 交付物需人工复核，不能原样转发模型输出；③ 明确署名与版权；④ 警惕"付费培训割韭菜"。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课程期望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：期末大作业中的优秀方案，可进一步孵化为大创项目或学科竞赛作品。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04 · 现场交互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扫码进入：工作流编排演示 + Skills 元技能专区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zgdgt.cn/course-llm.html（工作流节点演示）· zgdgt.cn/meta-skills.html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course-llm-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219456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232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课程门户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工作流节点
编排演示（第 4 讲）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1" name="Picture 10" descr="meta-skil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011680"/>
            <a:ext cx="2194560" cy="21945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75304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Skills 元技能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技能封装
方法与模板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91072" y="1828800"/>
            <a:ext cx="2651760" cy="320040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4" name="Picture 13" descr="course-ai-assista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2011680"/>
            <a:ext cx="2194560" cy="2194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37376" y="4279392"/>
            <a:ext cx="2359152" cy="640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课程 AI 助教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直连教学
共享知识库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1874519"/>
            <a:ext cx="2514600" cy="3200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A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：在门户中拖动/点击工作流节点，观察数据如何流转。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B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：把自己的期末选题套进六节点模板。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 C</a:t>
            </a:r>
            <a:r>
              <a:rPr sz="12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：向课程助教提问，体验知识库问答。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FINAL PROJECT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期末综合大作业 · 跨学科"知识库+智能体+工作流"方案（60 分）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691640"/>
            <a:ext cx="11064240" cy="3200400"/>
          </a:xfrm>
          <a:prstGeom prst="roundRect">
            <a:avLst>
              <a:gd name="adj" fmla="val 4000"/>
            </a:avLst>
          </a:prstGeom>
          <a:solidFill>
            <a:srgbClr val="172136"/>
          </a:solidFill>
          <a:ln w="127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1051560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形式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：跨专业自由组队（2~3 人）或独立完成；提交设计文档（PDF/Word）+ 演示视频或现场演示。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五个选题方向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：① 医药：《中药配伍禁忌与现代药理知识库协同智能体》；② 文旅：《安顺全域文旅自主营销与伴游工作流》；③ 理工：《实验室数据归档清洗与异常报警 Agent》；④ 人文：《特殊儿童康复方案定制与家校沟通智能体》；⑤ 自选（结合 AI+副业）。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文档须含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：架构图 · Prompt 设计 · 知识库设计 · 工作流节点图 · 效果展示 · 局限与伦理说明。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评分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：创新性 15 · 技术完整性 20 · 专业契合度 15 · 演示与表达 10。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33272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</a:pPr>
            <a:r>
              <a:rPr sz="34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课程总结 · 你的 AI 进阶路线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第 1 讲 · 看懂它：Token 与 Prompt —— 你在跟"概率续写器"打交道。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第 2 讲 · 约束它：RAG 与知识库 —— 让它只说我们知道、且能溯源的话。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第 3 讲 · 驱动它：Agent 与工具 —— 从"它会说"到"它会做"。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第 4 讲 · 托管它：Skills + Cron + Workflow —— 让它在你睡觉时把活干完。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课程门户：zgdgt.cn/course-llm.html ｜ 课件与作业全部在线可下载 ｜ 祝刚老师 · 安顺学院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