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223760" y="0"/>
            <a:ext cx="4965192" cy="6858000"/>
          </a:xfrm>
          <a:prstGeom prst="rect">
            <a:avLst/>
          </a:prstGeom>
          <a:solidFill>
            <a:srgbClr val="0D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87184" y="0"/>
            <a:ext cx="45720" cy="68580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6309360" cy="4206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400"/>
              </a:spcAft>
            </a:pPr>
            <a:r>
              <a:rPr sz="13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SESSION 03 · AI AGENT ECOSYSTEM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42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从对话跃迁至行动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2000"/>
              </a:spcAft>
            </a:pPr>
            <a:r>
              <a:rPr sz="15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智能体核心架构 · 国内（DeepSeek / WorkBuddy / 豆包·扣子）· 国外（Claude Code / Codex / Antigravity）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第 3 讲 · 90 分钟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1350" b="0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▍ 核心问题：怎样让 AI 不只是"回答"，而是"把事办完"？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3840" y="1600200"/>
            <a:ext cx="2834640" cy="54864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63840" y="2240280"/>
            <a:ext cx="3566160" cy="54864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0" y="288036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0" y="3520440"/>
            <a:ext cx="3108960" cy="54864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0" y="3977639"/>
            <a:ext cx="384048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安顺学院 · 全校通识公选课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主讲：祝刚 老师（旅游管理学院 · 数字文旅智能实验室）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线上课件：zgdgt.cn/course-llm.html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438912"/>
            <a:ext cx="10789920" cy="7315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LECTURE 03 ROADMAP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本讲路线：从对话框走向自主执行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07008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93268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591056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M1 · 智能体的本质：黄金四要素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Brain / Memory / Planning / Tools，以及 ReAct 循环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42032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542032"/>
            <a:ext cx="50292" cy="93268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51760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M2 · 国内外主力工具矩阵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DeepSeek Harness、WorkBuddy、豆包·扣子、Claude Code、Codex、Antigravity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602736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3602736"/>
            <a:ext cx="50292" cy="93268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12464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M3 · 站内文旅智能体矩阵实景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扫码体验屯堡说书人、黄果树伴游、文旅 NPC 多角色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663440"/>
            <a:ext cx="11064240" cy="932688"/>
          </a:xfrm>
          <a:prstGeom prst="roundRect">
            <a:avLst>
              <a:gd name="adj" fmla="val 8000"/>
            </a:avLst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4663440"/>
            <a:ext cx="50292" cy="93268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773168"/>
            <a:ext cx="10607040" cy="7772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6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M4 · 动手搭建专属专业助教 Agent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设定人格 → 挂载知识库 → 绑定插件 → 发布体验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MODULE 01 · 智能体的本质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从"文本进文本出"到"感知—决策—执行"闭环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5349240" cy="320040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94A3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5349240" cy="50292"/>
          </a:xfrm>
          <a:prstGeom prst="rect">
            <a:avLst/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20824"/>
            <a:ext cx="4846320" cy="27432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💬 普通大模型对话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输入一段话，输出一段话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不会主动调用外部工具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上下文结束即"失忆"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无法执行文件、网络、系统操作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人必须全程在场逐轮驱动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81928" y="1783080"/>
            <a:ext cx="5349240" cy="320040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81928" y="1783080"/>
            <a:ext cx="5349240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2020824"/>
            <a:ext cx="4846320" cy="27432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🤖 智能体 Agent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把目标拆成子任务并逐步执行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可调用搜索/计算/文件/API 工具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具备短期与长期记忆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能读写文件、跑命令、访问网页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人只给目标，过程由它自主推进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212080"/>
            <a:ext cx="11064240" cy="10058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一句话定义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：Agent = 大模型（大脑）+ 记忆 + 规划 + 工具集，在环境里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循环执行直到达成目标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01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01 · 黄金四要素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Brain · Memory · Planning · Tools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2574036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🧠 Brain 大脑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以 LLM 作为推理与决策核心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负责理解意图、判断下一步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模型能力直接决定 Agent 上限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96996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6996" y="1783080"/>
            <a:ext cx="2574036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4739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🗂 Memory 记忆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短期：当前会话上下文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长期：向量库 / 文件 / 数据库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决定它能不能"记住你"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7064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27064" y="1783080"/>
            <a:ext cx="2574036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4807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🗺 Planning 规划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把大目标拆成可执行子任务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失败后自我反思与重试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ReAct：思考→行动→观察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57132" y="1783080"/>
            <a:ext cx="2574036" cy="265176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57132" y="1783080"/>
            <a:ext cx="2574036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94876" y="2002536"/>
            <a:ext cx="2116836" cy="22860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🧰 Tools 工具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搜索、计算器、代码解释器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文件读写、HTTP 请求、数据库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决定它"能碰到什么"</a:t>
            </a:r>
          </a:p>
        </p:txBody>
      </p:sp>
      <p:sp>
        <p:nvSpPr>
          <p:cNvPr id="17" name="Chevron 16"/>
          <p:cNvSpPr/>
          <p:nvPr/>
        </p:nvSpPr>
        <p:spPr>
          <a:xfrm>
            <a:off x="566928" y="4663440"/>
            <a:ext cx="1964131" cy="91440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3232" y="4846320"/>
            <a:ext cx="1671523" cy="59436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Thought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思考下一步</a:t>
            </a:r>
          </a:p>
        </p:txBody>
      </p:sp>
      <p:sp>
        <p:nvSpPr>
          <p:cNvPr id="19" name="Chevron 18"/>
          <p:cNvSpPr/>
          <p:nvPr/>
        </p:nvSpPr>
        <p:spPr>
          <a:xfrm>
            <a:off x="2841955" y="4663440"/>
            <a:ext cx="1964131" cy="91440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88259" y="4846320"/>
            <a:ext cx="1671523" cy="59436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Action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选择并调用工具</a:t>
            </a:r>
          </a:p>
        </p:txBody>
      </p:sp>
      <p:sp>
        <p:nvSpPr>
          <p:cNvPr id="21" name="Chevron 20"/>
          <p:cNvSpPr/>
          <p:nvPr/>
        </p:nvSpPr>
        <p:spPr>
          <a:xfrm>
            <a:off x="5116982" y="4663440"/>
            <a:ext cx="1964131" cy="91440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3286" y="4846320"/>
            <a:ext cx="1671523" cy="59436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Observation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观察工具返回</a:t>
            </a:r>
          </a:p>
        </p:txBody>
      </p:sp>
      <p:sp>
        <p:nvSpPr>
          <p:cNvPr id="23" name="Chevron 22"/>
          <p:cNvSpPr/>
          <p:nvPr/>
        </p:nvSpPr>
        <p:spPr>
          <a:xfrm>
            <a:off x="7392009" y="4663440"/>
            <a:ext cx="1964131" cy="91440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538313" y="4846320"/>
            <a:ext cx="1671523" cy="59436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Loop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未达成则继续</a:t>
            </a:r>
          </a:p>
        </p:txBody>
      </p:sp>
      <p:sp>
        <p:nvSpPr>
          <p:cNvPr id="25" name="Chevron 24"/>
          <p:cNvSpPr/>
          <p:nvPr/>
        </p:nvSpPr>
        <p:spPr>
          <a:xfrm>
            <a:off x="9667036" y="4663440"/>
            <a:ext cx="1964131" cy="91440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813340" y="4846320"/>
            <a:ext cx="1671523" cy="594360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Final Answer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输出结果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02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MODULE 02 · 国内主力（一）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DeepSeek Harness：强推理驱动的长链路推演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3517391" cy="256032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3517391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002536"/>
            <a:ext cx="3060191" cy="21945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🔍 定位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以 DeepSeek 强推理模型为内核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擅长数学、代码、长链路逻辑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适合"想清楚再动手"的任务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0351" y="1783080"/>
            <a:ext cx="3517391" cy="256032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0351" y="1783080"/>
            <a:ext cx="3517391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8095" y="2002536"/>
            <a:ext cx="3060191" cy="21945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⚙ 典型用法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复杂决策链推演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把模糊需求拆成可执行方案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为其他 Agent 提供推理内核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3775" y="1783080"/>
            <a:ext cx="3517391" cy="256032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13775" y="1783080"/>
            <a:ext cx="3517391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51519" y="2002536"/>
            <a:ext cx="3060191" cy="21945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⚠ 注意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推理耗时更长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需控制上下文长度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涉及敏感数据时注意脱敏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572000"/>
            <a:ext cx="11064240" cy="15544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课堂演示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：把期末项目选题（如"安顺景区舆情日报工作流"）丢给它，让它输出任务分解树与所需工具清单。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与第 1 讲呼应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：推理类任务请显式开启"逐步推理"，并在末尾要求 JSON 输出以便后续程序消费。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03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02 · 国内主力（二）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WorkBuddy：本土化多 Agent 协同工作台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本课件即由该类型工具协同生成 —— 文件读写、批量处理、Skills、定时与部署一体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783080"/>
            <a:ext cx="2574036" cy="28346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2574036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002536"/>
            <a:ext cx="2116836" cy="24688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🧩 多 Agent 协同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主 Agent 派发子任务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可按角色并行推进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适合批量、长流程作业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6996" y="1783080"/>
            <a:ext cx="2574036" cy="28346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6996" y="1783080"/>
            <a:ext cx="2574036" cy="5029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4739" y="2002536"/>
            <a:ext cx="2116836" cy="24688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📁 文件与工程能力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直接读写本地文件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批量重命名/清洗/生成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可跑脚本并回读结果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7064" y="1783080"/>
            <a:ext cx="2574036" cy="28346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27064" y="1783080"/>
            <a:ext cx="2574036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2002536"/>
            <a:ext cx="2116836" cy="24688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🔌 Skills 与部署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技能包可插拔复用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支持定时任务与自动化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可对接站点发布通道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7132" y="1783080"/>
            <a:ext cx="2574036" cy="283464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57132" y="1783080"/>
            <a:ext cx="2574036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94876" y="2002536"/>
            <a:ext cx="2116836" cy="24688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🎓 教学场景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批量生成教案/试卷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自动批改与学情统计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一键发布课程页（本站即例）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4846320"/>
            <a:ext cx="1106424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现场演示</a:t>
            </a:r>
            <a:r>
              <a:rPr sz="14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：让工作台批量读取本班 73 人名单，按专业群自动分组并生成分组表 —— 这就是"从对话到行动"。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04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MODULE 02 · 国内主力（三）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豆包与扣子 Coze：零代码搭建与分发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3517391" cy="256032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3517391" cy="50292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002536"/>
            <a:ext cx="3060191" cy="21945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🧱 扣子 Coze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拖拽式工作流编排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插件商店一键挂载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可发布到公众号/飞书/豆包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0351" y="1783080"/>
            <a:ext cx="3517391" cy="256032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0351" y="1783080"/>
            <a:ext cx="3517391" cy="50292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8095" y="2002536"/>
            <a:ext cx="3060191" cy="21945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📱 豆包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面向终端用户的对话入口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移动端即用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适合做"给同学用的 Bot"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3775" y="1783080"/>
            <a:ext cx="3517391" cy="2560320"/>
          </a:xfrm>
          <a:prstGeom prst="roundRect">
            <a:avLst>
              <a:gd name="adj" fmla="val 5500"/>
            </a:avLst>
          </a:prstGeom>
          <a:solidFill>
            <a:srgbClr val="172136"/>
          </a:solidFill>
          <a:ln w="12700">
            <a:solidFill>
              <a:srgbClr val="2735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13775" y="1783080"/>
            <a:ext cx="3517391" cy="50292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51519" y="2002536"/>
            <a:ext cx="3060191" cy="21945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🛠 典型教学案例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教案设计工作流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试卷出题系统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新闻早报图文自动生成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572000"/>
            <a:ext cx="11064240" cy="15544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祝老师 ima 知识库中的真实案例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：《基于扣子 (Coze)：AI 智能体搭建【教案设计】工作流》、《AI 智能体扣子（Coze）工作流搭建，试卷出题系统》、《扣子实战｜MCP + 工作流，一键制作新闻早报图文》。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提示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：零代码平台适合快速验证想法；一旦涉及复杂逻辑与批量工程，再迁移到 WorkBuddy / Claude Code 这类工程化工具。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05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MODULE 02 · 国外前沿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Claude Code / Codex / Antigravity：全自主工程范式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755648"/>
            <a:ext cx="11064240" cy="457200"/>
          </a:xfrm>
          <a:prstGeom prst="rect">
            <a:avLst/>
          </a:prstGeom>
          <a:solidFill>
            <a:srgbClr val="1E2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47088"/>
            <a:ext cx="22860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7248" y="1847088"/>
            <a:ext cx="2834639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形态与定位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4768" y="1847088"/>
            <a:ext cx="384048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核心能力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8128" y="1847088"/>
            <a:ext cx="1371600" cy="310896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学习门槛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212848"/>
            <a:ext cx="11064240" cy="65836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212848"/>
            <a:ext cx="22860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Claude 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7248" y="2212848"/>
            <a:ext cx="28346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命令行全自主编程 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4768" y="2212848"/>
            <a:ext cx="384048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直接读写仓库、跑测试、改代码并提交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68128" y="2212848"/>
            <a:ext cx="13716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高（需命令行）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871215"/>
            <a:ext cx="11064240" cy="65836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871215"/>
            <a:ext cx="22860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Codex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27248" y="2871215"/>
            <a:ext cx="28346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代码生成与工程助手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4768" y="2871215"/>
            <a:ext cx="384048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按任务生成/重构代码，云端沙箱执行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68128" y="2871215"/>
            <a:ext cx="13716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中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529584"/>
            <a:ext cx="11064240" cy="658368"/>
          </a:xfrm>
          <a:prstGeom prst="rect">
            <a:avLst/>
          </a:prstGeom>
          <a:solidFill>
            <a:srgbClr val="172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3529584"/>
            <a:ext cx="22860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Antigravity（谷歌）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27248" y="3529584"/>
            <a:ext cx="28346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反重力自主智能体平台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4768" y="3529584"/>
            <a:ext cx="384048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意图自动拆解、双向终端调试、跨目录工程操作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68128" y="3529584"/>
            <a:ext cx="13716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高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187952"/>
            <a:ext cx="11064240" cy="658368"/>
          </a:xfrm>
          <a:prstGeom prst="rect">
            <a:avLst/>
          </a:prstGeom>
          <a:solidFill>
            <a:srgbClr val="141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4187952"/>
            <a:ext cx="22860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对比国内工具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27248" y="4187952"/>
            <a:ext cx="2834639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更偏工程与开发者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44768" y="4187952"/>
            <a:ext cx="384048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强调"交付可运行产物"而非"聊天"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68128" y="4187952"/>
            <a:ext cx="1371600" cy="658368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4892040"/>
            <a:ext cx="11064240" cy="12801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选型建议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：非计算机专业同学优先豆包/扣子与 WorkBuddy；有编程基础者可挑战 Claude Code，它代表"AI 直接动手改工程"的方向。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注意合规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：使用境外工具时，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严禁上传涉密、未发表研究数据与个人敏感信息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06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MODULE 03 · 实景联动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扫码进入祝老师个人网站 · 体验文旅智能体矩阵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88720"/>
            <a:ext cx="11064240" cy="10972"/>
          </a:xfrm>
          <a:prstGeom prst="rect">
            <a:avLst/>
          </a:prstGeom>
          <a:solidFill>
            <a:srgbClr val="2735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64240" cy="384048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zgdgt.cn —— 全部为真实上线页面，手机扫码即用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828800"/>
            <a:ext cx="2286000" cy="310896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wenlv-ag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1828800" cy="1828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3232" y="3913632"/>
            <a:ext cx="1993392" cy="914399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文旅智能体矩阵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多智能体
评审与协作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63240" y="1828800"/>
            <a:ext cx="2286000" cy="310896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1" name="Picture 10" descr="travel-agent-sandbo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2011680"/>
            <a:ext cx="1828800" cy="1828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9544" y="3913632"/>
            <a:ext cx="1993392" cy="914399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AI 旅行智能体沙盒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多智能体
对战与博弈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59552" y="1828800"/>
            <a:ext cx="2286000" cy="310896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4" name="Picture 13" descr="wenlv-npc-matri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152" y="2011680"/>
            <a:ext cx="1828800" cy="1828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05856" y="3913632"/>
            <a:ext cx="1993392" cy="914399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文旅 NPC 矩阵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屯堡说书人
多角色对话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5864" y="1828800"/>
            <a:ext cx="2286000" cy="3108960"/>
          </a:xfrm>
          <a:prstGeom prst="roundRect">
            <a:avLst>
              <a:gd name="adj" fmla="val 6000"/>
            </a:avLst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7" name="Picture 16" descr="agent-tunp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4464" y="2011680"/>
            <a:ext cx="1828800" cy="1828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202168" y="3913632"/>
            <a:ext cx="1993392" cy="914399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屯堡智能体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非遗文化
沉浸式问答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5120640"/>
            <a:ext cx="11064240" cy="100584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体验任务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：任选一个智能体，用本专业的视角向它提 3 个问题，观察它如何结合专有知识与人格设定作答。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思考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：如果让你为本专业设计一个同类 Agent，你会给它挂载什么知识库、绑定什么工具？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07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MODULE 04 · 动手搭建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四步做出你的"专属专业助教 Agent"</a:t>
            </a:r>
          </a:p>
        </p:txBody>
      </p:sp>
      <p:sp>
        <p:nvSpPr>
          <p:cNvPr id="5" name="Chevron 4"/>
          <p:cNvSpPr/>
          <p:nvPr/>
        </p:nvSpPr>
        <p:spPr>
          <a:xfrm>
            <a:off x="566928" y="1828800"/>
            <a:ext cx="2532888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2011680"/>
            <a:ext cx="2240280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① 定义角色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System Prompt 人格</a:t>
            </a:r>
          </a:p>
        </p:txBody>
      </p:sp>
      <p:sp>
        <p:nvSpPr>
          <p:cNvPr id="7" name="Chevron 6"/>
          <p:cNvSpPr/>
          <p:nvPr/>
        </p:nvSpPr>
        <p:spPr>
          <a:xfrm>
            <a:off x="3410712" y="1828800"/>
            <a:ext cx="2532888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57016" y="2011680"/>
            <a:ext cx="2240280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3B82F6"/>
                </a:solidFill>
                <a:latin typeface="Microsoft YaHei"/>
                <a:ea typeface="Microsoft YaHei"/>
                <a:cs typeface="Microsoft YaHei"/>
              </a:rPr>
              <a:t>② 挂载知识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上传专业文档/ima 库</a:t>
            </a:r>
          </a:p>
        </p:txBody>
      </p:sp>
      <p:sp>
        <p:nvSpPr>
          <p:cNvPr id="9" name="Chevron 8"/>
          <p:cNvSpPr/>
          <p:nvPr/>
        </p:nvSpPr>
        <p:spPr>
          <a:xfrm>
            <a:off x="6254496" y="1828800"/>
            <a:ext cx="2532888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2011680"/>
            <a:ext cx="2240280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A855F7"/>
                </a:solidFill>
                <a:latin typeface="Microsoft YaHei"/>
                <a:ea typeface="Microsoft YaHei"/>
                <a:cs typeface="Microsoft YaHei"/>
              </a:rPr>
              <a:t>③ 绑定工具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搜索/计算/天气/图表</a:t>
            </a:r>
          </a:p>
        </p:txBody>
      </p:sp>
      <p:sp>
        <p:nvSpPr>
          <p:cNvPr id="11" name="Chevron 10"/>
          <p:cNvSpPr/>
          <p:nvPr/>
        </p:nvSpPr>
        <p:spPr>
          <a:xfrm>
            <a:off x="9098280" y="1828800"/>
            <a:ext cx="2532888" cy="1051560"/>
          </a:xfrm>
          <a:prstGeom prst="chevron">
            <a:avLst/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44584" y="2011680"/>
            <a:ext cx="2240280" cy="731519"/>
          </a:xfrm>
          <a:prstGeom prst="rect">
            <a:avLst/>
          </a:prstGeom>
          <a:noFill/>
        </p:spPr>
        <p:txBody>
          <a:bodyPr wrap="square" anchor="ctr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④ 发布体验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生成链接或二维码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063240"/>
            <a:ext cx="11064240" cy="2011680"/>
          </a:xfrm>
          <a:prstGeom prst="roundRect">
            <a:avLst>
              <a:gd name="adj" fmla="val 3000"/>
            </a:avLst>
          </a:prstGeom>
          <a:solidFill>
            <a:srgbClr val="0B111D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264408"/>
            <a:ext cx="10561319" cy="16459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# System Prompt 示例（药学助教 Agent 片段）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你是"临床药学助教"，服务对象是药学专业本科生。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规则：① 用药建议必须标注依据来源；② 无把握时明确回答"不确定，请查阅说明书"；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      ③ 输出格式：结论 → 依据 → 注意事项；④ 禁止给出超说明书用法的推荐。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300" b="0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$ 工具：可调用药品知识库检索；不得联网抓取未经核实的自媒体内容。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257800"/>
            <a:ext cx="11064240" cy="9144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关键认知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：System Prompt 就是 Agent 的"岗位说明书 + 红线"，写得越具体，行为越可控。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08 /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F59E0B"/>
                </a:solidFill>
                <a:latin typeface="Microsoft YaHei"/>
                <a:ea typeface="Microsoft YaHei"/>
                <a:cs typeface="Microsoft YaHei"/>
              </a:rPr>
              <a:t>MODULE 04 · 安全与边界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智能体越自主，越要把边界写清楚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83080"/>
            <a:ext cx="5349240" cy="347472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F43F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5349240" cy="50292"/>
          </a:xfrm>
          <a:prstGeom prst="rect">
            <a:avLst/>
          </a:prstGeom>
          <a:solidFill>
            <a:srgbClr val="F43F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20824"/>
            <a:ext cx="4846320" cy="30175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F43F5E"/>
                </a:solidFill>
                <a:latin typeface="Microsoft YaHei"/>
                <a:ea typeface="Microsoft YaHei"/>
                <a:cs typeface="Microsoft YaHei"/>
              </a:rPr>
              <a:t>⚠ 三类真实风险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权限过宽：Agent 可删改文件、可对外发消息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幻觉放大：一次错误判断会在长链路中被反复引用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数据外泄：把内部资料喂给境外或未授权服务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责任模糊：自动生成的内容谁来署名与负责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81928" y="1783080"/>
            <a:ext cx="5349240" cy="3474720"/>
          </a:xfrm>
          <a:prstGeom prst="roundRect">
            <a:avLst>
              <a:gd name="adj" fmla="val 5000"/>
            </a:avLst>
          </a:prstGeom>
          <a:solidFill>
            <a:srgbClr val="172136"/>
          </a:solidFill>
          <a:ln w="127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81928" y="1783080"/>
            <a:ext cx="5349240" cy="50292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2020824"/>
            <a:ext cx="4846320" cy="301752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10B981"/>
                </a:solidFill>
                <a:latin typeface="Microsoft YaHei"/>
                <a:ea typeface="Microsoft YaHei"/>
                <a:cs typeface="Microsoft YaHei"/>
              </a:rPr>
              <a:t>🛡 四条工程对策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最小权限：只给它完成任务必需的工具与目录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关键节点人工确认（Human-in-the-loop）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数据分级：敏感数据本地处理，禁止出网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• 留痕审计：保留执行日志与版本，可回溯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440680"/>
            <a:ext cx="11064240" cy="82296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3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课程红线</a:t>
            </a:r>
            <a:r>
              <a:rPr sz="13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：期末项目中凡涉及真实个人信息、未发表数据、涉密材料的，一律采用本地部署方案。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09 /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66928" y="475488"/>
            <a:ext cx="68580" cy="566928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438912"/>
            <a:ext cx="10789920" cy="6858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EC4899"/>
                </a:solidFill>
                <a:latin typeface="Microsoft YaHei"/>
                <a:ea typeface="Microsoft YaHei"/>
                <a:cs typeface="Microsoft YaHei"/>
              </a:rPr>
              <a:t>HOMEWORK 03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实践作业 3 · 专业功能型智能体设计与上线（15 分）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37360"/>
            <a:ext cx="11064240" cy="3108960"/>
          </a:xfrm>
          <a:prstGeom prst="roundRect">
            <a:avLst>
              <a:gd name="adj" fmla="val 4000"/>
            </a:avLst>
          </a:prstGeom>
          <a:solidFill>
            <a:srgbClr val="172136"/>
          </a:solidFill>
          <a:ln w="12700">
            <a:solidFill>
              <a:srgbClr val="EC48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65960"/>
            <a:ext cx="10515600" cy="274320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任务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：在豆包、扣子 (Coze) 或同类平台设计一个面向校园生活或专业领域的智能体。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要求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：设定角色人格 → 配置至少 1 个外部插件（搜索/计算/图表）或挂载个人知识库 → 公开发布。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交付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：Agent 公开体验链接（或二维码）+ 3 轮真实交互截图 + System Prompt 全文。</a:t>
            </a:r>
          </a:p>
          <a:p>
            <a:pPr>
              <a:lnSpc>
                <a:spcPct val="128000"/>
              </a:lnSpc>
              <a:spcAft>
                <a:spcPts val="432"/>
              </a:spcAft>
            </a:pP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▍ </a:t>
            </a:r>
            <a:r>
              <a:rPr sz="1450" b="1">
                <a:solidFill>
                  <a:srgbClr val="38BDF8"/>
                </a:solidFill>
                <a:latin typeface="Microsoft YaHei"/>
                <a:ea typeface="Microsoft YaHei"/>
                <a:cs typeface="Microsoft YaHei"/>
              </a:rPr>
              <a:t>评分</a:t>
            </a:r>
            <a:r>
              <a:rPr sz="1450" b="0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：角色设定 4 分 · 工具/知识库配置 5 分 · 交互效果 4 分 · 文档规范 2 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86384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安顺学院 · 大语言模型高级应用 · 祝刚老师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355080"/>
            <a:ext cx="1600200" cy="310896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10 / 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65960"/>
            <a:ext cx="10332720" cy="2926080"/>
          </a:xfrm>
          <a:prstGeom prst="rect">
            <a:avLst/>
          </a:prstGeom>
          <a:noFill/>
        </p:spPr>
        <p:txBody>
          <a:bodyPr wrap="square" anchor="t" lIns="54864" rIns="54864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</a:pPr>
            <a:r>
              <a:rPr sz="3400" b="1">
                <a:solidFill>
                  <a:srgbClr val="F8FAFC"/>
                </a:solidFill>
                <a:latin typeface="Microsoft YaHei"/>
                <a:ea typeface="Microsoft YaHei"/>
                <a:cs typeface="Microsoft YaHei"/>
              </a:rPr>
              <a:t>第 3 讲 · 小结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① Agent = 大脑 + 记忆 + 规划 + 工具，本质是把"目标"转为"可执行闭环"。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② 国内工具上手快、生态贴近本土；国外工具工程自主度更高 —— 按专业背景与数据敏感度选型。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③ System Prompt = 岗位说明书 + 红线，是控制 Agent 行为的第一道闸门。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④ 越自主越要设边界：最小权限、人工确认、数据分级、留痕审计。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下一讲：Skills 技能体系、定时任务与端到端工作流 —— 让 AI 主动为你干活。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