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223760" y="0"/>
            <a:ext cx="4965192" cy="6858000"/>
          </a:xfrm>
          <a:prstGeom prst="rect">
            <a:avLst/>
          </a:prstGeom>
          <a:solidFill>
            <a:srgbClr val="0D14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187184" y="0"/>
            <a:ext cx="45720" cy="6858000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417320"/>
            <a:ext cx="6309360" cy="420624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1400"/>
              </a:spcAft>
            </a:pPr>
            <a:r>
              <a:rPr sz="1300" b="1">
                <a:solidFill>
                  <a:srgbClr val="3B82F6"/>
                </a:solidFill>
                <a:latin typeface="Microsoft YaHei"/>
                <a:ea typeface="Microsoft YaHei"/>
                <a:cs typeface="Microsoft YaHei"/>
              </a:rPr>
              <a:t>SESSION 02 · RAG &amp; KNOWLEDGE BASE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42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告别幻觉与外脑重塑</a:t>
            </a:r>
          </a:p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2000"/>
              </a:spcAft>
            </a:pPr>
            <a:r>
              <a:rPr sz="15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RAG 检索增强生成 · 腾讯 ima 知识库 · Ollama 本地大模型私有化部署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第 2 讲 · 90 分钟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>
                <a:solidFill>
                  <a:srgbClr val="A855F7"/>
                </a:solidFill>
                <a:latin typeface="Microsoft YaHei"/>
                <a:ea typeface="Microsoft YaHei"/>
                <a:cs typeface="Microsoft YaHei"/>
              </a:rPr>
              <a:t>▍ 核心问题：如何让它"只说我们知道、且能溯源的话"？</a:t>
            </a:r>
          </a:p>
        </p:txBody>
      </p:sp>
      <p:sp>
        <p:nvSpPr>
          <p:cNvPr id="8" name="Rectangle 7"/>
          <p:cNvSpPr/>
          <p:nvPr/>
        </p:nvSpPr>
        <p:spPr>
          <a:xfrm>
            <a:off x="7863840" y="1600200"/>
            <a:ext cx="2834640" cy="54864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863840" y="2240280"/>
            <a:ext cx="3566160" cy="54864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863840" y="2880360"/>
            <a:ext cx="2377440" cy="54864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863840" y="3520440"/>
            <a:ext cx="3108960" cy="54864"/>
          </a:xfrm>
          <a:prstGeom prst="rect">
            <a:avLst/>
          </a:prstGeom>
          <a:solidFill>
            <a:srgbClr val="EC48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63840" y="3977639"/>
            <a:ext cx="3840480" cy="128016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安顺学院 · 全校通识公选课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主讲：祝刚 老师（旅游管理学院 · 数字文旅智能实验室）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线上课件：zgdgt.cn/course-llm.html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438912"/>
            <a:ext cx="10789920" cy="73152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3B82F6"/>
                </a:solidFill>
                <a:latin typeface="Microsoft YaHei"/>
                <a:ea typeface="Microsoft YaHei"/>
                <a:cs typeface="Microsoft YaHei"/>
              </a:rPr>
              <a:t>LECTURE 02 ROADMAP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本讲路线：把"开放猜测"改成"有据可查"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207008"/>
            <a:ext cx="11064240" cy="10972"/>
          </a:xfrm>
          <a:prstGeom prst="rect">
            <a:avLst/>
          </a:prstGeom>
          <a:solidFill>
            <a:srgbClr val="2735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481328"/>
            <a:ext cx="11064240" cy="932688"/>
          </a:xfrm>
          <a:prstGeom prst="roundRect">
            <a:avLst>
              <a:gd name="adj" fmla="val 8000"/>
            </a:avLst>
          </a:prstGeom>
          <a:solidFill>
            <a:srgbClr val="172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81328"/>
            <a:ext cx="50292" cy="932688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1591056"/>
            <a:ext cx="10607040" cy="77724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6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M1 · 幻觉的本质与三种成因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知识截止、概率推测、私域缺失 —— 以及各自的应对策略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2542032"/>
            <a:ext cx="11064240" cy="932688"/>
          </a:xfrm>
          <a:prstGeom prst="roundRect">
            <a:avLst>
              <a:gd name="adj" fmla="val 8000"/>
            </a:avLst>
          </a:prstGeom>
          <a:solidFill>
            <a:srgbClr val="172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2542032"/>
            <a:ext cx="50292" cy="932688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2651760"/>
            <a:ext cx="10607040" cy="77724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650" b="1">
                <a:solidFill>
                  <a:srgbClr val="3B82F6"/>
                </a:solidFill>
                <a:latin typeface="Microsoft YaHei"/>
                <a:ea typeface="Microsoft YaHei"/>
                <a:cs typeface="Microsoft YaHei"/>
              </a:rPr>
              <a:t>M2 · RAG 全链路技术拆解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解析 → 切片 → 向量化 → 检索 → 重排 → 生成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3602736"/>
            <a:ext cx="11064240" cy="932688"/>
          </a:xfrm>
          <a:prstGeom prst="roundRect">
            <a:avLst>
              <a:gd name="adj" fmla="val 8000"/>
            </a:avLst>
          </a:prstGeom>
          <a:solidFill>
            <a:srgbClr val="172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3602736"/>
            <a:ext cx="50292" cy="932688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3712464"/>
            <a:ext cx="10607040" cy="77724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650" b="1">
                <a:solidFill>
                  <a:srgbClr val="A855F7"/>
                </a:solidFill>
                <a:latin typeface="Microsoft YaHei"/>
                <a:ea typeface="Microsoft YaHei"/>
                <a:cs typeface="Microsoft YaHei"/>
              </a:rPr>
              <a:t>M3 · 腾讯 ima 知识库深度实操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教学共享库沉淀、微信一键收录、团队共享与 OpenAPI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663440"/>
            <a:ext cx="11064240" cy="932688"/>
          </a:xfrm>
          <a:prstGeom prst="roundRect">
            <a:avLst>
              <a:gd name="adj" fmla="val 8000"/>
            </a:avLst>
          </a:prstGeom>
          <a:solidFill>
            <a:srgbClr val="172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66928" y="4663440"/>
            <a:ext cx="50292" cy="932688"/>
          </a:xfrm>
          <a:prstGeom prst="rect">
            <a:avLst/>
          </a:prstGeom>
          <a:solidFill>
            <a:srgbClr val="EC48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" y="4773168"/>
            <a:ext cx="10607040" cy="77724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650" b="1">
                <a:solidFill>
                  <a:srgbClr val="EC4899"/>
                </a:solidFill>
                <a:latin typeface="Microsoft YaHei"/>
                <a:ea typeface="Microsoft YaHei"/>
                <a:cs typeface="Microsoft YaHei"/>
              </a:rPr>
              <a:t>M4 · 本地化部署：Ollama + 本地知识库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数据不出本机的私有化方案与选型矩阵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F43F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38912"/>
            <a:ext cx="10789920" cy="685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F43F5E"/>
                </a:solidFill>
                <a:latin typeface="Microsoft YaHei"/>
                <a:ea typeface="Microsoft YaHei"/>
                <a:cs typeface="Microsoft YaHei"/>
              </a:rPr>
              <a:t>MODULE 01 · 幻觉的本质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模型为什么会"一本正经地胡说八道"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88720"/>
            <a:ext cx="11064240" cy="10972"/>
          </a:xfrm>
          <a:prstGeom prst="rect">
            <a:avLst/>
          </a:prstGeom>
          <a:solidFill>
            <a:srgbClr val="2735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261872"/>
            <a:ext cx="11064240" cy="384048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三种成因 → 三种完全不同的解法，混为一谈就会用错工具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783080"/>
            <a:ext cx="3517391" cy="246888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783080"/>
            <a:ext cx="3517391" cy="50292"/>
          </a:xfrm>
          <a:prstGeom prst="rect">
            <a:avLst/>
          </a:prstGeom>
          <a:solidFill>
            <a:srgbClr val="F43F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2002536"/>
            <a:ext cx="3060191" cy="210312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F43F5E"/>
                </a:solidFill>
                <a:latin typeface="Microsoft YaHei"/>
                <a:ea typeface="Microsoft YaHei"/>
                <a:cs typeface="Microsoft YaHei"/>
              </a:rPr>
              <a:t>⏳ 知识截止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训练完成即定格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不知道训练后发生的事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→ 解法：检索外部知识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0351" y="1783080"/>
            <a:ext cx="3517391" cy="246888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40351" y="1783080"/>
            <a:ext cx="3517391" cy="5029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8095" y="2002536"/>
            <a:ext cx="3060191" cy="210312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F59E0B"/>
                </a:solidFill>
                <a:latin typeface="Microsoft YaHei"/>
                <a:ea typeface="Microsoft YaHei"/>
                <a:cs typeface="Microsoft YaHei"/>
              </a:rPr>
              <a:t>🎲 概率推测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本质是采样，不是查表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低置信度仍会流畅输出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→ 解法：给上下文 + 要求引用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13775" y="1783080"/>
            <a:ext cx="3517391" cy="246888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113775" y="1783080"/>
            <a:ext cx="3517391" cy="50292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1519" y="2002536"/>
            <a:ext cx="3060191" cy="210312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A855F7"/>
                </a:solidFill>
                <a:latin typeface="Microsoft YaHei"/>
                <a:ea typeface="Microsoft YaHei"/>
                <a:cs typeface="Microsoft YaHei"/>
              </a:rPr>
              <a:t>🔒 私域缺失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企业内部资料从未进训练集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问它必然编造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→ 解法：私有知识库 / 微调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4480560"/>
            <a:ext cx="11064240" cy="173736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现场实验</a:t>
            </a:r>
            <a:r>
              <a:rPr sz="14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：现场向通用大模型提问"安顺学院数字文旅智能实验室的成立年份与研究方向"，观察它如何编造一个看似合理的答案。</a:t>
            </a:r>
          </a:p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对照实验</a:t>
            </a:r>
            <a:r>
              <a:rPr sz="14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：把实验室简介文档上传至 ima 知识库后再次提问，对比</a:t>
            </a: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准确度与角标引用</a:t>
            </a:r>
            <a:r>
              <a:rPr sz="14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的差异。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6355080"/>
            <a:ext cx="786384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安顺学院 · 大语言模型高级应用 · 祝刚老师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355080"/>
            <a:ext cx="160020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01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38912"/>
            <a:ext cx="10789920" cy="685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3B82F6"/>
                </a:solidFill>
                <a:latin typeface="Microsoft YaHei"/>
                <a:ea typeface="Microsoft YaHei"/>
                <a:cs typeface="Microsoft YaHei"/>
              </a:rPr>
              <a:t>MODULE 01 · 方案选型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RAG vs 微调 vs 长上下文：三条路的取舍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755648"/>
            <a:ext cx="11064240" cy="457200"/>
          </a:xfrm>
          <a:prstGeom prst="rect">
            <a:avLst/>
          </a:prstGeom>
          <a:solidFill>
            <a:srgbClr val="1E29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47088"/>
            <a:ext cx="2011679" cy="310896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维度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52928" y="1847088"/>
            <a:ext cx="2926079" cy="310896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RAG 检索增强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61888" y="1847088"/>
            <a:ext cx="2743200" cy="310896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微调 Fine-Tuning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87967" y="1847088"/>
            <a:ext cx="2651760" cy="310896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长上下文硬塞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2212848"/>
            <a:ext cx="11064240" cy="548640"/>
          </a:xfrm>
          <a:prstGeom prst="rect">
            <a:avLst/>
          </a:prstGeom>
          <a:solidFill>
            <a:srgbClr val="172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212848"/>
            <a:ext cx="2011679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实施成本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52928" y="2212848"/>
            <a:ext cx="2926079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低（无需训练）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61888" y="2212848"/>
            <a:ext cx="2743200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高（需数据与算力）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87967" y="2212848"/>
            <a:ext cx="2651760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极低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2761488"/>
            <a:ext cx="11064240" cy="548640"/>
          </a:xfrm>
          <a:prstGeom prst="rect">
            <a:avLst/>
          </a:prstGeom>
          <a:solidFill>
            <a:srgbClr val="141C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8368" y="2761488"/>
            <a:ext cx="2011679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知识更新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52928" y="2761488"/>
            <a:ext cx="2926079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改文档即生效，实时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61888" y="2761488"/>
            <a:ext cx="2743200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需重新训练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87967" y="2761488"/>
            <a:ext cx="2651760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随每次提问变化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6928" y="3310128"/>
            <a:ext cx="11064240" cy="548640"/>
          </a:xfrm>
          <a:prstGeom prst="rect">
            <a:avLst/>
          </a:prstGeom>
          <a:solidFill>
            <a:srgbClr val="172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8368" y="3310128"/>
            <a:ext cx="2011679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可溯源性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852928" y="3310128"/>
            <a:ext cx="2926079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可给出引用出处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61888" y="3310128"/>
            <a:ext cx="2743200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不可溯源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887967" y="3310128"/>
            <a:ext cx="2651760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可指出处但不稳定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3858768"/>
            <a:ext cx="11064240" cy="548640"/>
          </a:xfrm>
          <a:prstGeom prst="rect">
            <a:avLst/>
          </a:prstGeom>
          <a:solidFill>
            <a:srgbClr val="141C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8368" y="3858768"/>
            <a:ext cx="2011679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幻觉抑制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852928" y="3858768"/>
            <a:ext cx="2926079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显著（有据可依）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61888" y="3858768"/>
            <a:ext cx="2743200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中等（仍会编造）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887967" y="3858768"/>
            <a:ext cx="2651760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中等（易中间遗忘）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6928" y="4407408"/>
            <a:ext cx="11064240" cy="548640"/>
          </a:xfrm>
          <a:prstGeom prst="rect">
            <a:avLst/>
          </a:prstGeom>
          <a:solidFill>
            <a:srgbClr val="172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58368" y="4407408"/>
            <a:ext cx="2011679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适用场景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852928" y="4407408"/>
            <a:ext cx="2926079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文档问答 / 知识库 / 客服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961888" y="4407408"/>
            <a:ext cx="2743200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固定风格 / 特定任务格式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887967" y="4407408"/>
            <a:ext cx="2651760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一次性长文分析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66928" y="4956048"/>
            <a:ext cx="11064240" cy="548640"/>
          </a:xfrm>
          <a:prstGeom prst="rect">
            <a:avLst/>
          </a:prstGeom>
          <a:solidFill>
            <a:srgbClr val="141C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58368" y="4956048"/>
            <a:ext cx="2011679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本课程建议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852928" y="4956048"/>
            <a:ext cx="2926079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✅ 首选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961888" y="4956048"/>
            <a:ext cx="2743200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⚠ 仅在风格固化时用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887967" y="4956048"/>
            <a:ext cx="2651760" cy="54864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⚠ 临时方案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6928" y="5212080"/>
            <a:ext cx="11064240" cy="9144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结论</a:t>
            </a:r>
            <a:r>
              <a:rPr sz="13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：对 73 名跨专业同学而言，RAG 是投入产出比最高的路径 —— 零训练、可溯源、当天就能用。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66928" y="6355080"/>
            <a:ext cx="786384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安顺学院 · 大语言模型高级应用 · 祝刚老师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058400" y="6355080"/>
            <a:ext cx="160020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02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38912"/>
            <a:ext cx="10789920" cy="685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A855F7"/>
                </a:solidFill>
                <a:latin typeface="Microsoft YaHei"/>
                <a:ea typeface="Microsoft YaHei"/>
                <a:cs typeface="Microsoft YaHei"/>
              </a:rPr>
              <a:t>MODULE 02 · RAG 全链路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六步走通：从一份 PDF 到一句有出处的答案</a:t>
            </a:r>
          </a:p>
        </p:txBody>
      </p:sp>
      <p:sp>
        <p:nvSpPr>
          <p:cNvPr id="5" name="Chevron 4"/>
          <p:cNvSpPr/>
          <p:nvPr/>
        </p:nvSpPr>
        <p:spPr>
          <a:xfrm>
            <a:off x="566928" y="1874519"/>
            <a:ext cx="1584959" cy="1051560"/>
          </a:xfrm>
          <a:prstGeom prst="chevron">
            <a:avLst/>
          </a:prstGeom>
          <a:solidFill>
            <a:srgbClr val="172136"/>
          </a:solidFill>
          <a:ln w="1270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13232" y="2057400"/>
            <a:ext cx="1292351" cy="731519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① 文档解析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PDF/Word/网页 → 纯文本</a:t>
            </a:r>
          </a:p>
        </p:txBody>
      </p:sp>
      <p:sp>
        <p:nvSpPr>
          <p:cNvPr id="7" name="Chevron 6"/>
          <p:cNvSpPr/>
          <p:nvPr/>
        </p:nvSpPr>
        <p:spPr>
          <a:xfrm>
            <a:off x="2462784" y="1874519"/>
            <a:ext cx="1584959" cy="1051560"/>
          </a:xfrm>
          <a:prstGeom prst="chevron">
            <a:avLst/>
          </a:prstGeom>
          <a:solidFill>
            <a:srgbClr val="172136"/>
          </a:solidFill>
          <a:ln w="12700">
            <a:solidFill>
              <a:srgbClr val="3B82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609088" y="2057400"/>
            <a:ext cx="1292351" cy="731519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3B82F6"/>
                </a:solidFill>
                <a:latin typeface="Microsoft YaHei"/>
                <a:ea typeface="Microsoft YaHei"/>
                <a:cs typeface="Microsoft YaHei"/>
              </a:rPr>
              <a:t>② 语义切片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Chunking + Overlap</a:t>
            </a:r>
          </a:p>
        </p:txBody>
      </p:sp>
      <p:sp>
        <p:nvSpPr>
          <p:cNvPr id="9" name="Chevron 8"/>
          <p:cNvSpPr/>
          <p:nvPr/>
        </p:nvSpPr>
        <p:spPr>
          <a:xfrm>
            <a:off x="4358640" y="1874519"/>
            <a:ext cx="1584959" cy="1051560"/>
          </a:xfrm>
          <a:prstGeom prst="chevron">
            <a:avLst/>
          </a:prstGeom>
          <a:solidFill>
            <a:srgbClr val="172136"/>
          </a:solidFill>
          <a:ln w="1270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04944" y="2057400"/>
            <a:ext cx="1292351" cy="731519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A855F7"/>
                </a:solidFill>
                <a:latin typeface="Microsoft YaHei"/>
                <a:ea typeface="Microsoft YaHei"/>
                <a:cs typeface="Microsoft YaHei"/>
              </a:rPr>
              <a:t>③ 向量化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Embedding → 向量</a:t>
            </a:r>
          </a:p>
        </p:txBody>
      </p:sp>
      <p:sp>
        <p:nvSpPr>
          <p:cNvPr id="11" name="Chevron 10"/>
          <p:cNvSpPr/>
          <p:nvPr/>
        </p:nvSpPr>
        <p:spPr>
          <a:xfrm>
            <a:off x="6254496" y="1874519"/>
            <a:ext cx="1584959" cy="1051560"/>
          </a:xfrm>
          <a:prstGeom prst="chevron">
            <a:avLst/>
          </a:prstGeom>
          <a:solidFill>
            <a:srgbClr val="172136"/>
          </a:solidFill>
          <a:ln w="12700">
            <a:solidFill>
              <a:srgbClr val="EC48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2057400"/>
            <a:ext cx="1292351" cy="731519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EC4899"/>
                </a:solidFill>
                <a:latin typeface="Microsoft YaHei"/>
                <a:ea typeface="Microsoft YaHei"/>
                <a:cs typeface="Microsoft YaHei"/>
              </a:rPr>
              <a:t>④ 相似度检索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Cosine + Top-K</a:t>
            </a:r>
          </a:p>
        </p:txBody>
      </p:sp>
      <p:sp>
        <p:nvSpPr>
          <p:cNvPr id="13" name="Chevron 12"/>
          <p:cNvSpPr/>
          <p:nvPr/>
        </p:nvSpPr>
        <p:spPr>
          <a:xfrm>
            <a:off x="8150351" y="1874519"/>
            <a:ext cx="1584959" cy="1051560"/>
          </a:xfrm>
          <a:prstGeom prst="chevron">
            <a:avLst/>
          </a:prstGeom>
          <a:solidFill>
            <a:srgbClr val="172136"/>
          </a:solidFill>
          <a:ln w="1270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96655" y="2057400"/>
            <a:ext cx="1292351" cy="731519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10B981"/>
                </a:solidFill>
                <a:latin typeface="Microsoft YaHei"/>
                <a:ea typeface="Microsoft YaHei"/>
                <a:cs typeface="Microsoft YaHei"/>
              </a:rPr>
              <a:t>⑤ 重排压缩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Rerank / Compress</a:t>
            </a:r>
          </a:p>
        </p:txBody>
      </p:sp>
      <p:sp>
        <p:nvSpPr>
          <p:cNvPr id="15" name="Chevron 14"/>
          <p:cNvSpPr/>
          <p:nvPr/>
        </p:nvSpPr>
        <p:spPr>
          <a:xfrm>
            <a:off x="10046208" y="1874519"/>
            <a:ext cx="1584959" cy="1051560"/>
          </a:xfrm>
          <a:prstGeom prst="chevron">
            <a:avLst/>
          </a:prstGeom>
          <a:solidFill>
            <a:srgbClr val="172136"/>
          </a:solidFill>
          <a:ln w="1270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192512" y="2057400"/>
            <a:ext cx="1292351" cy="731519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59E0B"/>
                </a:solidFill>
                <a:latin typeface="Microsoft YaHei"/>
                <a:ea typeface="Microsoft YaHei"/>
                <a:cs typeface="Microsoft YaHei"/>
              </a:rPr>
              <a:t>⑥ 增强生成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LLM 带引用作答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3246120"/>
            <a:ext cx="2574036" cy="246888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3246120"/>
            <a:ext cx="2574036" cy="50292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4672" y="3465576"/>
            <a:ext cx="2116836" cy="210312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📄 解析与清洗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扫描件需 OCR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表格/公式要专门处理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页眉页脚噪声务必剔除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396996" y="3246120"/>
            <a:ext cx="2574036" cy="246888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3396996" y="3246120"/>
            <a:ext cx="2574036" cy="50292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634739" y="3465576"/>
            <a:ext cx="2116836" cy="210312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3B82F6"/>
                </a:solidFill>
                <a:latin typeface="Microsoft YaHei"/>
                <a:ea typeface="Microsoft YaHei"/>
                <a:cs typeface="Microsoft YaHei"/>
              </a:rPr>
              <a:t>✂️ 切片策略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常用 300~800 字/块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重叠 10%~20% 防断裂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按标题层级切优于定长切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27064" y="3246120"/>
            <a:ext cx="2574036" cy="246888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227064" y="3246120"/>
            <a:ext cx="2574036" cy="50292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64807" y="3465576"/>
            <a:ext cx="2116836" cy="210312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A855F7"/>
                </a:solidFill>
                <a:latin typeface="Microsoft YaHei"/>
                <a:ea typeface="Microsoft YaHei"/>
                <a:cs typeface="Microsoft YaHei"/>
              </a:rPr>
              <a:t>🧭 检索与重排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向量召回 Top-K（20~50）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再用 Rerank 模型精排到 3~5 条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余弦相似度看方向不看长度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57132" y="3246120"/>
            <a:ext cx="2574036" cy="246888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9057132" y="3246120"/>
            <a:ext cx="2574036" cy="50292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294876" y="3465576"/>
            <a:ext cx="2116836" cy="210312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10B981"/>
                </a:solidFill>
                <a:latin typeface="Microsoft YaHei"/>
                <a:ea typeface="Microsoft YaHei"/>
                <a:cs typeface="Microsoft YaHei"/>
              </a:rPr>
              <a:t>🛡 防幻觉兜底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检索不到就明确说"不知道"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强制输出引用角标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低置信度时转人工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6928" y="6355080"/>
            <a:ext cx="786384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安顺学院 · 大语言模型高级应用 · 祝刚老师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58400" y="6355080"/>
            <a:ext cx="160020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03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38912"/>
            <a:ext cx="10789920" cy="685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MODULE 02 · 参数实战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切片与检索：四个最影响效果的可调参数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88720"/>
            <a:ext cx="11064240" cy="10972"/>
          </a:xfrm>
          <a:prstGeom prst="rect">
            <a:avLst/>
          </a:prstGeom>
          <a:solidFill>
            <a:srgbClr val="2735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261872"/>
            <a:ext cx="11064240" cy="384048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同一份文档，参数不同，答案质量可能天差地别 —— 建议用作业 2 亲手对比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1755648"/>
            <a:ext cx="11064240" cy="457200"/>
          </a:xfrm>
          <a:prstGeom prst="rect">
            <a:avLst/>
          </a:prstGeom>
          <a:solidFill>
            <a:srgbClr val="1E29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847088"/>
            <a:ext cx="2468879" cy="310896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参数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10128" y="1847088"/>
            <a:ext cx="1737360" cy="310896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常见取值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30368" y="1847088"/>
            <a:ext cx="3108960" cy="310896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调大的后果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22207" y="1847088"/>
            <a:ext cx="3017520" cy="310896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调小的后果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212848"/>
            <a:ext cx="11064240" cy="566928"/>
          </a:xfrm>
          <a:prstGeom prst="rect">
            <a:avLst/>
          </a:prstGeom>
          <a:solidFill>
            <a:srgbClr val="172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" y="2212848"/>
            <a:ext cx="2468879" cy="56692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Chunk Size 切片长度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10128" y="2212848"/>
            <a:ext cx="1737360" cy="56692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300 ~ 800 字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30368" y="2212848"/>
            <a:ext cx="3108960" cy="56692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信息冗余、噪声增多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22207" y="2212848"/>
            <a:ext cx="3017520" cy="56692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语义被切断、上下文不足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66928" y="2779776"/>
            <a:ext cx="11064240" cy="566928"/>
          </a:xfrm>
          <a:prstGeom prst="rect">
            <a:avLst/>
          </a:prstGeom>
          <a:solidFill>
            <a:srgbClr val="141C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8368" y="2779776"/>
            <a:ext cx="2468879" cy="56692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Overlap 重叠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10128" y="2779776"/>
            <a:ext cx="1737360" cy="56692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10% ~ 20%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30368" y="2779776"/>
            <a:ext cx="3108960" cy="56692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重复内容多、成本上升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22207" y="2779776"/>
            <a:ext cx="3017520" cy="56692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跨块语义断裂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3346704"/>
            <a:ext cx="11064240" cy="566928"/>
          </a:xfrm>
          <a:prstGeom prst="rect">
            <a:avLst/>
          </a:prstGeom>
          <a:solidFill>
            <a:srgbClr val="172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58368" y="3346704"/>
            <a:ext cx="2468879" cy="56692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Top-K 召回条数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10128" y="3346704"/>
            <a:ext cx="1737360" cy="56692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20 ~ 50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30368" y="3346704"/>
            <a:ext cx="3108960" cy="56692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上下文变长、注意力稀释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22207" y="3346704"/>
            <a:ext cx="3017520" cy="56692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可能漏掉关键片段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6928" y="3913631"/>
            <a:ext cx="11064240" cy="566928"/>
          </a:xfrm>
          <a:prstGeom prst="rect">
            <a:avLst/>
          </a:prstGeom>
          <a:solidFill>
            <a:srgbClr val="141C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8368" y="3913631"/>
            <a:ext cx="2468879" cy="56692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Rerank 精排条数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10128" y="3913631"/>
            <a:ext cx="1737360" cy="56692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3 ~ 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230368" y="3913631"/>
            <a:ext cx="3108960" cy="56692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成本高、噪声回升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522207" y="3913631"/>
            <a:ext cx="3017520" cy="56692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证据不足、易漏答案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66928" y="4434840"/>
            <a:ext cx="11064240" cy="173736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经验法则</a:t>
            </a:r>
            <a:r>
              <a:rPr sz="13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：切片按"段落/标题层级"优先于定长；Top-K 先取大、靠 Rerank 收窄，比一开始就小 K 更稳。</a:t>
            </a:r>
          </a:p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评测方法</a:t>
            </a:r>
            <a:r>
              <a:rPr sz="13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：固定 5 个问题，只改一个参数，记录"答对 / 有引用 / 幻觉"三项指标 —— 这就是作业 2 的核心动作。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6928" y="6355080"/>
            <a:ext cx="786384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安顺学院 · 大语言模型高级应用 · 祝刚老师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058400" y="6355080"/>
            <a:ext cx="160020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04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38912"/>
            <a:ext cx="10789920" cy="685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MODULE 03 · 腾讯 IMA 知识库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ima：把散落资料变成"会回答的私人图书馆"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88720"/>
            <a:ext cx="11064240" cy="10972"/>
          </a:xfrm>
          <a:prstGeom prst="rect">
            <a:avLst/>
          </a:prstGeom>
          <a:solidFill>
            <a:srgbClr val="2735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261872"/>
            <a:ext cx="11064240" cy="384048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祝老师已建设 20+ 个主题知识库，其中多门为教学共享库，本课程同学可直接检索使用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1755648"/>
            <a:ext cx="11064240" cy="457200"/>
          </a:xfrm>
          <a:prstGeom prst="rect">
            <a:avLst/>
          </a:prstGeom>
          <a:solidFill>
            <a:srgbClr val="1E29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847088"/>
            <a:ext cx="4937759" cy="310896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知识库名称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79007" y="1847088"/>
            <a:ext cx="1828800" cy="310896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用途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90688" y="1847088"/>
            <a:ext cx="3749039" cy="310896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典型用法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2212848"/>
            <a:ext cx="11064240" cy="475488"/>
          </a:xfrm>
          <a:prstGeom prst="rect">
            <a:avLst/>
          </a:prstGeom>
          <a:solidFill>
            <a:srgbClr val="172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2212848"/>
            <a:ext cx="4937759" cy="47548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人工智能与旅游创新应用-教学共享知识库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79007" y="2212848"/>
            <a:ext cx="1828800" cy="47548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课程共享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90688" y="2212848"/>
            <a:ext cx="3749039" cy="47548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AI+文旅案例检索、课堂问答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2688336"/>
            <a:ext cx="11064240" cy="475488"/>
          </a:xfrm>
          <a:prstGeom prst="rect">
            <a:avLst/>
          </a:prstGeom>
          <a:solidFill>
            <a:srgbClr val="141C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8368" y="2688336"/>
            <a:ext cx="4937759" cy="47548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新媒体运营管理-教学共享知识库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79007" y="2688336"/>
            <a:ext cx="1828800" cy="47548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课程共享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90688" y="2688336"/>
            <a:ext cx="3749039" cy="47548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爆款文案、账号运营策略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66928" y="3163824"/>
            <a:ext cx="11064240" cy="475488"/>
          </a:xfrm>
          <a:prstGeom prst="rect">
            <a:avLst/>
          </a:prstGeom>
          <a:solidFill>
            <a:srgbClr val="172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163824"/>
            <a:ext cx="4937759" cy="47548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大数据与旅游业课程实践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779007" y="3163824"/>
            <a:ext cx="1828800" cy="47548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课程共享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90688" y="3163824"/>
            <a:ext cx="3749039" cy="47548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旅游大数据分析与课程实践素材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66928" y="3639312"/>
            <a:ext cx="11064240" cy="475488"/>
          </a:xfrm>
          <a:prstGeom prst="rect">
            <a:avLst/>
          </a:prstGeom>
          <a:solidFill>
            <a:srgbClr val="141C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8368" y="3639312"/>
            <a:ext cx="4937759" cy="47548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AI赋能教学 / AI赋能教学科研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779007" y="3639312"/>
            <a:ext cx="1828800" cy="47548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教师发展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90688" y="3639312"/>
            <a:ext cx="3749039" cy="47548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备课、教案、科研工作流参考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6928" y="4114800"/>
            <a:ext cx="11064240" cy="475488"/>
          </a:xfrm>
          <a:prstGeom prst="rect">
            <a:avLst/>
          </a:prstGeom>
          <a:solidFill>
            <a:srgbClr val="172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8368" y="4114800"/>
            <a:ext cx="4937759" cy="47548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AI赋能论文、案例、讲座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779007" y="4114800"/>
            <a:ext cx="1828800" cy="47548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学术提升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790688" y="4114800"/>
            <a:ext cx="3749039" cy="47548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论文写作、案例开发、讲座提纲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66928" y="4590288"/>
            <a:ext cx="11064240" cy="475488"/>
          </a:xfrm>
          <a:prstGeom prst="rect">
            <a:avLst/>
          </a:prstGeom>
          <a:solidFill>
            <a:srgbClr val="141C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58368" y="4590288"/>
            <a:ext cx="4937759" cy="47548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skills知识库 / 精选优质Skill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779007" y="4590288"/>
            <a:ext cx="1828800" cy="47548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技能沉淀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790688" y="4590288"/>
            <a:ext cx="3749039" cy="47548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Skills 写法与优质模板（第 4 讲用）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66928" y="5065776"/>
            <a:ext cx="11064240" cy="475488"/>
          </a:xfrm>
          <a:prstGeom prst="rect">
            <a:avLst/>
          </a:prstGeom>
          <a:solidFill>
            <a:srgbClr val="172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58368" y="5065776"/>
            <a:ext cx="4937759" cy="47548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AI+副业收集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779007" y="5065776"/>
            <a:ext cx="1828800" cy="47548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创新创业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790688" y="5065776"/>
            <a:ext cx="3749039" cy="47548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数字副业与变现案例（第 4 讲用）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66928" y="5257800"/>
            <a:ext cx="11064240" cy="9144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三个关键能力</a:t>
            </a:r>
            <a:r>
              <a:rPr sz="13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：微信/网页一键收录（ima.copilot）· 团队知识库权限共享 · OpenAPI 对接自动化流程。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6928" y="6355080"/>
            <a:ext cx="786384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安顺学院 · 大语言模型高级应用 · 祝刚老师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058400" y="6355080"/>
            <a:ext cx="160020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05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38912"/>
            <a:ext cx="10789920" cy="685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3B82F6"/>
                </a:solidFill>
                <a:latin typeface="Microsoft YaHei"/>
                <a:ea typeface="Microsoft YaHei"/>
                <a:cs typeface="Microsoft YaHei"/>
              </a:rPr>
              <a:t>MODULE 03 · 团队共享与自动化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ima 的第二层价值：从"个人库"到"班组库 + 自动化"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88720"/>
            <a:ext cx="11064240" cy="10972"/>
          </a:xfrm>
          <a:prstGeom prst="rect">
            <a:avLst/>
          </a:prstGeom>
          <a:solidFill>
            <a:srgbClr val="2735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261872"/>
            <a:ext cx="11064240" cy="384048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个人沉淀 → 团队共享 → 接口调用，是知识库走向生产力的三步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783080"/>
            <a:ext cx="3517391" cy="246888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783080"/>
            <a:ext cx="3517391" cy="50292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2002536"/>
            <a:ext cx="3060191" cy="210312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📥 一键收录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微信文章 / 网页一键入库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PDF、Word、图片均可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手机端也能随手收集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0351" y="1783080"/>
            <a:ext cx="3517391" cy="246888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40351" y="1783080"/>
            <a:ext cx="3517391" cy="50292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8095" y="2002536"/>
            <a:ext cx="3060191" cy="210312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3B82F6"/>
                </a:solidFill>
                <a:latin typeface="Microsoft YaHei"/>
                <a:ea typeface="Microsoft YaHei"/>
                <a:cs typeface="Microsoft YaHei"/>
              </a:rPr>
              <a:t>👥 团队共享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按权限分配给同学/同事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全班共建一门课的资料库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避免重复收集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13775" y="1783080"/>
            <a:ext cx="3517391" cy="246888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113775" y="1783080"/>
            <a:ext cx="3517391" cy="50292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1519" y="2002536"/>
            <a:ext cx="3060191" cy="210312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A855F7"/>
                </a:solidFill>
                <a:latin typeface="Microsoft YaHei"/>
                <a:ea typeface="Microsoft YaHei"/>
                <a:cs typeface="Microsoft YaHei"/>
              </a:rPr>
              <a:t>🔌 OpenAPI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程序化检索与写入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可接入工作流与定时任务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第 4 讲的自动化基础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4434840"/>
            <a:ext cx="11064240" cy="173736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课堂建议</a:t>
            </a:r>
            <a:r>
              <a:rPr sz="14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：以专业群为单位（医药 / 文旅 / 理工 / 人文）各自建一个共享知识库，每人每周贡献 2 篇高质量资料，4 周后即成为期末项目的"专属语料"。</a:t>
            </a:r>
          </a:p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注意</a:t>
            </a:r>
            <a:r>
              <a:rPr sz="14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：共享库同样要遵守数据分级 —— 涉密与个人信息不入库。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6355080"/>
            <a:ext cx="786384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安顺学院 · 大语言模型高级应用 · 祝刚老师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355080"/>
            <a:ext cx="160020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06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38912"/>
            <a:ext cx="10789920" cy="685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10B981"/>
                </a:solidFill>
                <a:latin typeface="Microsoft YaHei"/>
                <a:ea typeface="Microsoft YaHei"/>
                <a:cs typeface="Microsoft YaHei"/>
              </a:rPr>
              <a:t>MODULE 04 · 本地化部署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为什么要把大模型装进自己的电脑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88720"/>
            <a:ext cx="11064240" cy="10972"/>
          </a:xfrm>
          <a:prstGeom prst="rect">
            <a:avLst/>
          </a:prstGeom>
          <a:solidFill>
            <a:srgbClr val="2735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261872"/>
            <a:ext cx="11064240" cy="384048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涉密数据 · 学生隐私 · 离线网络 · 零边际成本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783080"/>
            <a:ext cx="3517391" cy="237744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783080"/>
            <a:ext cx="3517391" cy="50292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2002536"/>
            <a:ext cx="3060191" cy="201168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10B981"/>
                </a:solidFill>
                <a:latin typeface="Microsoft YaHei"/>
                <a:ea typeface="Microsoft YaHei"/>
                <a:cs typeface="Microsoft YaHei"/>
              </a:rPr>
              <a:t>🔐 数据不出本机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病历、问卷、未发表数据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云端 API 会留存请求日志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本地推理彻底规避外泄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0351" y="1783080"/>
            <a:ext cx="3517391" cy="237744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40351" y="1783080"/>
            <a:ext cx="3517391" cy="50292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8095" y="2002536"/>
            <a:ext cx="3060191" cy="201168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3B82F6"/>
                </a:solidFill>
                <a:latin typeface="Microsoft YaHei"/>
                <a:ea typeface="Microsoft YaHei"/>
                <a:cs typeface="Microsoft YaHei"/>
              </a:rPr>
              <a:t>💸 成本结构不同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一次性硬件投入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之后每次推理 0 元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适合高频、批量任务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13775" y="1783080"/>
            <a:ext cx="3517391" cy="237744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113775" y="1783080"/>
            <a:ext cx="3517391" cy="5029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1519" y="2002536"/>
            <a:ext cx="3060191" cy="201168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F59E0B"/>
                </a:solidFill>
                <a:latin typeface="Microsoft YaHei"/>
                <a:ea typeface="Microsoft YaHei"/>
                <a:cs typeface="Microsoft YaHei"/>
              </a:rPr>
              <a:t>📴 离线可用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机房/野外/涉密网环境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不依赖公网质量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研学田野调查场景刚需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315968"/>
            <a:ext cx="11064240" cy="1993392"/>
          </a:xfrm>
          <a:prstGeom prst="roundRect">
            <a:avLst>
              <a:gd name="adj" fmla="val 3000"/>
            </a:avLst>
          </a:prstGeom>
          <a:solidFill>
            <a:srgbClr val="0B111D"/>
          </a:solidFill>
          <a:ln w="1270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60" y="4517136"/>
            <a:ext cx="10561319" cy="1627632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10B981"/>
                </a:solidFill>
                <a:latin typeface="Microsoft YaHei"/>
                <a:ea typeface="Microsoft YaHei"/>
                <a:cs typeface="Microsoft YaHei"/>
              </a:rPr>
              <a:t># 1) 安装后拉取模型（约 4~5 GB，校园网建议夜间执行）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$ ollama pull deepseek-r1:7b        # 强推理，适合逻辑/数学链路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$ ollama pull qwen2.5:7b            # 中文均衡，通用问答与写作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$ ollama run qwen2.5:7b             # 命令行直接与模型对话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10B981"/>
                </a:solidFill>
                <a:latin typeface="Microsoft YaHei"/>
                <a:ea typeface="Microsoft YaHei"/>
                <a:cs typeface="Microsoft YaHei"/>
              </a:rPr>
              <a:t># 2) 搭本地知识库：安装 AnythingLLM 或浏览器装 Page Assist 插件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10B981"/>
                </a:solidFill>
                <a:latin typeface="Microsoft YaHei"/>
                <a:ea typeface="Microsoft YaHei"/>
                <a:cs typeface="Microsoft YaHei"/>
              </a:rPr>
              <a:t>#    在界面里选择 Ollama 作为推理后端 → 上传 PDF → 即可带引用问答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6355080"/>
            <a:ext cx="786384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安顺学院 · 大语言模型高级应用 · 祝刚老师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0" y="6355080"/>
            <a:ext cx="160020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07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38912"/>
            <a:ext cx="10789920" cy="685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F59E0B"/>
                </a:solidFill>
                <a:latin typeface="Microsoft YaHei"/>
                <a:ea typeface="Microsoft YaHei"/>
                <a:cs typeface="Microsoft YaHei"/>
              </a:rPr>
              <a:t>MODULE 04 · 选型矩阵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云端 API / ima / 本地 Ollama：怎么选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755648"/>
            <a:ext cx="11064240" cy="457200"/>
          </a:xfrm>
          <a:prstGeom prst="rect">
            <a:avLst/>
          </a:prstGeom>
          <a:solidFill>
            <a:srgbClr val="1E29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47088"/>
            <a:ext cx="2560320" cy="310896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方案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01568" y="1847088"/>
            <a:ext cx="1280160" cy="310896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上手难度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64607" y="1847088"/>
            <a:ext cx="2560320" cy="310896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数据流向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07807" y="1847088"/>
            <a:ext cx="1737360" cy="310896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成本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28047" y="1847088"/>
            <a:ext cx="2011679" cy="310896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推荐场景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2212848"/>
            <a:ext cx="11064240" cy="658368"/>
          </a:xfrm>
          <a:prstGeom prst="rect">
            <a:avLst/>
          </a:prstGeom>
          <a:solidFill>
            <a:srgbClr val="172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2212848"/>
            <a:ext cx="2560320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云端大模型 App / API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01568" y="2212848"/>
            <a:ext cx="1280160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极低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64607" y="2212848"/>
            <a:ext cx="2560320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数据出网（存服务商日志）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07807" y="2212848"/>
            <a:ext cx="1737360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按量或订阅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28047" y="2212848"/>
            <a:ext cx="2011679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通用问答、创意写作、一次性任务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66928" y="2871215"/>
            <a:ext cx="11064240" cy="658368"/>
          </a:xfrm>
          <a:prstGeom prst="rect">
            <a:avLst/>
          </a:prstGeom>
          <a:solidFill>
            <a:srgbClr val="141C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8368" y="2871215"/>
            <a:ext cx="2560320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腾讯 ima 知识库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401568" y="2871215"/>
            <a:ext cx="1280160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低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64607" y="2871215"/>
            <a:ext cx="2560320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存于平台（国内合规）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07807" y="2871215"/>
            <a:ext cx="1737360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基础免费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28047" y="2871215"/>
            <a:ext cx="2011679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教学资料沉淀、团队共享、可溯源问答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66928" y="3529584"/>
            <a:ext cx="11064240" cy="658368"/>
          </a:xfrm>
          <a:prstGeom prst="rect">
            <a:avLst/>
          </a:prstGeom>
          <a:solidFill>
            <a:srgbClr val="172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8368" y="3529584"/>
            <a:ext cx="2560320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本地 Ollama + AnythingLLM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401568" y="3529584"/>
            <a:ext cx="1280160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中（需 8G+ 显存）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864607" y="3529584"/>
            <a:ext cx="2560320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1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完全不出本机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07807" y="3529584"/>
            <a:ext cx="1737360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硬件一次性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528047" y="3529584"/>
            <a:ext cx="2011679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涉密/隐私数据、离线环境、批量跑批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66928" y="4187952"/>
            <a:ext cx="11064240" cy="658368"/>
          </a:xfrm>
          <a:prstGeom prst="rect">
            <a:avLst/>
          </a:prstGeom>
          <a:solidFill>
            <a:srgbClr val="141C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58368" y="4187952"/>
            <a:ext cx="2560320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混合方案（推荐）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401568" y="4187952"/>
            <a:ext cx="1280160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中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864607" y="4187952"/>
            <a:ext cx="2560320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敏感数据本地、通用任务云端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07807" y="4187952"/>
            <a:ext cx="1737360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可控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528047" y="4187952"/>
            <a:ext cx="2011679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1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本课程期末项目的推荐架构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928" y="5257800"/>
            <a:ext cx="11064240" cy="9144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一句话建议</a:t>
            </a:r>
            <a:r>
              <a:rPr sz="13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：公开知识走云端，专业资料走 ima，敏感数据走本地 —— 三层混合才是工程常态。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6928" y="6355080"/>
            <a:ext cx="786384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安顺学院 · 大语言模型高级应用 · 祝刚老师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058400" y="6355080"/>
            <a:ext cx="160020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08 /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38912"/>
            <a:ext cx="10789920" cy="685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MODULE 03 · 现场交互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扫码体验：RAG 检索模拟器 + 站内本地部署专区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88720"/>
            <a:ext cx="11064240" cy="10972"/>
          </a:xfrm>
          <a:prstGeom prst="rect">
            <a:avLst/>
          </a:prstGeom>
          <a:solidFill>
            <a:srgbClr val="2735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261872"/>
            <a:ext cx="11064240" cy="384048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zgdgt.cn/course-llm.html（RAG 演示） · zgdgt.cn/local-llm/（本地部署指南）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828800"/>
            <a:ext cx="2651760" cy="3200400"/>
          </a:xfrm>
          <a:prstGeom prst="roundRect">
            <a:avLst>
              <a:gd name="adj" fmla="val 6000"/>
            </a:avLst>
          </a:prstGeom>
          <a:solidFill>
            <a:srgbClr val="172136"/>
          </a:solidFill>
          <a:ln w="1270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8" name="Picture 7" descr="course-llm-hu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8" y="2011680"/>
            <a:ext cx="2194560" cy="21945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3232" y="4279392"/>
            <a:ext cx="2359152" cy="64008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课程门户</a:t>
            </a:r>
          </a:p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RAG 检索模拟器
（第 2 讲 Tab）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29000" y="1828800"/>
            <a:ext cx="2651760" cy="3200400"/>
          </a:xfrm>
          <a:prstGeom prst="roundRect">
            <a:avLst>
              <a:gd name="adj" fmla="val 6000"/>
            </a:avLst>
          </a:prstGeom>
          <a:solidFill>
            <a:srgbClr val="172136"/>
          </a:solidFill>
          <a:ln w="1270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11" name="Picture 10" descr="local-ll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2011680"/>
            <a:ext cx="2194560" cy="21945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575304" y="4279392"/>
            <a:ext cx="2359152" cy="64008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>
                <a:solidFill>
                  <a:srgbClr val="10B981"/>
                </a:solidFill>
                <a:latin typeface="Microsoft YaHei"/>
                <a:ea typeface="Microsoft YaHei"/>
                <a:cs typeface="Microsoft YaHei"/>
              </a:rPr>
              <a:t>本地大模型专区</a:t>
            </a:r>
          </a:p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Ollama 部署
分步图文指南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91072" y="1828800"/>
            <a:ext cx="2651760" cy="3200400"/>
          </a:xfrm>
          <a:prstGeom prst="roundRect">
            <a:avLst>
              <a:gd name="adj" fmla="val 6000"/>
            </a:avLst>
          </a:prstGeom>
          <a:solidFill>
            <a:srgbClr val="172136"/>
          </a:solidFill>
          <a:ln w="1270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14" name="Picture 13" descr="ai-nav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9672" y="2011680"/>
            <a:ext cx="2194560" cy="219456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437376" y="4279392"/>
            <a:ext cx="2359152" cy="64008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>
                <a:solidFill>
                  <a:srgbClr val="A855F7"/>
                </a:solidFill>
                <a:latin typeface="Microsoft YaHei"/>
                <a:ea typeface="Microsoft YaHei"/>
                <a:cs typeface="Microsoft YaHei"/>
              </a:rPr>
              <a:t>AI 工具导航</a:t>
            </a:r>
          </a:p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站内全部
AI 页面索引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0" y="1874519"/>
            <a:ext cx="2514600" cy="32004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2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2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任务 A</a:t>
            </a:r>
            <a:r>
              <a:rPr sz="12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：在模拟器中观察"未检索"与"检索后"两种回答的差异。</a:t>
            </a:r>
          </a:p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2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2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任务 B</a:t>
            </a:r>
            <a:r>
              <a:rPr sz="12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：记录引用角标数量，判断可信度。</a:t>
            </a:r>
          </a:p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2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2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任务 C</a:t>
            </a:r>
            <a:r>
              <a:rPr sz="12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：课后按本地专区指南完成 Ollama 安装（作业 2 前置）。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6355080"/>
            <a:ext cx="786384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安顺学院 · 大语言模型高级应用 · 祝刚老师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355080"/>
            <a:ext cx="160020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09 / 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EC48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38912"/>
            <a:ext cx="10789920" cy="685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EC4899"/>
                </a:solidFill>
                <a:latin typeface="Microsoft YaHei"/>
                <a:ea typeface="Microsoft YaHei"/>
                <a:cs typeface="Microsoft YaHei"/>
              </a:rPr>
              <a:t>HOMEWORK 02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实践作业 2 · 微型专业私有知识库构建与 RAG 评测（15 分）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37360"/>
            <a:ext cx="11064240" cy="3291840"/>
          </a:xfrm>
          <a:prstGeom prst="roundRect">
            <a:avLst>
              <a:gd name="adj" fmla="val 4000"/>
            </a:avLst>
          </a:prstGeom>
          <a:solidFill>
            <a:srgbClr val="172136"/>
          </a:solidFill>
          <a:ln w="12700">
            <a:solidFill>
              <a:srgbClr val="EC48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965960"/>
            <a:ext cx="10515600" cy="292608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4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4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任务</a:t>
            </a:r>
            <a:r>
              <a:rPr sz="14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：在腾讯 ima 或本地 Ollama 中上传 </a:t>
            </a:r>
            <a:r>
              <a:rPr sz="14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≥3 篇</a:t>
            </a:r>
            <a:r>
              <a:rPr sz="14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本专业文献/讲义，构建微型知识库。</a:t>
            </a:r>
          </a:p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4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4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评测</a:t>
            </a:r>
            <a:r>
              <a:rPr sz="14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：设计 </a:t>
            </a:r>
            <a:r>
              <a:rPr sz="14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5 个有专业深度</a:t>
            </a:r>
            <a:r>
              <a:rPr sz="14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的问题，分别对比"纯大模型回答"与"知识库增强回答"，记录准确度、引用溯源、幻觉条数。</a:t>
            </a:r>
          </a:p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4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4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交付</a:t>
            </a:r>
            <a:r>
              <a:rPr sz="14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：知识库截图（含文档列表）+ 10 组问答对照表 + 300 字评测结论。</a:t>
            </a:r>
          </a:p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4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4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评分</a:t>
            </a:r>
            <a:r>
              <a:rPr sz="14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：知识库建设 5 分 · 问题设计 4 分 · 对照评测 4 分 · 结论 2 分。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355080"/>
            <a:ext cx="786384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安顺学院 · 大语言模型高级应用 · 祝刚老师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355080"/>
            <a:ext cx="160020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10 / 10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965960"/>
            <a:ext cx="10332720" cy="292608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2200"/>
              </a:spcAft>
            </a:pPr>
            <a:r>
              <a:rPr sz="34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第 2 讲 · 小结</a:t>
            </a:r>
          </a:p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① 幻觉有三种成因，混为一谈就会用错工具 —— 知识截止用检索，私域缺失用知识库。</a:t>
            </a:r>
          </a:p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② RAG 六步链路里，</a:t>
            </a:r>
            <a:r>
              <a:rPr sz="1500" b="1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切片策略与重排</a:t>
            </a:r>
            <a:r>
              <a:rPr sz="15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是最容易被忽略、却最影响效果的两环。</a:t>
            </a:r>
          </a:p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③ ima 解决"资料沉淀 + 团队共享 + 可溯源"；Ollama 解决"数据不出本机"。</a:t>
            </a:r>
          </a:p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④ 工程常态是</a:t>
            </a:r>
            <a:r>
              <a:rPr sz="1500" b="1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三层混合</a:t>
            </a:r>
            <a:r>
              <a:rPr sz="15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：公开走云端、专业走 ima、敏感走本地。</a:t>
            </a:r>
          </a:p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</a:pPr>
          </a:p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下一讲：智能体（Agent）生态 —— 从"它会说"到"它会做"。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