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23760" y="0"/>
            <a:ext cx="4965192" cy="6858000"/>
          </a:xfrm>
          <a:prstGeom prst="rect">
            <a:avLst/>
          </a:prstGeom>
          <a:solidFill>
            <a:srgbClr val="0D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87184" y="0"/>
            <a:ext cx="45720" cy="68580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6309360" cy="4206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4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SESSION 01 · AI TOKEN &amp; PROMPT ENGINEERING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42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解密大模型心智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2000"/>
              </a:spcAft>
            </a:pPr>
            <a:r>
              <a:rPr sz="15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AI 词元（Token）底层机理 · 上下文与注意力 · 跨专业结构化 Prompt 工程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第 1 讲 · 90 分钟 · 面向 73 名跨专业同学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▍ 核心问题：大模型究竟在"读"什么？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0" y="1600200"/>
            <a:ext cx="2834640" cy="54864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63840" y="2240280"/>
            <a:ext cx="3566160" cy="54864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0" y="288036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0" y="3520440"/>
            <a:ext cx="3108960" cy="54864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0" y="3977639"/>
            <a:ext cx="384048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安顺学院 · 全校通识公选课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主讲：祝刚 老师（旅游管理学院 · 数字文旅智能实验室）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线上课件：zgdgt.cn/course-llm.html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438912"/>
            <a:ext cx="10789920" cy="731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LECTURE 01 ROADMAP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本讲路线：从"字"到"词元"的四次认知跃迁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93268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591056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M1 · 破除 AI 迷信：模型不"理解"语言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从概率预测下一个 Token 出发，解释"为什么数不对 strawberry 的 r"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42032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542032"/>
            <a:ext cx="50292" cy="93268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51760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M2 · AI 词元（Token）：BPE 分词与压缩率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中英文非对称消耗、Token 经济学与上下文窗口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02736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3602736"/>
            <a:ext cx="50292" cy="93268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12464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M3 · 注意力机制 Self-Attention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QKV 匹配、上下文窗口与"大海捞针"（NIAH）瓶颈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663440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663440"/>
            <a:ext cx="50292" cy="93268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773168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M4 · Prompt 工程：CRISPE / CO-STAR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结合四大专业群现场演练零歧义提示词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01 · 破除 AI 迷信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大模型不"理解"语言，它只做一件事：预测下一个 Token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课堂提问：为什么模型会说 strawberry 里只有 2 个 r？为什么数不对汉字笔画？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3517391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3060191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❌ 常见误解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模型"读懂"了我的问题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它在数据库里查答案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它具备人类的常识与意识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351" y="1783080"/>
            <a:ext cx="3517391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8095" y="2002536"/>
            <a:ext cx="3060191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✅ 真实机制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把输入切成 </a:t>
            </a:r>
            <a:r>
              <a:rPr sz="135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Token ID 序列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在隐空间做 </a:t>
            </a:r>
            <a:r>
              <a:rPr sz="135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自回归概率预测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逐 Token 采样，一个片段一个片段往外"蹦"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3775" y="1783080"/>
            <a:ext cx="3517391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1519" y="2002536"/>
            <a:ext cx="3060191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🔍 直接后果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计数/算术类任务易错（它不识字符）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长文本越靠后越容易"跑偏"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幻觉来自概率，而非事实库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709160"/>
            <a:ext cx="11064240" cy="14630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心智模型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：大模型 = 一个读过海量文本的"超级续写器"，输出的是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概率上最可能的下一段文字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教学启示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：与其问"它知不知道"，不如问"我给了它多少上下文、多明确的约束"。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01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02 · AI 词元（TOKEN）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Token 是什么：BPE 字节对编码如何切分文字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词表构建：把高频相邻字节对反复合并，直到词表达到预定规模（通常 3 万~20 万）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55648"/>
            <a:ext cx="11064240" cy="1371600"/>
          </a:xfrm>
          <a:prstGeom prst="roundRect">
            <a:avLst>
              <a:gd name="adj" fmla="val 30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901952"/>
            <a:ext cx="10607040" cy="1143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BPE 合并示意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英文：h u g → hug   |   l o w e s t → low + est   |   n e w e s t → new + est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中文："阿莫西林克拉维酸钾分散片" 常被切成 阿/莫/西/林/克/拉/维/酸/钾/分散/片 →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11+ 个 Token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；而常见英文单词往往只占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1 个 Token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291840"/>
            <a:ext cx="3517391" cy="21945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329184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3511296"/>
            <a:ext cx="3060191" cy="1828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🔤 子词 Subword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词表 3 万~20 万量级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生僻字与专业词被拆得极碎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直接影响理解与生成质量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0351" y="3291840"/>
            <a:ext cx="3517391" cy="21945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0351" y="3291840"/>
            <a:ext cx="3517391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8095" y="3511296"/>
            <a:ext cx="3060191" cy="1828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📐 压缩率差异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英文 ≈ 1 token / 0.75 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中文 ≈ 1~2 token / 汉字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同样预算下中文"更贵"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13775" y="3291840"/>
            <a:ext cx="3517391" cy="21945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13775" y="3291840"/>
            <a:ext cx="3517391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1519" y="3511296"/>
            <a:ext cx="3060191" cy="1828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⚠️ 专业词陷阱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药名 / 化学式 / 古文被乱切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数字与单位常被拆开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计数、换算类任务易翻车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02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MODULE 02 · TOKEN 经济学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Token 就是钱：上下文窗口、计费与预算控制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同样一段话，中文消耗通常是英文的 1.5~2 倍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847088"/>
            <a:ext cx="338327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方案 / 场景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24527" y="1847088"/>
            <a:ext cx="13716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上下文窗口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79007" y="1847088"/>
            <a:ext cx="18288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输入成本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0688" y="1847088"/>
            <a:ext cx="192023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输出成本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93807" y="1847088"/>
            <a:ext cx="164592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适用判断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212848"/>
            <a:ext cx="11064240" cy="54864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212848"/>
            <a:ext cx="33832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云端大模型 API（DeepSeek / 通义 / 豆包）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24527" y="2212848"/>
            <a:ext cx="13716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64K ~ 128K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79007" y="2212848"/>
            <a:ext cx="18288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按百万 Token 计费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0688" y="2212848"/>
            <a:ext cx="192023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输出通常贵于输入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93807" y="2212848"/>
            <a:ext cx="164592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能力最强，数据出网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2761488"/>
            <a:ext cx="11064240" cy="54864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2761488"/>
            <a:ext cx="33832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腾讯 ima 知识库问答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24527" y="2761488"/>
            <a:ext cx="13716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按检索片段注入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79007" y="2761488"/>
            <a:ext cx="18288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检索 + 片段计费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90688" y="2761488"/>
            <a:ext cx="192023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同上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93807" y="2761488"/>
            <a:ext cx="164592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知识可控、可溯源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310128"/>
            <a:ext cx="11064240" cy="54864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10128"/>
            <a:ext cx="33832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本地 Ollama（deepseek-r1:7b / qwen2.5:7b）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24527" y="3310128"/>
            <a:ext cx="13716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4K ~ 32K（可配）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79007" y="3310128"/>
            <a:ext cx="18288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 元（电费 + 显存）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90688" y="3310128"/>
            <a:ext cx="192023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 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93807" y="3310128"/>
            <a:ext cx="164592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数据不出本机，需显卡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3858768"/>
            <a:ext cx="11064240" cy="54864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3858768"/>
            <a:ext cx="33832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长文档 / 整本书问答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24527" y="3858768"/>
            <a:ext cx="13716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需 100K 以上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79007" y="3858768"/>
            <a:ext cx="18288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成本高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90688" y="3858768"/>
            <a:ext cx="192023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成本高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93807" y="3858768"/>
            <a:ext cx="164592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应改用 RAG 切片而非整投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928" y="4892040"/>
            <a:ext cx="1106424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省 Token 三招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：① 只给必要上下文（别整本 PDF 硬塞）；② 用模板压缩表述；③ 复用会话前缀缓存。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算一笔账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：一条工作流每天跑 20 次、每次约 4K Token，一个月 ≈ 240 万 Token —— 会直接体现在账单上。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03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03 · 上下文与注意力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Self-Attention：模型如何决定"该看哪里"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Q（查询）× K（键）→ 相似度打分 → softmax 权重 → 加权求和 V（值）</a:t>
            </a:r>
          </a:p>
        </p:txBody>
      </p:sp>
      <p:sp>
        <p:nvSpPr>
          <p:cNvPr id="7" name="Chevron 6"/>
          <p:cNvSpPr/>
          <p:nvPr/>
        </p:nvSpPr>
        <p:spPr>
          <a:xfrm>
            <a:off x="566928" y="1828800"/>
            <a:ext cx="1964131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2011680"/>
            <a:ext cx="1671523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① 切分 Token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文字 → Token ID</a:t>
            </a:r>
          </a:p>
        </p:txBody>
      </p:sp>
      <p:sp>
        <p:nvSpPr>
          <p:cNvPr id="9" name="Chevron 8"/>
          <p:cNvSpPr/>
          <p:nvPr/>
        </p:nvSpPr>
        <p:spPr>
          <a:xfrm>
            <a:off x="2841955" y="1828800"/>
            <a:ext cx="1964131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88259" y="2011680"/>
            <a:ext cx="1671523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② 生成 QKV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每个 Token 三组向量</a:t>
            </a:r>
          </a:p>
        </p:txBody>
      </p:sp>
      <p:sp>
        <p:nvSpPr>
          <p:cNvPr id="11" name="Chevron 10"/>
          <p:cNvSpPr/>
          <p:nvPr/>
        </p:nvSpPr>
        <p:spPr>
          <a:xfrm>
            <a:off x="5116982" y="1828800"/>
            <a:ext cx="1964131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3286" y="2011680"/>
            <a:ext cx="1671523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③ 注意力打分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Q·K 相似度</a:t>
            </a:r>
          </a:p>
        </p:txBody>
      </p:sp>
      <p:sp>
        <p:nvSpPr>
          <p:cNvPr id="13" name="Chevron 12"/>
          <p:cNvSpPr/>
          <p:nvPr/>
        </p:nvSpPr>
        <p:spPr>
          <a:xfrm>
            <a:off x="7392009" y="1828800"/>
            <a:ext cx="1964131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38313" y="2011680"/>
            <a:ext cx="1671523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④ 加权融合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softmax × V</a:t>
            </a:r>
          </a:p>
        </p:txBody>
      </p:sp>
      <p:sp>
        <p:nvSpPr>
          <p:cNvPr id="15" name="Chevron 14"/>
          <p:cNvSpPr/>
          <p:nvPr/>
        </p:nvSpPr>
        <p:spPr>
          <a:xfrm>
            <a:off x="9667036" y="1828800"/>
            <a:ext cx="1964131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13340" y="2011680"/>
            <a:ext cx="1671523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⑤ 采样输出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下一个 Token 分布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200400"/>
            <a:ext cx="3517391" cy="23774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320040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" y="3419856"/>
            <a:ext cx="3060191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🧭 上下文窗口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一次能"看到"的 Token 上限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从 4K → 128K → 1M 持续扩张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超窗内容会被直接截断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0351" y="3200400"/>
            <a:ext cx="3517391" cy="23774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0351" y="3200400"/>
            <a:ext cx="3517391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8095" y="3419856"/>
            <a:ext cx="3060191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🌾 大海捞针 NIAH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关键信息埋在长文中部时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模型常出现"中间遗忘"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关键内容放开头 / 结尾更稳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13775" y="3200400"/>
            <a:ext cx="3517391" cy="23774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3775" y="3200400"/>
            <a:ext cx="3517391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51519" y="3419856"/>
            <a:ext cx="3060191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🧩 工程对策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长文档先切片再检索（RAG）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重要约束写在首尾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单次问答不要塞满窗口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04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MODULE 04 · PROMPT 工程框架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CRISPE：把"随口一问"升级为"工程指令"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719072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10512"/>
            <a:ext cx="59435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字母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608" y="1810512"/>
            <a:ext cx="201167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含义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0168" y="1810512"/>
            <a:ext cx="27432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要回答的问题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6248" y="1810512"/>
            <a:ext cx="498348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示例（药学场景）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176272"/>
            <a:ext cx="11064240" cy="50292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176272"/>
            <a:ext cx="59435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5608" y="2176272"/>
            <a:ext cx="201167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Capacity 角色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168" y="2176272"/>
            <a:ext cx="274320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你是谁？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6248" y="2176272"/>
            <a:ext cx="498348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你是一名三甲医院临床药师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79191"/>
            <a:ext cx="11064240" cy="50292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679191"/>
            <a:ext cx="59435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35608" y="2679191"/>
            <a:ext cx="201167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Request 请求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0168" y="2679191"/>
            <a:ext cx="274320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要做什么？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6248" y="2679191"/>
            <a:ext cx="498348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审核这份处方的配伍禁忌与剂量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182112"/>
            <a:ext cx="11064240" cy="50292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182112"/>
            <a:ext cx="59435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5608" y="3182112"/>
            <a:ext cx="201167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Insight 背景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30168" y="3182112"/>
            <a:ext cx="274320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有什么前置信息？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6248" y="3182112"/>
            <a:ext cx="498348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患者 68 岁，肌酐清除率 45 ml/min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685032"/>
            <a:ext cx="11064240" cy="50292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685032"/>
            <a:ext cx="59435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5608" y="3685032"/>
            <a:ext cx="201167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Statement 陈述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3685032"/>
            <a:ext cx="274320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任务具体描述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6248" y="3685032"/>
            <a:ext cx="498348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逐条列出禁忌并给出循证依据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4187952"/>
            <a:ext cx="11064240" cy="50292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8368" y="4187952"/>
            <a:ext cx="59435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35608" y="4187952"/>
            <a:ext cx="201167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Personality 风格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4187952"/>
            <a:ext cx="274320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什么语气与格式？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6248" y="4187952"/>
            <a:ext cx="498348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严谨、面向医师、分条陈述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6928" y="4690872"/>
            <a:ext cx="11064240" cy="50292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4690872"/>
            <a:ext cx="59435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35608" y="4690872"/>
            <a:ext cx="2011679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Experiment 示例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30168" y="4690872"/>
            <a:ext cx="274320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要不要样例 / 多方案？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56248" y="4690872"/>
            <a:ext cx="4983480" cy="50292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先给 1 个示例，再输出 3 个候选方案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4846320"/>
            <a:ext cx="11064240" cy="13716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CO-STAR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（Context / Objective / Style / Tone / Audience / Response）更适合内容创作类任务。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结构化输出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：要求只返回 JSON 并给出 Schema —— 这是把大模型接入工作流的前提。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05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04 · PROMPT 进阶技法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四种让输出质量翻倍的进阶手法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🎯 Few-shot 少样本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给 1~3 个输入-输出样例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用样例"锚定"格式与风格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比描述要求更省 Token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96996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6996" y="1783080"/>
            <a:ext cx="2574036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4739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🧠 CoT 思维链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加一句"请逐步推理"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让模型先写推理再给结论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数学/逻辑题准确率显著提升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7064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27064" y="1783080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4807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🔁 自洽与反思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让模型生成 3 个方案后自评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再让它挑最优并说明取舍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适合方案设计类任务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57132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57132" y="1783080"/>
            <a:ext cx="2574036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94876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📦 JSON Schema 约束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明确字段名与类型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要求"只输出 JSON，无额外文字"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便于程序直接解析入库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17720"/>
            <a:ext cx="11064240" cy="1417320"/>
          </a:xfrm>
          <a:prstGeom prst="roundRect">
            <a:avLst>
              <a:gd name="adj" fmla="val 3000"/>
            </a:avLst>
          </a:prstGeom>
          <a:solidFill>
            <a:srgbClr val="0B111D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818888"/>
            <a:ext cx="10561319" cy="1051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结构化输出约束示例（第 4 讲工作流会反复用到）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请只输出如下 JSON，不要任何解释文字：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{"风险点": "...", "依据": "...", "建议": "...", "置信度": 0-1}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06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MODULE 04 · 跨专业随堂演练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四大专业群 · 同一框架的不同 Prompt 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73 人覆盖药学、旅游、化工、材料、环境、电信、计算机、数据、特教、心理、英语、文化遗产、音乐、舞蹈、体育等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2574036" cy="274320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2574036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2116836" cy="23774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💊 医药生物群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阿莫西林克拉维酸钾 → 分词陷阱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病案结构化抽取（JSON）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文献综述：限定近 5 年 RCT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6996" y="1783080"/>
            <a:ext cx="2574036" cy="274320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6996" y="1783080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4739" y="2002536"/>
            <a:ext cx="2116836" cy="23774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🏞 数字文旅群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屯堡地戏唱词 → 古文分词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黄果树一日游路书生成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小红书爆款文案（CO-STAR）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1783080"/>
            <a:ext cx="2574036" cy="274320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27064" y="1783080"/>
            <a:ext cx="2574036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2002536"/>
            <a:ext cx="2116836" cy="23774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⚗ 理工大数据群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C₆H₁₂O₆ → 化学式被切碎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实验数据清洗脚本生成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异常值判定规则结构化输出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7132" y="1783080"/>
            <a:ext cx="2574036" cy="274320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57132" y="1783080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94876" y="2002536"/>
            <a:ext cx="2116836" cy="23774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🎨 人文特教群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IEP 个别化教案改写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无障碍语言简化（可读性分级）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心理陪伴对话的安全边界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4754880"/>
            <a:ext cx="11064240" cy="13716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课堂任务（8 分钟）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：用 CRISPE 写一个本专业专属 Prompt，现场估算 Token 消耗，与"随口一问"版本对比输出质量。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评判标准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：可复现（换人结果一致）· 可控（能约束格式）· 省 Token。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07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04 · 现场交互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打开课程门户 · 用内置 Token 模拟器亲眼"看见"分词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zgdgt.cn/course-llm.html —— 手机扫码即可体验（无需安装任何软件）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course-llm-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219456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3232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课程交互门户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第 1 讲内含
Token 实时拆分模拟器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1874519"/>
            <a:ext cx="8138160" cy="3200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体验 1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：输入 "strawberry"，看它被切成几个 Token。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体验 2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：输入 "阿莫西林克拉维酸钾分散片"，对比中文消耗。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体验 3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：输入 "C6H12O6"，看化学式如何被切碎 —— 这就是它算不对化学题的原因。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体验 4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：输入一段屯堡地戏唱词，对比同等长度英文的 Token 比值。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思考题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：若月度预算 100 万 Token，中文场景大约能支撑多少次对话？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08 /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MODULE 04 · 避坑指南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新手最常踩的 6 个 Prompt 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5349240" cy="356616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5349240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20824"/>
            <a:ext cx="4846320" cy="31089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❌ 低效写法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「帮我写个方案」—— 无角色、无背景、无格式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把所有要求塞进一段 800 字长句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不给示例，指望模型"猜"格式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一次提问塞 5 个不相关任务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把整本 PDF 复制进对话框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一次不满意就放弃，从不迭代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81928" y="1783080"/>
            <a:ext cx="5349240" cy="356616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81928" y="1783080"/>
            <a:ext cx="5349240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2020824"/>
            <a:ext cx="4846320" cy="31089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✅ 高效写法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CRISPE 六要素齐全，一次说清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分条列点，关键约束编号或加粗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给 1~3 个 Few-shot 样例锚定格式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复杂任务拆成多轮，逐步收敛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长文档交给知识库（第 2 讲 RAG）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把不满意之处直接反馈让它改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577840"/>
            <a:ext cx="11064240" cy="731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记住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：Prompt 不是"问问题"，而是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写一份给实习生看的需求说明书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09 /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HOMEWORK 01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实践作业 1 · 专属专业结构化 Prompt 工程手册（10 分）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37360"/>
            <a:ext cx="11064240" cy="3108960"/>
          </a:xfrm>
          <a:prstGeom prst="roundRect">
            <a:avLst>
              <a:gd name="adj" fmla="val 4000"/>
            </a:avLst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10515600" cy="27432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：结合本人专业挑选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3 个典型场景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（用药咨询 / 爆款脚本 / 实验步骤分析 / 无障碍教案等），用 CRISPE 或 CO-STAR 撰写结构化 Prompt。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交付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：① Prompt 全文；② 模型输出截图；③ Token 消耗估算表；④ 与"随口一问"版本的对比分析（200 字）。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评分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：框架完整性 4 分 · 专业深度 3 分 · 复现与对比 2 分 · 规范提交 1 分。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提交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：课程门户「作业中心」上传，或在 ima 中新建笔记并归入班级共享知识库。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10 / 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65960"/>
            <a:ext cx="10332720" cy="2926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</a:pPr>
            <a:r>
              <a:rPr sz="34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第 1 讲 · 小结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① 大模型不是"检索答案"，而是基于 Token 做概率续写 —— 理解这一点才能理解幻觉与提示词的意义。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② 中英文 Token 消耗不对称，专业词汇会被切碎；Token 就是预算，要有成本意识。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③ 注意力存在"中间遗忘"，重要信息放首尾，长文档交给 RAG。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④ CRISPE / CO-STAR + Few-shot + JSON Schema，是把模糊需求工程化的最短路径。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下一讲：知识库构建、RAG 检索增强与本地大模型部署 —— 让模型"只说我们知道的话"。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