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F123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595360" y="3566160"/>
            <a:ext cx="4937760" cy="4937760"/>
          </a:xfrm>
          <a:prstGeom prst="ellipse">
            <a:avLst/>
          </a:prstGeom>
          <a:solidFill>
            <a:srgbClr val="AB315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149840" y="1097280"/>
            <a:ext cx="3291840" cy="3291840"/>
          </a:xfrm>
          <a:prstGeom prst="ellipse">
            <a:avLst/>
          </a:prstGeom>
          <a:solidFill>
            <a:srgbClr val="B4466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326880" y="5120640"/>
            <a:ext cx="2377440" cy="2377440"/>
          </a:xfrm>
          <a:prstGeom prst="ellipse">
            <a:avLst/>
          </a:prstGeom>
          <a:noFill/>
          <a:ln w="15240">
            <a:solidFill>
              <a:srgbClr val="D494A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502920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EACBD3"/>
                </a:solidFill>
                <a:latin typeface="微软雅黑"/>
                <a:ea typeface="微软雅黑"/>
              </a:rPr>
              <a:t>生成式人工智能与旅游实践创新应用</a:t>
            </a:r>
          </a:p>
        </p:txBody>
      </p:sp>
      <p:sp>
        <p:nvSpPr>
          <p:cNvPr id="6" name="Rectangle 5"/>
          <p:cNvSpPr/>
          <p:nvPr/>
        </p:nvSpPr>
        <p:spPr>
          <a:xfrm>
            <a:off x="804672" y="1883664"/>
            <a:ext cx="123444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103120"/>
            <a:ext cx="987552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2000"/>
              </a:lnSpc>
              <a:spcBef>
                <a:spcPts val="0"/>
              </a:spcBef>
              <a:spcAft>
                <a:spcPts val="0"/>
              </a:spcAft>
            </a:pPr>
            <a:r>
              <a:rPr sz="4000" b="1" i="0">
                <a:solidFill>
                  <a:srgbClr val="FFFFFF"/>
                </a:solidFill>
                <a:latin typeface="微软雅黑"/>
                <a:ea typeface="微软雅黑"/>
              </a:rPr>
              <a:t>生成式人工智能的旅游应用展望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3520440"/>
            <a:ext cx="9692640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0" i="0">
                <a:solidFill>
                  <a:srgbClr val="F3E3E7"/>
                </a:solidFill>
                <a:latin typeface="微软雅黑"/>
                <a:ea typeface="微软雅黑"/>
              </a:rPr>
              <a:t>产业趋势 · 人才成长 · 行动路线——看清未来，落子当下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892040"/>
            <a:ext cx="787907" cy="329184"/>
          </a:xfrm>
          <a:prstGeom prst="roundRect">
            <a:avLst>
              <a:gd name="adj" fmla="val 50000"/>
            </a:avLst>
          </a:prstGeom>
          <a:solidFill>
            <a:srgbClr val="AC33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300" b="1" i="0">
                <a:solidFill>
                  <a:srgbClr val="9F1239"/>
                </a:solidFill>
                <a:latin typeface="微软雅黑"/>
                <a:ea typeface="微软雅黑"/>
              </a:rPr>
              <a:t>模块五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553212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C4CE"/>
                </a:solidFill>
                <a:latin typeface="微软雅黑"/>
                <a:ea typeface="微软雅黑"/>
              </a:rPr>
              <a:t>授课对象：旅游管理专业本科三年级 ｜ 建议课时：2 学时 ｜ 课程：生成式人工智能与旅游实践创新应用</a:t>
            </a:r>
          </a:p>
        </p:txBody>
      </p:sp>
      <p:sp>
        <p:nvSpPr>
          <p:cNvPr id="11" name="Oval 10"/>
          <p:cNvSpPr/>
          <p:nvPr/>
        </p:nvSpPr>
        <p:spPr>
          <a:xfrm>
            <a:off x="804672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78992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353312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627631" y="6263640"/>
            <a:ext cx="118872" cy="118872"/>
          </a:xfrm>
          <a:prstGeom prst="ellipse">
            <a:avLst/>
          </a:prstGeom>
          <a:solidFill>
            <a:srgbClr val="CF889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1901952" y="6263640"/>
            <a:ext cx="118872" cy="118872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情境导入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导入：一封写给 2030 年旅游人的信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【7:30】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你的 AI 行程管家轻声提醒：今天的三位定制客户分别喜好"文化深度""亲子舒缓""特种兵"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【9:00】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数字人同事"小旅"已接待 200 次咨询，你只处理了她标记的 3 个高情感诉求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【14:00】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戴上 MR 眼镜带团：残破的遗址在你眼前复原成 600 年前的市井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【18:00】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游客的 AI 管家自动对账行程，与你的系统结算——零投诉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【问题】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这不是科幻，是 2025 年已在发生的技术的延伸——那么，那时的"你"在哪一环？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C0A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5C2034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知识竞赛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快问快答：全课程热词大挑战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RAG、提示词工程、幻觉、思维链、数字人三件套——各用一句话解释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"南宁攻略翻车"翻的是什么车？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《人工智能生成合成内容标识办法》哪天开始施行？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AI 行程规划"能与不能"的分界线是什么？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0A9B1"/>
                </a:solidFill>
                <a:latin typeface="微软雅黑"/>
                <a:ea typeface="微软雅黑"/>
              </a:rPr>
              <a:t>活动方式：小组抢答积分赛（8 分钟）→ 积分前二组获得"结课优先路演权"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03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学习地图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本模块学习地图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02920" y="3092703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88720" y="3046983"/>
            <a:ext cx="1042416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项目一  促进旅游业发展的应用展望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七大趋势 + 三大冷思考：看见未来产业的模样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02920" y="4025392"/>
            <a:ext cx="475488" cy="475488"/>
          </a:xfrm>
          <a:prstGeom prst="roundRect">
            <a:avLst>
              <a:gd name="adj" fmla="val 28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500" b="1" i="0">
                <a:solidFill>
                  <a:srgbClr val="FFFFFF"/>
                </a:solidFill>
                <a:latin typeface="Arial"/>
                <a:ea typeface="Arial"/>
              </a:rPr>
              <a:t>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88720" y="3979672"/>
            <a:ext cx="10424160" cy="9326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sz="1650" b="1" i="0">
                <a:solidFill>
                  <a:srgbClr val="111827"/>
                </a:solidFill>
                <a:latin typeface="微软雅黑"/>
                <a:ea typeface="微软雅黑"/>
              </a:rPr>
              <a:t>项目二  助力旅游职业教育的应用展望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6B7280"/>
                </a:solidFill>
                <a:latin typeface="微软雅黑"/>
                <a:ea typeface="微软雅黑"/>
              </a:rPr>
              <a:t>AI 时代旅游人才的成长路径与行动清单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学习目标：收官模块，达成三层认知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【趋势层】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能归纳生成式 AI 赋能旅游业的七大趋势与三大挑战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【人才层】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能说出 AI 时代旅游人才需求的变化与应对路径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【行动层】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为自己制定一份可执行的"AI 成长路线图"——本课程的终点，是你的起点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1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650" b="1" i="0">
                <a:solidFill>
                  <a:srgbClr val="9F1239"/>
                </a:solidFill>
                <a:latin typeface="微软雅黑"/>
                <a:ea typeface="微软雅黑"/>
              </a:rPr>
              <a:t>【情感目标】</a:t>
            </a:r>
            <a:r>
              <a:rPr sz="1650" b="0" i="0">
                <a:solidFill>
                  <a:srgbClr val="111827"/>
                </a:solidFill>
                <a:latin typeface="微软雅黑"/>
                <a:ea typeface="微软雅黑"/>
              </a:rPr>
              <a:t>技术为帆，人文为舵——建立理性而积极的 AI 观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F123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A725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2B8C4"/>
                </a:solidFill>
                <a:latin typeface="微软雅黑"/>
                <a:ea typeface="微软雅黑"/>
              </a:rPr>
              <a:t>模块五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AE3859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E7C4CE"/>
                </a:solidFill>
                <a:latin typeface="微软雅黑"/>
                <a:ea typeface="微软雅黑"/>
              </a:rPr>
              <a:t>项目一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促进旅游业发展的应用展望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1DBE1"/>
                </a:solidFill>
                <a:latin typeface="微软雅黑"/>
                <a:ea typeface="微软雅黑"/>
              </a:rPr>
              <a:t>七大趋势与三大冷思考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DDA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06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政策脉络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政策时间线：AI+文旅的顶层设计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780129"/>
            <a:ext cx="10744200" cy="29260"/>
          </a:xfrm>
          <a:prstGeom prst="rect">
            <a:avLst/>
          </a:prstGeom>
          <a:solidFill>
            <a:srgbClr val="D494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73836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9163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2023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智慧旅游行动计划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文旅部推动智慧旅游沉浸式体验新空间建设</a:t>
            </a:r>
          </a:p>
        </p:txBody>
      </p:sp>
      <p:sp>
        <p:nvSpPr>
          <p:cNvPr id="10" name="Oval 9"/>
          <p:cNvSpPr/>
          <p:nvPr/>
        </p:nvSpPr>
        <p:spPr>
          <a:xfrm>
            <a:off x="2967228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62556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2024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"人工智能+"行动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政府工作报告首提开展"人工智能+"行动</a:t>
            </a:r>
          </a:p>
        </p:txBody>
      </p:sp>
      <p:sp>
        <p:nvSpPr>
          <p:cNvPr id="12" name="Oval 11"/>
          <p:cNvSpPr/>
          <p:nvPr/>
        </p:nvSpPr>
        <p:spPr>
          <a:xfrm>
            <a:off x="4960620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55948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2025.3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标识办法发布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四部门联合发布 AI 生成内容标识办法</a:t>
            </a:r>
          </a:p>
        </p:txBody>
      </p:sp>
      <p:sp>
        <p:nvSpPr>
          <p:cNvPr id="14" name="Oval 13"/>
          <p:cNvSpPr/>
          <p:nvPr/>
        </p:nvSpPr>
        <p:spPr>
          <a:xfrm>
            <a:off x="6954012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49340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2025.9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标识办法施行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AI 生成内容强制标识，平台配套细则落地</a:t>
            </a:r>
          </a:p>
        </p:txBody>
      </p:sp>
      <p:sp>
        <p:nvSpPr>
          <p:cNvPr id="16" name="Oval 15"/>
          <p:cNvSpPr/>
          <p:nvPr/>
        </p:nvSpPr>
        <p:spPr>
          <a:xfrm>
            <a:off x="8947404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42732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2025.12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数字中国报告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提出"人工智能+文化和旅游"融合成效显现</a:t>
            </a:r>
          </a:p>
        </p:txBody>
      </p:sp>
      <p:sp>
        <p:nvSpPr>
          <p:cNvPr id="18" name="Oval 17"/>
          <p:cNvSpPr/>
          <p:nvPr/>
        </p:nvSpPr>
        <p:spPr>
          <a:xfrm>
            <a:off x="10940796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36124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2026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纵深推进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AI 赋能文旅从试点示范走向规模化普及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89788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9F123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解读：顶层设计的节奏，决定了行业应用的爆发时点——政策文本是判断产业风向的一手资料。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产业认知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产业图谱：AI+文旅三层架构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【上游｜模型层】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通用大模型（DeepSeek / 通义 / 文心）+ 文旅垂直模型（携程问道等）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【中游｜平台工具层】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OTA 智能助手、数字人平台、内容生成工具、数据中台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【下游｜场景应用层】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景区 / 酒店 / 旅行社 / 目的地营销机构的具体应用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【岗位机会】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三层都缺"既懂旅游又懂 AI"的复合人才——正是你们的身位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【本模块主线】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沿"趋势 → 冷思考 → 人才 → 行动"四步走完收官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大事记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111827"/>
                </a:solidFill>
                <a:latin typeface="微软雅黑"/>
                <a:ea typeface="微软雅黑"/>
              </a:rPr>
              <a:t>2025–2026：我们亲历的 AI+文旅大事记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57224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1727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31520" y="3780129"/>
            <a:ext cx="10744200" cy="29260"/>
          </a:xfrm>
          <a:prstGeom prst="rect">
            <a:avLst/>
          </a:prstGeom>
          <a:solidFill>
            <a:srgbClr val="D494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73836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69163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2025.1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DeepSeek-R1 发布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开源推理模型震动全球，旅游攻略热潮爆发</a:t>
            </a:r>
          </a:p>
        </p:txBody>
      </p:sp>
      <p:sp>
        <p:nvSpPr>
          <p:cNvPr id="10" name="Oval 9"/>
          <p:cNvSpPr/>
          <p:nvPr/>
        </p:nvSpPr>
        <p:spPr>
          <a:xfrm>
            <a:off x="2967228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162556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2025.3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OTA 集体接入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飞猪 AI 上线；同程程心完成 DeepSeek 接入</a:t>
            </a:r>
          </a:p>
        </p:txBody>
      </p:sp>
      <p:sp>
        <p:nvSpPr>
          <p:cNvPr id="12" name="Oval 11"/>
          <p:cNvSpPr/>
          <p:nvPr/>
        </p:nvSpPr>
        <p:spPr>
          <a:xfrm>
            <a:off x="4960620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55948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2025.4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县域跟进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福清“趣玉融”接入 R1；友谊关数字人上岗</a:t>
            </a:r>
          </a:p>
        </p:txBody>
      </p:sp>
      <p:sp>
        <p:nvSpPr>
          <p:cNvPr id="14" name="Oval 13"/>
          <p:cNvSpPr/>
          <p:nvPr/>
        </p:nvSpPr>
        <p:spPr>
          <a:xfrm>
            <a:off x="6954012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49340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2025.9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标识办法施行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AI 生成内容强制标识；承德数字人导览落地</a:t>
            </a:r>
          </a:p>
        </p:txBody>
      </p:sp>
      <p:sp>
        <p:nvSpPr>
          <p:cNvPr id="16" name="Oval 15"/>
          <p:cNvSpPr/>
          <p:nvPr/>
        </p:nvSpPr>
        <p:spPr>
          <a:xfrm>
            <a:off x="8947404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42732" y="2221992"/>
            <a:ext cx="1764792" cy="1417320"/>
          </a:xfrm>
          <a:prstGeom prst="rect">
            <a:avLst/>
          </a:prstGeom>
          <a:noFill/>
        </p:spPr>
        <p:txBody>
          <a:bodyPr wrap="square" anchor="b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2025.12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国家报告点名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数字中国报告：AI+文化和旅游融合成效显现</a:t>
            </a:r>
          </a:p>
        </p:txBody>
      </p:sp>
      <p:sp>
        <p:nvSpPr>
          <p:cNvPr id="18" name="Oval 17"/>
          <p:cNvSpPr/>
          <p:nvPr/>
        </p:nvSpPr>
        <p:spPr>
          <a:xfrm>
            <a:off x="10940796" y="3717036"/>
            <a:ext cx="155448" cy="155448"/>
          </a:xfrm>
          <a:prstGeom prst="ellipse">
            <a:avLst/>
          </a:prstGeom>
          <a:solidFill>
            <a:srgbClr val="9F1239"/>
          </a:solidFill>
          <a:ln w="1905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136124" y="3959352"/>
            <a:ext cx="1764792" cy="1417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500" b="1" i="0">
                <a:solidFill>
                  <a:srgbClr val="9F1239"/>
                </a:solidFill>
                <a:latin typeface="Arial"/>
                <a:ea typeface="Arial"/>
              </a:rPr>
              <a:t>2026.1</a:t>
            </a:r>
          </a:p>
          <a:p>
            <a:pPr algn="ctr">
              <a:lnSpc>
                <a:spcPct val="102000"/>
              </a:lnSpc>
              <a:spcBef>
                <a:spcPts val="0"/>
              </a:spcBef>
              <a:spcAft>
                <a:spcPts val="300"/>
              </a:spcAft>
            </a:pPr>
            <a:r>
              <a:rPr sz="1350" b="1" i="0">
                <a:solidFill>
                  <a:srgbClr val="111827"/>
                </a:solidFill>
                <a:latin typeface="微软雅黑"/>
                <a:ea typeface="微软雅黑"/>
              </a:rPr>
              <a:t>Agent 落地</a:t>
            </a:r>
          </a:p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100" b="0" i="0">
                <a:solidFill>
                  <a:srgbClr val="6B7280"/>
                </a:solidFill>
                <a:latin typeface="微软雅黑"/>
                <a:ea typeface="微软雅黑"/>
              </a:rPr>
              <a:t>重庆 AI 助手 1 分钟出含预订链接的行程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5897880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9F123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你们是“边学边见证历史”的一届：本课程每一个案例，都发生在过去 20 个月里。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09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趋势一：千人千面的个性化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【从标品到定制】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工业时代的"团队游"逻辑，正被"一人一策"瓦解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【技术支撑】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大模型理解自然语言偏好：预算、节奏、兴趣、忌口全部可对话化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【服务重构】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"定制游"从高端专属变成大众可负担——边际成本趋近于零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【市场信号】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重庆市民用 AI 助手 1 分钟获得含预订链接的完整方案已成现实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【专业启示】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行程设计能力从"信息垄断"转向"审美与判断"——拼的是品味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个性化服务全景案例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【OTA 战国】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携程 TripGenie → Trip.Planner（三问出方案）；飞猪 AI 集成 DeepSeek-R1 与通义千问，春节交互量周环比暴增 10 倍；同程 DeepTrip 中转换乘 / 错峰方案春运交互量周环比增 100%+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【县域样本】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福清"趣玉融"接入 DeepSeek-R1：一句"我想深度游玩福清"生成美食、景点、文化攻略——福建首个大模型深度赋能的县域一机游平台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【共性逻辑】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把"目的地知识库 × 大模型理解力"封装成对话服务——个性化 = 理解力 × 数据底座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【展望】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下一站：从"生成方案"到"全程托管"——AI Agent 自动比对、预订、调整、结算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资料来源：网经社（2026-08-17）；重庆日报（2026-01-25）；福清市人民政府网（2025-04-11）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趋势二：沉浸式体验大爆发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【范式转移】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从"看风景"到"入风景"——观光旅游的体验天花板被技术掀开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【技术组合】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VR 大空间 + MR 复原 + 全息 + 仿生机械 + AI 叙事引擎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【政策助推】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文旅部推动"智慧旅游沉浸式体验新空间"培育，江苏 2025 年公布 18 个优秀案例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【消费逻辑】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Z 世代为"体验"买单的意愿远超"景点"——数字体验成为新刚需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【专业启示】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旅游产品经理的核心技能正在变成"体验叙事设计"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沉浸式体验案例集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【南京博物院】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"观天下·坤舆万国全图"VR 大空间沉浸展：以明代地图文物为核心 IP，国庆中秋假期近 2 万名观众佩戴头显"走进 400 年前的明代世界"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【济南灵岩胜境】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AI+MR 数字人导览：MR 实景复原已消逝的历史场景，累计服务游客超 6000 人次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【大连 / 阜阳】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"熊北北"仿生机械装置以 72 轴控制 + 情绪识别赋予 AI 温度；阜阳双清湾夜游"船动景移、情景同步"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【西藏琼结】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MR 全景体验让吐蕃时期宫殿"复活"，8D 飞行影院飞越雅砻河谷四季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资料来源：中国旅游报（2025-10-27）；中国旅游研究院（2025-12）；西藏日报（2025-12-30）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趋势三：AI Agent 重构服务链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【从对话到办事】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聊天机器人回答问题；Agent 完成任务——预订、改签、理赔全流程自动化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【多智能体协作】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"酒店顾问 + 路线定制师 + 预算管理师"分工协作，1 分钟交付完整方案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【行业样本】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携程"程星途"7 个 Agent 覆盖商旅问答到结算；同程 DeepTrip 提供换乘与错峰方案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【体验展望】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每位游客配一位"数字行程管家"：行前规划、行中应急、行后结算全程接管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【格局影响】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OTA 的竞争从"价格与货源"转向"谁的 Agent 更聪明"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一分钟的旅行方案（重庆样本）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【场景】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2026 年 1 月春节前，重庆市民向 AI 助手提出"一家三口重庆到北京 4 天、人均预算 4000 元内"的需求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【过程】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助手"召唤"酒店顾问、路线定制师、攻略达人分头调取机票酒店报价、路线数据、景区玩法，再由预算管理师汇总核算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【结果】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约 1 分钟生成完整方案：详细行程 + 航班酒店景区餐饮预订链接 + 带娃注意事项；需要调整可直接修改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【对比】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"比到线下旅行社报团还方便"——传统定制服务流程 2–3 天，AI 压缩至 1 分钟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资料来源：重庆日报（2026-01-25）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趋势四：文化遗产的数字重生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【AI 修复】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病害检测、智能补全——文物修复从"老师傅数十年"到"AI 数分钟"出方案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【数字孪生】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敦煌"数字藏经洞"等让消失的遗产在数字世界永生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【活化叙事】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静态文物变成可对话、可参与的沉浸叙事——"让文物活起来"有了技术支点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【保护价值】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数字化留存为不可逆的病害与风险上一道"数字保险"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【专业启示】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文博讲解、遗产旅游产品设计的想象力空间被彻底打开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AI 修复千年文物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【丝路逸旅模型】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西安电子科技大学团队研发：上传左下角缺损的《朝元图》壁画局部，5 秒自动修补，肉眼难辨补全痕迹；搭载壁画病害检测方案，自动生成图文"体检报告"，细化到建议使用的矿物颜料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【韩休墓壁画】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《乐舞图》《山水图》等残缺电子图像可实现一键智能补全，与清宫文保中心合作提出知识引导的壁画补全方法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【秦兵马俑】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AI 虚拟修复借助高精度三维扫描与智能拼接，修复效率提高数倍，形成"虚拟指导实体"双轨修复模式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【意义】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生成式大模型如"读遍考古文献的学生"，确保补全符合历史与艺术特征——技术与人文的合流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资料来源：科学网（2025-12-16）；上海文旅产业研究院摘编（2026-06）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趋势五：智慧景区与目的地大脑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【一机游普及】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从省级平台到县域小程序，"一部手机游 XX"成为目的地标配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【数据中台】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客流、票务、交通、舆情数据统一归集——目的地有了"数字驾驶舱"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【预测调度】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客流大模型提前预警：错峰引导、动态安保、应急响应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【治理升级】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从"经验治理"到"数据治理"：决策有依据、效果可量化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【冷启动钥匙】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很多景区缺的不是技术，而是"会提需求的旅游数字化人才"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趋势六：可持续与无障碍旅游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【错峰分流】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预测 + 动态定价，缓解超载——生态承载力得到技术性保护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【节能降耗】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智慧能源管理：按客流预测调节照明、空调、运营车辆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【无障碍革命】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视障游客的 AI 实时语音讲解（多模态看图说话）；听障游客的数字人手语翻译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【银发友好】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语音交互降低数字门槛——老龄化社会的旅游服务基础设施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【价值升维】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不只降本增效，也让旅行更有尊严、更可持续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趋势展望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趋势七：出入境游的双向奔赴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【入境爆发】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2026 年上半年入境外国人 2291.4 万人次（+20.4%），免签入境占 77.7%；超六成选择跨省深度游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【语言基建】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深圳公交 / 出租车 AI 翻译器支持 140 余种语言毫秒级互译；浙江"嗨游"平台实时互译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【支付与通关】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境外银行卡直刷地铁、电子入境卡 3 秒办结——体验闭环持续补齐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【出境场景】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跨文化助手：行前简报、实时翻译、应急支援（模块四项目六）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【人才风口】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"外语 + AI 工具 + 旅游专业"三合一人才在入境游市场急缺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9F123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数据来源：国家移民管理局（2026 上半年）；人民日报海外版（2025-12-27）。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冷思考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冷思考一：就业结构的冲击波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【替代区】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重复性文案、基础客服、简单翻译、模板化计调——岗位数量收缩已是进行时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【变形区】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导游、运营、策划——岗位仍在，但能力模型重构：AI 协作力成为默认要求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【新生区】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训练师、数字人运营、智慧景区管理、旅游数据分析师、AI 产品经理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【历史镜鉴】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每次技术革命，消灭的是"岗位"而非"就业"——但转型阵痛真实存在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【个人对策】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与其焦虑"会不会被替代"，不如盘点"我有哪些 AI 做不了的"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冷思考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冷思考二：数据安全与算法偏见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【隐私风险】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游客画像越精准，隐私边界越敏感——数据采集必须"知情同意 + 最小必要"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【算法歧视】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推荐系统可能"看人下菜碟"：老客见高价（大数据杀熟之辩）、小众目的地被埋没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【信息茧房】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只推你爱看的，旅行失去"意外之美"——算法与探索欲的矛盾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【深度伪造】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景点"照骗"升级为"视频骗"——AI 时代的信任体系需要重建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【治理方向】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标识办法只是起点：透明、可解释、可追责是长期课题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7117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冷思考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冷思考三：数字鸿沟与人文温度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【老年困境】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不会用智能手机的爷爷，面对全数字化的景区会不会手足无措？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【保留人工通道】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智能化的最高原则：技术为人让路，而不是人为技术让路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【温度稀缺】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当效率趋于饱和，"人的温度"成为最稀缺的旅游产品——高端服务逆势强调真人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【文化多样性】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生成的"标准美图"会不会让目的地越来越像？警惕审美同质化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【终极之问】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旅游的本质是"遇见不同"——AI 应该放大差异，而不是抹平差异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9F123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把这一页记下来：技术方案答辩时，能主动谈"冷思考"的候选人，永远是面试官眼中最成熟的。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C0A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5C2034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小组共创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畅想 2030：设计"未来一天游北京"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小组任务：设计 2030 年一位普通游客在北京的一天（含行前 / 行中 / 行后）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必须回答：AI 负责哪些环节？人（服务者）负责哪些环节？为什么这样分工？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至少埋入 2 个本课程讲过的技术（Agent / MR / 数字人 / 预测 / 翻译……）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开放加分：你的设计里，哪个细节最有人文温度？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0A9B1"/>
                </a:solidFill>
                <a:latin typeface="微软雅黑"/>
                <a:ea typeface="微软雅黑"/>
              </a:rPr>
              <a:t>活动方式：小组设计（10 分钟）→ 每组 2 分钟路演 → 评选"最想穿越去体验奖"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F123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1280160"/>
            <a:ext cx="4206240" cy="4206240"/>
          </a:xfrm>
          <a:prstGeom prst="ellipse">
            <a:avLst/>
          </a:prstGeom>
          <a:solidFill>
            <a:srgbClr val="A7254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566928"/>
            <a:ext cx="82296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300" b="1" i="0">
                <a:solidFill>
                  <a:srgbClr val="E2B8C4"/>
                </a:solidFill>
                <a:latin typeface="微软雅黑"/>
                <a:ea typeface="微软雅黑"/>
              </a:rPr>
              <a:t>模块五 · 项目导航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241280" y="1051560"/>
            <a:ext cx="2011680" cy="31089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5000" b="1" i="0">
                <a:solidFill>
                  <a:srgbClr val="AE3859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2148840"/>
            <a:ext cx="8778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E7C4CE"/>
                </a:solidFill>
                <a:latin typeface="微软雅黑"/>
                <a:ea typeface="微软雅黑"/>
              </a:rPr>
              <a:t>项目二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606040"/>
            <a:ext cx="9418320" cy="128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sz="3800" b="1" i="0">
                <a:solidFill>
                  <a:srgbClr val="FFFFFF"/>
                </a:solidFill>
                <a:latin typeface="微软雅黑"/>
                <a:ea typeface="微软雅黑"/>
              </a:rPr>
              <a:t>助力旅游职业教育的应用展望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3794760"/>
            <a:ext cx="1097280" cy="5029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4023360"/>
            <a:ext cx="932688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sz="1450" b="0" i="0">
                <a:solidFill>
                  <a:srgbClr val="F1DBE1"/>
                </a:solidFill>
                <a:latin typeface="微软雅黑"/>
                <a:ea typeface="微软雅黑"/>
              </a:rPr>
              <a:t>AI 时代旅游人才的成长路径</a:t>
            </a:r>
          </a:p>
        </p:txBody>
      </p:sp>
      <p:sp>
        <p:nvSpPr>
          <p:cNvPr id="9" name="Oval 8"/>
          <p:cNvSpPr/>
          <p:nvPr/>
        </p:nvSpPr>
        <p:spPr>
          <a:xfrm>
            <a:off x="868680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1179576" y="5394960"/>
            <a:ext cx="137160" cy="13716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25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人才观察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时代：旅游人才需求之变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【招聘信号】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"熟练使用 AI 工具进行内容生产与数据分析"正成为旅游企业 JD 高频加分项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【能力重估】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知识记忆的价值下降，"判断力、提问力、审美力、跨界整合力"升值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【复合导向】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"旅游专业 × AI 应用"的交叉能力，比单一技能更能打动面试官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【证书趋势】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素养类培训与认证进入旅游院校培养方案——早学早受益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【一句话】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行业缺的不是"会用 AI 的人"，而是"用 AI 解决旅游问题的人"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26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素养框架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人工智能素养的三层修炼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【第一层｜会用】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掌握工具操作：提示词、文生图、数字人、数据分析（模块二、四已达成）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【第二层｜会想】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建立方法论：人机分工意识、核验习惯、场景匹配判断（模块三已埋入）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【第三层｜会守】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理解边界：伦理、法规、隐私、标识义务——职业化的分水岭（模块二）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【自测】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三层修炼，你现在卡在哪一层？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【本课程的期望】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把你送上第二层，并让你看见第三层的存在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27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教育观察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改变"怎么学"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【个性化学习】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按你的节奏出题、纠错、补弱——"一人一师"从理想照进现实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【虚拟仿真实训】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在数字孪生景区里练带团、练投诉处理——试错成本归零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【全天候陪练】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口试模拟、案例分析、英语对话——深夜的图书馆有了 AI 同桌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【产出式学习】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从"写作业"到"做作品"：实训作品集就是求职名片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【警惕】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便利的另一面是"思考外包"——学得快的诀窍，恰恰是别让 AI 替你学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28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教育观察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改变"怎么教"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【备课革命】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生成教案初稿、习题库、案例素材——教师精力回到"教学设计"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【双师课堂】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主讲教师 + AI 助教：AI 答疑批改、教师点拨升华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【学情洞察】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分析作业与讨论数据，教学从"凭感觉"到"看数据"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【本课程的实践】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你正在上的这门课，本身就是"AI+旅游教育"的样本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【趋势】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教师角色从"知识权威"转向"学习设计师与灵魂教练"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29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566928" y="384048"/>
            <a:ext cx="876808" cy="310896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50" b="1" i="0">
                <a:solidFill>
                  <a:srgbClr val="FFFFFF"/>
                </a:solidFill>
                <a:latin typeface="微软雅黑"/>
                <a:ea typeface="微软雅黑"/>
              </a:rPr>
              <a:t>最新案例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868680"/>
            <a:ext cx="1106424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300" b="1" i="0">
                <a:solidFill>
                  <a:srgbClr val="111827"/>
                </a:solidFill>
                <a:latin typeface="微软雅黑"/>
                <a:ea typeface="微软雅黑"/>
              </a:rPr>
              <a:t>走进课堂的"AI+旅游"教育</a:t>
            </a:r>
          </a:p>
        </p:txBody>
      </p:sp>
      <p:sp>
        <p:nvSpPr>
          <p:cNvPr id="6" name="Rectangle 5"/>
          <p:cNvSpPr/>
          <p:nvPr/>
        </p:nvSpPr>
        <p:spPr>
          <a:xfrm>
            <a:off x="585216" y="1481328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03504" y="1783080"/>
            <a:ext cx="11018520" cy="4114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【课程涌现】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多所院校开设"人工智能+旅游"类课程与微专业，覆盖智慧旅游、数字营销、数字人文方向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【本课程样本】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《生成式人工智能与旅游实践创新应用》——从发展概况、基础操作、场景认知到应用实训的完整链条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【政策支撑】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"人工智能+"行动推动职普融通、产教融合，AI 素养纳入人才培养方案渐成共识</a:t>
            </a:r>
          </a:p>
          <a:p>
            <a:pPr algn="l">
              <a:lnSpc>
                <a:spcPct val="116000"/>
              </a:lnSpc>
              <a:spcBef>
                <a:spcPts val="0"/>
              </a:spcBef>
              <a:spcAft>
                <a:spcPts val="1000"/>
              </a:spcAft>
            </a:pPr>
            <a:r>
              <a:rPr sz="1450" b="1" i="0">
                <a:solidFill>
                  <a:srgbClr val="9F1239"/>
                </a:solidFill>
                <a:latin typeface="微软雅黑"/>
                <a:ea typeface="微软雅黑"/>
              </a:rPr>
              <a:t>【国际视野】</a:t>
            </a:r>
            <a:r>
              <a:rPr sz="1400" b="0" i="0">
                <a:solidFill>
                  <a:srgbClr val="3B4350"/>
                </a:solidFill>
                <a:latin typeface="微软雅黑"/>
                <a:ea typeface="微软雅黑"/>
              </a:rPr>
              <a:t>世界旅游组织（UNWTO）长期推动旅游业数字化转型议题——数字能力是全球旅游人才共同命题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3504" y="6126480"/>
            <a:ext cx="11018520" cy="3200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1">
                <a:solidFill>
                  <a:srgbClr val="6B7280"/>
                </a:solidFill>
                <a:latin typeface="微软雅黑"/>
                <a:ea typeface="微软雅黑"/>
              </a:rPr>
              <a:t>资料来源：教育部"人工智能+"行动相关部署；UNWTO 数字化转型议程（公开资料）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30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成长工具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AI 助力考证与实习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【考证陪练】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导游证 AI 模拟口试、章节抽背、错题深挖（模块二案例可复现）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【实习提效】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辅助周报反思、客史整理、活动方案初稿——实习生价值感倍增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【求职准备】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模拟面试：让它扮演"挑剔的 HR"连问 20 分钟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【合规提醒】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学校与企业对 AI 使用各有规范——提交前先确认，学术诚信是底线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【心法】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让 AI 加持你的努力，而不是替代你的努力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31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职业地图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就业地图：新职业正在涌现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【AI 训练师】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教 AI 懂旅游：知识库建设、语料标注、效果评测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【数字人运营】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形象设计、脚本策划、直播运营——文旅机构标配新岗位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【智慧景区管理师】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数据中台、智能导览、客流调度的一线管理者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【旅游数据分析师】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评论洞察、客流预测、营销归因——数据驱动决策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【传统岗位新要求】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导游 / 计调 / 运营 / 策划全部叠上"AI 应用能力"Buff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32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核心认知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职业竞争力公式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【公式】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专业深度 × AI 杠杆 × 人文温度 = 不可替代性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【专业深度】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懂旅游的产业链、懂游客的心理、懂服务的细节——AI 的"外行"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【AI 杠杆】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把产能放大十倍的工具箱——本课程交给你的全部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【人文温度】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共情、信任、临场应变的"人味"——技术越发达越稀缺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【乘法逻辑】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任何一项为零，整体归零：只懂工具不懂专业 = 空转；只懂专业拒绝工具 = 慢亡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9F123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再念一遍那句话：淘汰你的不是 AI，是会用 AI 的同行。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33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4C0A2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418320" y="1188720"/>
            <a:ext cx="2743200" cy="41148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3000" b="1" i="0">
                <a:solidFill>
                  <a:srgbClr val="5C2034"/>
                </a:solidFill>
                <a:latin typeface="微软雅黑"/>
                <a:ea typeface="微软雅黑"/>
              </a:rPr>
              <a:t>？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40080" y="566928"/>
            <a:ext cx="927608" cy="347472"/>
          </a:xfrm>
          <a:prstGeom prst="roundRect">
            <a:avLst>
              <a:gd name="adj" fmla="val 50000"/>
            </a:avLst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50" b="1" i="0">
                <a:solidFill>
                  <a:srgbClr val="FFFFFF"/>
                </a:solidFill>
                <a:latin typeface="微软雅黑"/>
                <a:ea typeface="微软雅黑"/>
              </a:rPr>
              <a:t>结课辩论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234440"/>
            <a:ext cx="9418320" cy="1600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i="0">
                <a:solidFill>
                  <a:srgbClr val="FFFFFF"/>
                </a:solidFill>
                <a:latin typeface="微软雅黑"/>
                <a:ea typeface="微软雅黑"/>
              </a:rPr>
              <a:t>结课大辩论：未来十年，导游会被 AI 完全取代吗？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0" y="2880360"/>
            <a:ext cx="1005840" cy="45720"/>
          </a:xfrm>
          <a:prstGeom prst="rect">
            <a:avLst/>
          </a:prstGeom>
          <a:solidFill>
            <a:srgbClr val="D1436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3200400"/>
            <a:ext cx="9326880" cy="2651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1.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正方弹药：讲解 AI 会写、翻译 AI 秒出、24 小时不疲倦、成本仅零头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2.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反方弹药：情绪价值、现场应变、安全责任、文化共情、"人信人"的信任结构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3.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裁判视角：想一想你在模块二、三收集的所有案例——数据站在哪边？</a:t>
            </a:r>
          </a:p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900"/>
              </a:spcAft>
            </a:pPr>
            <a:r>
              <a:rPr sz="1500" b="1" i="0">
                <a:solidFill>
                  <a:srgbClr val="D14361"/>
                </a:solidFill>
                <a:latin typeface="Arial"/>
                <a:ea typeface="Arial"/>
              </a:rPr>
              <a:t>4. </a:t>
            </a:r>
            <a:r>
              <a:rPr sz="1500" b="0" i="0">
                <a:solidFill>
                  <a:srgbClr val="F1EBED"/>
                </a:solidFill>
                <a:latin typeface="微软雅黑"/>
                <a:ea typeface="微软雅黑"/>
              </a:rPr>
              <a:t>终极追问：如果答案是"不会完全取代"，那导游这个职业会"变成什么"？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5989320"/>
            <a:ext cx="960120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C0A9B1"/>
                </a:solidFill>
                <a:latin typeface="微软雅黑"/>
                <a:ea typeface="微软雅黑"/>
              </a:rPr>
              <a:t>活动方式：正反各 3 人（8 分钟准备 + 10 分钟交锋）→ 全班盲投 → 教师结辩定音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34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课程彩蛋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课程彩蛋：AI 时代旅游人的五个好习惯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【习惯一】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每日一问：今天有没有让 AI 替我做了“本该我做的判断”？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【习惯二】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核验反射：凡引用数字与时间，先查官方信源再出口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【习惯三】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随手存库：好提示词、好案例、好金句，当天下库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【习惯四】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月度手艺：每月做一次“纯人工”作品，保持肌肉记忆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【习惯五】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反向思考：看到新工具先问“它做不好什么”——机会就在那里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35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行动指南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行动清单：大三学年 AI 成长路线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【本学期】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完成八大实训 + 结课作品集；建立个人提示词库（存量 30+ 条）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【寒假】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深度体验 3 个"AI+文旅"产品并写测评；考一个 AI 素养类认证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【下学期】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用 AI 打磨实习作品：周报、方案、路演；参加一项新媒体 / 文创竞赛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【暑期实习】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带着"AI 工具箱"进企业：主动用 AI 解决一个真实问题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【毕业时】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简历上那栏"AI 能力"，你希望它写什么——现在就开始攒证据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36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资源清单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持续学习资源清单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1173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【官方信源】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文旅部、国家数据局、网信办——政策一手信息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【行业报告】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中国旅游研究院、各地文旅厅年度报告、数字中国发展报告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【案例库】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各省"智慧旅游沉浸式体验新空间"案例、文旅部示范项目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【工具动态】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主流 AI 平台的更新日志——每月花 30 分钟扫一遍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【社群实践】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课程群、行业社群、比赛圈——信息在流动的圈子里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5742432"/>
            <a:ext cx="11201400" cy="603504"/>
          </a:xfrm>
          <a:prstGeom prst="roundRect">
            <a:avLst>
              <a:gd name="adj" fmla="val 22000"/>
            </a:avLst>
          </a:prstGeom>
          <a:solidFill>
            <a:srgbClr val="FBEF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37160" tIns="54864" bIns="54864"/>
          <a:lstStyle/>
          <a:p>
            <a:pPr algn="ctr">
              <a:lnSpc>
                <a:spcPct val="105000"/>
              </a:lnSpc>
            </a:pPr>
            <a:r>
              <a:rPr sz="1200" b="1" i="0">
                <a:solidFill>
                  <a:srgbClr val="9F1239"/>
                </a:solidFill>
                <a:latin typeface="微软雅黑"/>
                <a:ea typeface="微软雅黑"/>
              </a:rPr>
              <a:t>小贴士｜</a:t>
            </a:r>
            <a:r>
              <a:rPr sz="1200" b="0" i="0">
                <a:solidFill>
                  <a:srgbClr val="3B4350"/>
                </a:solidFill>
                <a:latin typeface="微软雅黑"/>
                <a:ea typeface="微软雅黑"/>
              </a:rPr>
              <a:t>本周行动：把这五个信源各加一个关注——信息视野的差距，就是这么拉开的。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37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考核说明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结课考核说明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【总评构成】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实训过程 40% + 作品质量 50% + 诚信合规 10%（详见首次课须知）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【作品集要求】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结课大作业“AI 旅行社”六件套 + 路演 PPT，打包提交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【合规硬指标】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生成内容全部规范标注；关键事实附核验记录——未达标直接影响作品分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【补交与重做】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作品未达标可限期补做；抄袭与无标注搬运按学术不端处理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【加分机会】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课后实践任务、竞赛获奖、真实落地项目均可附证明申请加分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模块小结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模块五小结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566928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66928" y="196596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1247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01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七大趋势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1247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个性化、沉浸式、Agent、遗产数字化、目的地大脑、可持续、出入境双向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63640" y="196596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263640" y="196596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37959" y="2185415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02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三大冷思考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59" y="275234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就业冲击、数据与算法、数字鸿沟——技术乐观主义之上的清醒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566928" y="406908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41247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03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人才之变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41247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三层素养修炼 + 竞争力公式：专业深度 × AI 杠杆 × 人文温度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63640" y="4069080"/>
            <a:ext cx="5394960" cy="1874519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263640" y="4069080"/>
            <a:ext cx="64008" cy="1874519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537959" y="4288536"/>
            <a:ext cx="48920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700" b="1" i="0">
                <a:solidFill>
                  <a:srgbClr val="9F1239"/>
                </a:solidFill>
                <a:latin typeface="Arial"/>
                <a:ea typeface="Arial"/>
              </a:rPr>
              <a:t>04 </a:t>
            </a: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行动路线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59" y="4855464"/>
            <a:ext cx="4892040" cy="9601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从本学期作品集到暑期实习——把"会用 AI"变成可被验证的证据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39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F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66928" y="457200"/>
            <a:ext cx="902207" cy="329184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200" b="1" i="0">
                <a:solidFill>
                  <a:srgbClr val="FFFFFF"/>
                </a:solidFill>
                <a:latin typeface="微软雅黑"/>
                <a:ea typeface="微软雅黑"/>
              </a:rPr>
              <a:t>课程总结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987552"/>
            <a:ext cx="11064240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全课程总回顾：五大模块串珠</a:t>
            </a:r>
          </a:p>
        </p:txBody>
      </p:sp>
      <p:sp>
        <p:nvSpPr>
          <p:cNvPr id="5" name="Rectangle 4"/>
          <p:cNvSpPr/>
          <p:nvPr/>
        </p:nvSpPr>
        <p:spPr>
          <a:xfrm>
            <a:off x="585216" y="1627632"/>
            <a:ext cx="777240" cy="45720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603504" y="2011680"/>
            <a:ext cx="420624" cy="420624"/>
          </a:xfrm>
          <a:prstGeom prst="ellipse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  <a:ea typeface="Arial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34440" y="1965960"/>
            <a:ext cx="103327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发展概况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三次浪潮、工具图谱、六大功能、价值研判——建立 AI 世界观</a:t>
            </a:r>
          </a:p>
        </p:txBody>
      </p:sp>
      <p:sp>
        <p:nvSpPr>
          <p:cNvPr id="8" name="Oval 7"/>
          <p:cNvSpPr/>
          <p:nvPr/>
        </p:nvSpPr>
        <p:spPr>
          <a:xfrm>
            <a:off x="603504" y="2907792"/>
            <a:ext cx="420624" cy="420624"/>
          </a:xfrm>
          <a:prstGeom prst="ellipse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  <a:ea typeface="Arial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34440" y="2862072"/>
            <a:ext cx="103327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基础操作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会学、会问、会调风格、会避坑——掌握人机协作方法论</a:t>
            </a:r>
          </a:p>
        </p:txBody>
      </p:sp>
      <p:sp>
        <p:nvSpPr>
          <p:cNvPr id="10" name="Oval 9"/>
          <p:cNvSpPr/>
          <p:nvPr/>
        </p:nvSpPr>
        <p:spPr>
          <a:xfrm>
            <a:off x="603504" y="3803904"/>
            <a:ext cx="420624" cy="420624"/>
          </a:xfrm>
          <a:prstGeom prst="ellipse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  <a:ea typeface="Arial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34440" y="3758184"/>
            <a:ext cx="103327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场景认知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八大旅游应用场景全景——看见行业正在发生什么</a:t>
            </a:r>
          </a:p>
        </p:txBody>
      </p:sp>
      <p:sp>
        <p:nvSpPr>
          <p:cNvPr id="12" name="Oval 11"/>
          <p:cNvSpPr/>
          <p:nvPr/>
        </p:nvSpPr>
        <p:spPr>
          <a:xfrm>
            <a:off x="603504" y="4700016"/>
            <a:ext cx="420624" cy="420624"/>
          </a:xfrm>
          <a:prstGeom prst="ellipse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  <a:ea typeface="Arial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34440" y="4654296"/>
            <a:ext cx="103327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应用实训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八个项目实操作品——把认知变成可交付的能力</a:t>
            </a:r>
          </a:p>
        </p:txBody>
      </p:sp>
      <p:sp>
        <p:nvSpPr>
          <p:cNvPr id="14" name="Oval 13"/>
          <p:cNvSpPr/>
          <p:nvPr/>
        </p:nvSpPr>
        <p:spPr>
          <a:xfrm>
            <a:off x="603504" y="5596128"/>
            <a:ext cx="420624" cy="420624"/>
          </a:xfrm>
          <a:prstGeom prst="ellipse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400" b="1" i="0">
                <a:solidFill>
                  <a:srgbClr val="FFFFFF"/>
                </a:solidFill>
                <a:latin typeface="Arial"/>
                <a:ea typeface="Arial"/>
              </a:rPr>
              <a:t>05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34440" y="5550408"/>
            <a:ext cx="103327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111827"/>
                </a:solidFill>
                <a:latin typeface="微软雅黑"/>
                <a:ea typeface="微软雅黑"/>
              </a:rPr>
              <a:t>应用展望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700"/>
              </a:spcAft>
            </a:pPr>
            <a:r>
              <a:rPr sz="1250" b="0" i="0">
                <a:solidFill>
                  <a:srgbClr val="3B4350"/>
                </a:solidFill>
                <a:latin typeface="微软雅黑"/>
                <a:ea typeface="微软雅黑"/>
              </a:rPr>
              <a:t>趋势、冷思考与行动路线——带着地图奔赴未来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77724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502920" y="310896"/>
            <a:ext cx="851408" cy="292608"/>
          </a:xfrm>
          <a:prstGeom prst="roundRect">
            <a:avLst>
              <a:gd name="adj" fmla="val 50000"/>
            </a:avLst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/>
          <a:lstStyle/>
          <a:p>
            <a:pPr algn="ctr"/>
            <a:r>
              <a:rPr sz="1100" b="1" i="0">
                <a:solidFill>
                  <a:srgbClr val="FFFFFF"/>
                </a:solidFill>
                <a:latin typeface="微软雅黑"/>
                <a:ea typeface="微软雅黑"/>
              </a:rPr>
              <a:t>结课寄语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02920" y="676656"/>
            <a:ext cx="11201400" cy="777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500" b="1" i="0">
                <a:solidFill>
                  <a:srgbClr val="111827"/>
                </a:solidFill>
                <a:latin typeface="微软雅黑"/>
                <a:ea typeface="微软雅黑"/>
              </a:rPr>
              <a:t>结课寄语：技术为帆，人文为舵</a:t>
            </a:r>
          </a:p>
        </p:txBody>
      </p:sp>
      <p:sp>
        <p:nvSpPr>
          <p:cNvPr id="5" name="Rectangle 4"/>
          <p:cNvSpPr/>
          <p:nvPr/>
        </p:nvSpPr>
        <p:spPr>
          <a:xfrm>
            <a:off x="502920" y="1195323"/>
            <a:ext cx="841248" cy="50292"/>
          </a:xfrm>
          <a:prstGeom prst="rect">
            <a:avLst/>
          </a:prstGeom>
          <a:solidFill>
            <a:srgbClr val="9F12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481328" y="1210868"/>
            <a:ext cx="10241280" cy="20116"/>
          </a:xfrm>
          <a:prstGeom prst="rect">
            <a:avLst/>
          </a:prstGeom>
          <a:solidFill>
            <a:srgbClr val="EED4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66928" y="1506220"/>
            <a:ext cx="11155680" cy="48488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【致未来的旅游人】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你们是在 AI 时代完成旅游教育的第一代——这是挑战，更是身位优势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【三句话带在路上】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AI 能算出最优路线，算不出你想去哪；AI 能生成讲解词，讲不出你的心动；AI 能复制一切风景，复制不了你站在风景里的感受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【一个提醒】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永远记得：工具越强大，使用工具的人越要清醒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【最后一句】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愿你们带着 AI 的杠杆与人的温度，去把旅游业做得更好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70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● </a:t>
            </a:r>
            <a:r>
              <a:rPr sz="1550" b="1" i="0">
                <a:solidFill>
                  <a:srgbClr val="9F1239"/>
                </a:solidFill>
                <a:latin typeface="微软雅黑"/>
                <a:ea typeface="微软雅黑"/>
              </a:rPr>
              <a:t>【课程结束】</a:t>
            </a:r>
            <a:r>
              <a:rPr sz="1550" b="0" i="0">
                <a:solidFill>
                  <a:srgbClr val="111827"/>
                </a:solidFill>
                <a:latin typeface="微软雅黑"/>
                <a:ea typeface="微软雅黑"/>
              </a:rPr>
              <a:t>作业提交后，欢迎随时回来找老师聊聊你的 AI 实践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6B7280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9F1239"/>
                </a:solidFill>
                <a:latin typeface="微软雅黑"/>
                <a:ea typeface="微软雅黑"/>
              </a:rPr>
              <a:t>41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9F123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645920" y="3291840"/>
            <a:ext cx="4754880" cy="4754880"/>
          </a:xfrm>
          <a:prstGeom prst="ellipse">
            <a:avLst/>
          </a:prstGeom>
          <a:solidFill>
            <a:srgbClr val="A92A4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875520" y="-1463040"/>
            <a:ext cx="4023360" cy="4023360"/>
          </a:xfrm>
          <a:prstGeom prst="ellipse">
            <a:avLst/>
          </a:prstGeom>
          <a:solidFill>
            <a:srgbClr val="AC33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1188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400" b="1" i="0">
                <a:solidFill>
                  <a:srgbClr val="FFFFFF"/>
                </a:solidFill>
                <a:latin typeface="微软雅黑"/>
                <a:ea typeface="微软雅黑"/>
              </a:rPr>
              <a:t>谢谢大家 · 课程圆满结束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3063240"/>
            <a:ext cx="1143000" cy="5486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4124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D9A0B0"/>
                </a:solidFill>
                <a:latin typeface="Arial"/>
                <a:ea typeface="Arial"/>
              </a:rPr>
              <a:t>01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D9A0B0"/>
                </a:solidFill>
                <a:latin typeface="微软雅黑"/>
                <a:ea typeface="微软雅黑"/>
              </a:rPr>
              <a:t>模块一 发展概况</a:t>
            </a:r>
          </a:p>
        </p:txBody>
      </p:sp>
      <p:sp>
        <p:nvSpPr>
          <p:cNvPr id="7" name="Rectangle 6"/>
          <p:cNvSpPr/>
          <p:nvPr/>
        </p:nvSpPr>
        <p:spPr>
          <a:xfrm>
            <a:off x="896112" y="6272784"/>
            <a:ext cx="1371600" cy="16459"/>
          </a:xfrm>
          <a:prstGeom prst="rect">
            <a:avLst/>
          </a:prstGeom>
          <a:solidFill>
            <a:srgbClr val="DDA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03580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D9A0B0"/>
                </a:solidFill>
                <a:latin typeface="Arial"/>
                <a:ea typeface="Arial"/>
              </a:rPr>
              <a:t>02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D9A0B0"/>
                </a:solidFill>
                <a:latin typeface="微软雅黑"/>
                <a:ea typeface="微软雅黑"/>
              </a:rPr>
              <a:t>模块二 基础操作</a:t>
            </a:r>
          </a:p>
        </p:txBody>
      </p:sp>
      <p:sp>
        <p:nvSpPr>
          <p:cNvPr id="9" name="Rectangle 8"/>
          <p:cNvSpPr/>
          <p:nvPr/>
        </p:nvSpPr>
        <p:spPr>
          <a:xfrm>
            <a:off x="3090672" y="6272784"/>
            <a:ext cx="1371600" cy="16459"/>
          </a:xfrm>
          <a:prstGeom prst="rect">
            <a:avLst/>
          </a:prstGeom>
          <a:solidFill>
            <a:srgbClr val="DDA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23036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D9A0B0"/>
                </a:solidFill>
                <a:latin typeface="Arial"/>
                <a:ea typeface="Arial"/>
              </a:rPr>
              <a:t>03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D9A0B0"/>
                </a:solidFill>
                <a:latin typeface="微软雅黑"/>
                <a:ea typeface="微软雅黑"/>
              </a:rPr>
              <a:t>模块三 场景认知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285231" y="6272784"/>
            <a:ext cx="1371600" cy="16459"/>
          </a:xfrm>
          <a:prstGeom prst="rect">
            <a:avLst/>
          </a:prstGeom>
          <a:solidFill>
            <a:srgbClr val="DDA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424927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D9A0B0"/>
                </a:solidFill>
                <a:latin typeface="Arial"/>
                <a:ea typeface="Arial"/>
              </a:rPr>
              <a:t>04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0" i="0">
                <a:solidFill>
                  <a:srgbClr val="D9A0B0"/>
                </a:solidFill>
                <a:latin typeface="微软雅黑"/>
                <a:ea typeface="微软雅黑"/>
              </a:rPr>
              <a:t>模块四 应用实训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479792" y="6272784"/>
            <a:ext cx="1371600" cy="16459"/>
          </a:xfrm>
          <a:prstGeom prst="rect">
            <a:avLst/>
          </a:prstGeom>
          <a:solidFill>
            <a:srgbClr val="DDACB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9619488" y="5989320"/>
            <a:ext cx="2103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1" i="0">
                <a:solidFill>
                  <a:srgbClr val="FFFFFF"/>
                </a:solidFill>
                <a:latin typeface="Arial"/>
                <a:ea typeface="Arial"/>
              </a:rPr>
              <a:t>05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FFFFF"/>
                </a:solidFill>
                <a:latin typeface="微软雅黑"/>
                <a:ea typeface="微软雅黑"/>
              </a:rPr>
              <a:t>模块五 应用展望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492240"/>
            <a:ext cx="86868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 i="0">
                <a:solidFill>
                  <a:srgbClr val="97717E"/>
                </a:solidFill>
                <a:latin typeface="微软雅黑"/>
                <a:ea typeface="微软雅黑"/>
              </a:rPr>
              <a:t>生成式人工智能与旅游实践创新应用 · 模块五 应用展望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84280" y="6455664"/>
            <a:ext cx="384048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sz="1050" b="1" i="0">
                <a:solidFill>
                  <a:srgbClr val="F4D0D8"/>
                </a:solidFill>
                <a:latin typeface="微软雅黑"/>
                <a:ea typeface="微软雅黑"/>
              </a:rPr>
              <a:t>42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