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8044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8D57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BD9E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DFD0F7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定制旅行方案编制实训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EDE5FA"/>
                </a:solidFill>
                <a:latin typeface="微软雅黑"/>
                <a:ea typeface="微软雅黑"/>
              </a:rPr>
              <a:t>像专业定制师一样，交付一份"能用"的行程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8146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模块四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DAC9F6"/>
                </a:solidFill>
                <a:latin typeface="微软雅黑"/>
                <a:ea typeface="微软雅黑"/>
              </a:rPr>
              <a:t>旅游管理本科三年级 · 建议2–3课时（机房实训）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21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49357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实训情境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上岗第一单：62 岁李女士的委托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客户：李女士 62 岁，与老伴（65 岁）出行，三天两晚，人均预算 3500 元（不含大交通）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偏好：人文历史、本地美食；顾虑：不能走太多路、怕排队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任务：30 分钟内产出可交付的定制行程方案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这就是本项目的全部剧情——你的"定制师首秀"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9B1CB"/>
                </a:solidFill>
                <a:latin typeface="微软雅黑"/>
                <a:ea typeface="微软雅黑"/>
              </a:rPr>
              <a:t>活动方式：抽取客户画像卡 → 按"五步法"开工 → 成果互评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实训指导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实训目标与准备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【实训目标】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为一位"虚拟客户"产出完整定制行程，体验"需求→方案"全流程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【能力对标】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需求访谈、提示词结构化、多轮迭代、事实核验、交付排版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【工具准备】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DeepSeek / 豆包（联网开启）+ 地图 App（核验交通）+ OTA（核验票价）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【实训规则】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3–4 人一组，分工：提示词工程 / 核验 / 排版 / 汇报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【评价】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需求覆盖 30 + 方案质量 30 + 事实核验 20 + 呈现专业度 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方法讲解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定制方案五步法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需求画像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读懂客户卡：预算 / 天数 / 偏好 / 禁忌 / 特殊需求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515514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812694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812694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977286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77286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生成初稿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77286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结构化提示词投喂 AI，输出完整行程初稿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4825288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122468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122468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287060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87060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多轮优化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87060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追问调整节奏、预算、餐饮与备选方案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7135063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7432243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432243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596835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96835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事实核验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96835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营业时间 / 交通班次 / 票价逐项人工核验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9444837" y="3490468"/>
            <a:ext cx="246888" cy="237744"/>
          </a:xfrm>
          <a:prstGeom prst="rightArrow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9742017" y="1963420"/>
            <a:ext cx="1962302" cy="3291840"/>
          </a:xfrm>
          <a:prstGeom prst="roundRect">
            <a:avLst>
              <a:gd name="adj" fmla="val 7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742017" y="1963420"/>
            <a:ext cx="1962302" cy="64008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906609" y="2219452"/>
            <a:ext cx="1633118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Arial"/>
                <a:ea typeface="Arial"/>
              </a:rPr>
              <a:t>STEP 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06609" y="2621787"/>
            <a:ext cx="1633118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排版交付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06609" y="3591052"/>
            <a:ext cx="1633118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行程表 + 预算表 + 贴士卡片，专业呈现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02920" y="5806440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6D28D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第 4 步最见功力：南宁攻略翻车事件证明——核验是定制师与"AI 搬运工"的分水岭。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定制行程提示词模板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【角色】你是一位有 8 年经验的旅行定制师，擅长小众深度游设计。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【客户信息】李女士，62 岁，与老伴（65 岁）出行；预算人均 3500 元（不含大交通）；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三天两晚；偏好：人文历史、本地美食；顾虑：不能走太多路、怕排队。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【任务】为他们设计一份 XX 市定制行程方案。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【要求】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每天安排不超过 3 个点位，步行距离注明，节奏舒缓；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午餐推荐本地菜馆并注明人均价格；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标注每个点位的门票价格与预约方式；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每晚酒店选择在景点 3 公里内，交通方便；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5. 输出表格：时间 / 行程 / 交通 / 餐饮 / 费用。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8B5CF6"/>
                </a:solidFill>
                <a:latin typeface="微软雅黑"/>
                <a:ea typeface="微软雅黑"/>
              </a:rPr>
              <a:t>【注意】不确定的营业时间请标注"需核验"，不要编造。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"不确定就标注"指令能显著降低幻觉——AI 会主动亮出知识盲区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老年客户卡是刻意设计：考验你是否把"不能走太多路"写进每个约束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Step 3：多轮优化技巧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【节奏调整】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"第二天太满了，把 C 点移到第三天上午，原位改成酒店周边散步"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【预算收敛】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"目前人均 3900 元，超了 400：用公共交通替代两次打车、餐厅换成人均 60 元的"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【备选方案】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"雨天 Plan B 是什么？各给一个室内替代点"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【风险预判】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"这个行程对 62 岁游客最大的风险点是什么？逐项排查"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【终检指令】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"请以挑剔的质检员视角复查整个行程，列出 5 个可能的问题"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实操要点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Step 4：事实核验清单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【必核项】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景点营业时间与闭馆日 / 门票价格与预约渠道 / 餐厅是否营业 / 交通班次时长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【核验渠道】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景区官方公众号 &gt; 官网 &gt; 电话确认；地图 App 查交通；OTA 查票价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【留痕方式】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行程表中每项核验后标注"已核验 日期"——职业感拉满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【高频翻车点】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周一闭馆、旺季需预约、网红店歇业转型——AI 通通不知道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6D28D9"/>
                </a:solidFill>
                <a:latin typeface="微软雅黑"/>
                <a:ea typeface="微软雅黑"/>
              </a:rPr>
              <a:t>【产出】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核验前后对比表：AI 原始输出 vs 修正后信息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6D28D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把核验过程做成截图记录——它将是你实训报告里最有说服力的部分。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参考案例：毕业旅行方案（学生作品）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四人毕业旅行：7 天云南，总预算 2 万元，要"昆大丽"又要避开人潮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【过程】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DeepSeek 初稿 3 版迭代：加入"沙溪古镇替代大理古城"的平衡设计；人工核验发现 2 处票价变动、1 家推荐客栈已停业，全部修正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【成果】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最终方案含每日时间轴、交通衔接、预算明细、应急预案（高反/天气/证件）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6D28D9"/>
                </a:solidFill>
                <a:latin typeface="微软雅黑"/>
                <a:ea typeface="微软雅黑"/>
              </a:rPr>
              <a:t>【亮点自评】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完成了 70% 的骨架工作，人投入的 30% 决定了它"能不能真用"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资料来源：往届课程优秀作品（示例，方法可复现）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216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49357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实训互评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互评环节：客户视角挑毛病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组间交换行程方案，用"客户视角"通读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必挑 3 个毛病：行程哪里不合理？预算哪里虚？信息哪里存疑？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被挑组现场回应：哪些立即改，哪些说明理由保留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8B5CF6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FEDF3"/>
                </a:solidFill>
                <a:latin typeface="微软雅黑"/>
                <a:ea typeface="微软雅黑"/>
              </a:rPr>
              <a:t>体会：定制师的一半功力，是接受质疑的韧性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9B1CB"/>
                </a:solidFill>
                <a:latin typeface="微软雅黑"/>
                <a:ea typeface="微软雅黑"/>
              </a:rPr>
              <a:t>活动方式：交换评阅（6 分钟）→ 回应与修改（8 分钟）→ 教师抽 2 组点评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任务单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项目一任务单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5D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【任务】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抽取客户画像卡，按五步法完成一份三日两晚定制行程（含核验记录）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【必交】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行程方案 PDF（含核验标注）+ 核验过程截图 5 张 + 组内分工说明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【加分挑战】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为行程生成一张 AI 宣传海报（衔接项目三技能）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066539"/>
            <a:ext cx="237744" cy="237744"/>
          </a:xfrm>
          <a:prstGeom prst="rect">
            <a:avLst/>
          </a:prstGeom>
          <a:noFill/>
          <a:ln w="2032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002531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【评分】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需求覆盖 30 / 方案质量 30 / 事实核验 20 / 呈现专业度 20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926076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提交：行程方案 + 核验截图 + 分工说明，学习平台上传，下节课点评 3 份。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6D28D9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6D28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7C3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D3BEF4"/>
                </a:solidFill>
                <a:latin typeface="微软雅黑"/>
                <a:ea typeface="微软雅黑"/>
              </a:rPr>
              <a:t>下一项目预告 · 项目二 · 导游词与虚拟讲解设计实训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导游词与虚拟讲解设计实训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E5D8F8"/>
                </a:solidFill>
                <a:latin typeface="微软雅黑"/>
                <a:ea typeface="微软雅黑"/>
              </a:rPr>
              <a:t>从文本到有声有影的讲解作品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975104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267712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560320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852927" y="5138928"/>
            <a:ext cx="128016" cy="128016"/>
          </a:xfrm>
          <a:prstGeom prst="ellipse">
            <a:avLst/>
          </a:prstGeom>
          <a:solidFill>
            <a:srgbClr val="B69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A9F0"/>
                </a:solidFill>
                <a:latin typeface="微软雅黑"/>
                <a:ea typeface="微软雅黑"/>
              </a:rPr>
              <a:t>模块四 · 共八个项目 · 当前第一个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B7EA9"/>
                </a:solidFill>
                <a:latin typeface="微软雅黑"/>
                <a:ea typeface="微软雅黑"/>
              </a:rPr>
              <a:t>生成式人工智能与旅游实践创新应用 · 模块四 应用实训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E2D6FD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