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生成式人工智能的旅游应用实训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八个项目 · 全流程实操 · 人人产出可交付作品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授课对象：旅游管理专业本科三年级 ｜ 建议课时：8 学时（机房） ｜ 课程：生成式人工智能与旅游实践创新应用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实训总则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实训须知：先立规矩，再开工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【分组规则】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3–4 人一组，组内分工：提示词工程 / 素材生成 / 质检核验 / 汇报路演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【成果要求】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每个实训项目产出一份"可交付物"——方案 / 文案 / 海报 / 视频 / 报告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使用规范】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生成内容须在作品中主动标注（对标 2025.9.1 施行的标识办法）；关键事实必须核验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【成绩构成】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实训过程 40% + 作品质量 50% + 诚信合规 10%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【安全红线】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不输入真实游客个人信息；不使用未授权的他人肖像与声音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实训全景图：八大项目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7937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53365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项目一  定制旅行方案编制实训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五步法产出一份可交付的定制行程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190876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14515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项目二  导游词与虚拟讲解设计实训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从文本到有声有影的讲解作品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80238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75666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项目三  旅游海报设计实训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文生图全流程：从提示词到成品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413887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36816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项目四  旅游短视频内容生成实训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脚本 → 素材 → 成片的流水线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02539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97967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项目五  旅游软文营销实训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种草笔记与公众号推文双文体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4636897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459117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项目六  海外领队助手应用实训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行前简报 · 实时翻译 · 应急处置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524840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520268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项目七  虚拟数字人制作实训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形象 + 声音 + 脚本三件套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5859907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581418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项目八  旅游数据分析与预测实训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把一份评论 Excel 变成洞察报告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工具准备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实训通用工具箱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【文本主力】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DeepSeek（推理与方案）/ 豆包（日常问答）——免费、中文友好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【图像主力】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即梦 AI / 通义万相（免费额度）；进阶：Midjourney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【视频主力】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可灵 / 即梦（文生视频、图生视频）；剪辑：剪映（AI 配音 + 智能字幕）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【数字人】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腾讯智影 / 剪映数字人——文案直出播报视频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【协作核验】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学习平台提交过程截图；事实核验三重法（模块二）全程适用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替代方案：任一工具不可用时，用同类国产工具平替即可——方法比工具更重要。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定制旅行方案编制实训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像专业定制师一样，交付一份"能用"的行程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为一位"虚拟客户"产出完整定制行程，体验"需求 → 方案"全流程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需求访谈、提示词结构化、多轮迭代、事实核验、交付排版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豆包（联网开启）+ 地图 App（核验交通）+ OTA（核验票价）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学时：1 学时制作 + 1 学时互评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【角色卡】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每组抽取一张"客户画像卡"（见任务单附录）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项目一：定制方案五步法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需求画像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读懂客户卡：预算 / 天数 / 偏好 / 禁忌 / 特殊需求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15514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2694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12694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7286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7286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生成初稿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7286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结构化提示词投喂 AI，输出完整行程初稿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82528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22468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2468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87060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7060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多轮优化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7060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追问调整节奏、预算、餐饮与备选方案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13506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32243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32243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96835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96835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事实核验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96835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营业时间 / 交通班次 / 票价逐项人工核验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9444837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42017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42017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06609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609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排版交付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6609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行程表 + 预算表 + 贴士卡片，专业呈现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五步中第 4 步最见功力：南宁攻略翻车事件证明——核验是定制师与"AI 搬运工"的分水岭。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项目一：定制行程提示词模板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【角色】你是一位有 8 年经验的旅行定制师，擅长小众深度游设计。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【客户信息】李女士，62 岁，与老伴（65 岁）出行；预算人均 3500 元（不含大交通）；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三天两晚；偏好：人文历史、本地美食；顾虑：不能走太多路、怕排队。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【任务】为他们设计一份 XX 市定制行程方案。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每天安排不超过 3 个点位，步行距离注明，节奏舒缓；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午餐推荐本地菜馆并注明人均价格；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标注每个点位的门票价格与预约方式；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每晚酒店选择在景点 3 公里内，交通方便；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输出表格：时间 / 行程 / 交通 / 餐饮 / 费用。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【注意】不确定的营业时间请标注"需核验"，不要编造。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"不确定就标注"指令能显著降低幻觉——AI 会主动亮出知识盲区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老年人客户卡是刻意设计：考验你是否会把"不能走太多路"写进每个约束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项目一：Step 3 多轮优化技巧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【节奏调整】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"第二天太满了，把 C 点移到第三天上午，原位改成酒店周边散步"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【预算收敛】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“目前人均 3900 元，超了 400：用公共交通替代两次打车、餐厅换成人均 60 元的”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【备选方案】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"雨天 Plan B 是什么？各给一个室内替代点"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【风险预判】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"这个行程对 62 岁游客最大的风险点是什么？逐项排查"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【终检指令】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"请以挑剔的质检员视角复查整个行程，列出 5 个可能的问题"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项目一：Step 4 事实核验清单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【必核项】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景点营业时间与闭馆日 / 门票价格与预约渠道 / 餐厅是否营业 / 交通班次时长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【核验渠道】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景区官方公众号 &gt; 官网 &gt; 电话确认；地图 App 查交通；OTA 查票价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【留痕方式】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行程表中每项核验后标注"已核验 日期"——职业感拉满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【高频翻车点】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周一闭馆、旺季需预约、网红店歇业转型——AI 通通不知道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【产出】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核验前后对比表：AI 原始输出 vs 修正后信息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把核验过程做成截图记录——它将是你实训报告里最有说服力的部分。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项目一参考：毕业旅行方案（学生作品）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四人毕业旅行：7 天云南，总预算 2 万元，要"昆大丽"又要避开人潮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DeepSeek 初稿 3 版迭代：加入"沙溪古镇替代大理古城"的平衡设计；人工核验发现 2 处票价变动、1 家推荐客栈已停业，全部修正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最终方案含每日时间轴、交通衔接、预算明细、应急预案（高反 / 天气 / 证件）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【亮点自评】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完成了 70% 的骨架工作，人投入的 30% 决定了它"能不能真用"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资料来源：往届课程优秀作品（示例，方法可复现）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抽取客户画像卡，按五步法完成一份三日两晚定制行程（含核验记录）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为行程生成一张 AI 宣传海报（衔接项目三技能）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【互评环节】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组间交换方案，用"客户视角"挑 3 个毛病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需求覆盖 30 分 / 方案质量 30 分 / 事实核验 20 分 / 呈现专业度 20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提交：行程方案 PDF（含核验标注）+ 核验过程截图 5 张 + 组内分工说明。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导游词与虚拟讲解设计实训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让文字开口，让画面说话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完成"导游词 + 虚拟讲解视频"双产出——一文一影，构成讲解类作品集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资料整理、结构化写作、人味润色、TTS 配音、数字人合成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DeepSeek（写作）+ 剪映 / 腾讯智影（配音与数字人）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【素材建议】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选一个你"去过且熟悉"的景点——真实体验是"人味"的来源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项目二：导游词创作四步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资料投喂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官方讲解词 + 景点介绍 + 一个冷知识，发给 AI 打底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框架搭建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开场钩子 → 三大看点 → 互动提问 → 金句收尾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定向生成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指定客群与时长：亲子研学团 / 3 分钟 / 多提问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人味注入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亲历细节、现场梗、真情实感——AI 写不了的部分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项目二：导游词提示词模板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【角色】你是一位金牌导游，讲解风格生动幽默，擅长讲"让文物活起来"的故事。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【素材】（粘贴景点官方介绍与你的补充资料）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【任务】基于以上素材，为「XX 景点」撰写一段导游词。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面向对象：小学生研学团，全程互动式；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时长：3 分钟（约 750 字）；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结构：1 个悬念开场 + 2 个核心故事 + 2 处提问 + 1 句金句收尾；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所有史实必须来自我提供的素材，不得虚构；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语言口语化，短句为主，避免书面腔。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"史实仅限素材"是防幻觉关键——宁少勿错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提问设计是互动的灵魂："猜猜看"比"你们知道吗"更能调动小学生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项目二："人味"从哪里来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【亲历细节】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"我上次去，正赶上一场太阳雨……"——AI 没去过现场，你有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【现场梗】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"左边这个角度拍照，手机内存要留够"——实用 + 幽默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【真情实感】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"第一次站在这块碑前，我愣了足足十秒"——情绪无法伪造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【本地知识】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哪家店本地人去、哪个厕所不用排队——"活地图"价值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初稿完成后，用红笔通读：哪里"不像我说的"就改哪里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项目二：虚拟讲解视频制作流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【第一步｜定稿】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导游词定稿并朗读一遍，顺口的才是好讲解词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【第二步｜配音】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剪映"文本朗读"选音色（浑厚男声 / 亲切女声 / 童声）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【第三步｜画面】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实拍照片 + AI 生成图（文生图补空镜）+ 简单动效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【第四步｜数字人】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剪映 / 腾讯智影：选形象 + 贴配音 → 口型同步播报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【第五步｜包装】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字幕、封面、片头片尾——15 分钟内可完成全部流程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项目二参考：三分钟讲透一座博物馆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学生作品：为本地博物馆制作"青少年版"三分钟虚拟讲解视频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【制作实录】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导游词 AI 初稿（10 分钟）→ 人工注入 2 个亲历细节改写（15 分钟）→ 剪映配音 + 智能字幕（5 分钟）→ 腾讯智影数字人合成（8 分钟）→ 字幕校对与封面（7 分钟）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全流程 45 分钟产出成片；数字人形象选"文博馆员"风格，讲解口播与画面交替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【成本对比】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传统外包：脚本 200 元 + 配音 150 元 + 剪辑 400 元；AI 制作：工具免费 + 45 分钟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资料来源：往届课程作品（示例，流程可复现）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选定景点，产出 3 分钟导游词（750 字左右）+ 虚拟讲解视频一条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导游词中标注：哪些内容来自 AI、哪些是你注入的"人味"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【互评】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班级盲猜：哪段的 AI 成分更高？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内容准确 30 分 / 感染力 30 分 / 技术完成度 20 分 / 合规标注 20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提交：导游词文档（含标注）+ 讲解视频（MP4，3 分钟内）+ 制作过程截图。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旅游海报设计实训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不会画画的你，也能出一张能打的海报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独立完成一张可用的景区活动海报——文生图全流程实操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图像提示词写作、参数控制、后期排版、多稿比选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即梦 AI / 通义万相（生成）+ 醒图 / Canva（加字排版）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【认知校准】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出"画面"，你出"设计"——构图、文案、信息层级仍是人的工作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项目三：海报设计三要素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【主视觉】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一眼传递场景与情绪：雪山日出（震撼）/ 古镇夜景（诗意）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【标题文案】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活动名 + 一句利益点："XX 冰雪节｜来赴一场冬天的约会"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【信息层级】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主标题 &gt; 时间地点 &gt; 主办方 &gt; 二维码——大小对比拉开层次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【常见误区】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画面很美但信息缺失；字被塞进角落；元素过多没有焦点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分工】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画面交给 AI，层级靠你排版——醒图 / Canva 完成最后一步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项目三：图像提示词公式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公式：主体 + 场景 + 风格 + 光线 + 构图 + 参数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示例（景区活动海报）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主体：一列蒸汽小火车驶过金色稻田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场景：秋季清晨的乡间，远处有黛色山峦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风格：日系电影感插画，色调温暖明亮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光线：清晨柔和逆光，带丁达尔光束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构图：横向画面，火车位于下三分之一，上方留出大片天空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参数：比例 3:4，高清细节，无文字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负面提示（避免出现）：文字、水印、人群、杂乱建筑、变形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"上方留出天空"是给标题留排版空间——设计思维前置到提示词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"无文字"很重要：AI 生成的文字几乎必乱码，文案一律后期加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负面提示词是排除"AI 味"的利器：人群、变形、过曝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项目三：海报实操五步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写提示词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按公式写第一版，主体与风格务必具体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15514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2694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12694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7286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7286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批量生成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7286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一次出 4 张，挑 1 张有潜力的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82528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22468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2468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87060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7060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局部重绘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7060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对不满意的局部（天空 / 前景）单独重画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13506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32243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32243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96835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96835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加字排版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96835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醒图 / Canva：主标题 / 信息层级 / 配色统一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9444837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42017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42017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06609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609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多稿比选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6609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同主题出 3 版，找同学盲选最佳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行业习惯：商业设计从来不赌"一次出图"，比稿与迭代才是专业流程。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故障排查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项目三：常见问题急救包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【文字乱码】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生成画面内的文字必然乱码——文案全部后期加，提示词写"无文字"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【风格跑偏】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把风格描述加权重、加引号重复强调；附参考图（图生图）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【人物变形】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手指 / 五官崩坏是重灾区：重生成，或用局部重绘修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【主体不符】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"火车"画成汽车——换更精确的词汇（绿皮蒸汽火车）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【分辨率不够】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生成后用工具超分放大；印刷需 300dpi 提前确认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项目三参考：樱花季海报的进化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【V1 初版】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"樱花、古镇、春天"三个词的直译——画面平庸，像壁纸不像海报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【V3 迭代】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加入"雨后石板路 + 夜灯笼"氛围词、明确构图留白——意境出来但主体弱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【V5 定稿】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锁定"撑伞少女背影 + 樱花雨 + 灯笼光晕"主体，日系水彩风，上方留白；后期加标题排版——入围校园文创设计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【复盘】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5 轮迭代中，提示词从"名词堆砌"进化为"场景叙事"——这就是提示词工程的实战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资料来源：往届课程作品（示例，迭代过程可复现）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为家乡任一景点活动设计一张竖版海报（含活动名 / 时间 / 地点信息）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保留全部迭代提示词记录（V1 → 定稿），标注每次改动的意图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同主题再出一版横版，对比构图取舍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视觉冲击 30 分 / 信息完整 25 分 / 迭代过程 25 分 / 创意 20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提交：定稿海报（PNG/JPG）+ 提示词迭代记录表（截图或文字）。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旅游短视频内容生成实训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从 0 到一条成片，只需要 15 分钟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完成一条 30–60 秒旅游短视频——脚本、素材、成片全链路 AI 辅助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短视频脚本结构、分镜思维、视频提示词、剪辑包装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DeepSeek（脚本）+ 可灵 / 即梦（视频素材）+ 剪映（合成）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【认知校准】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视频是"素材工厂"，不是"成品工厂"——叙事与节奏仍靠人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3 学时（含作品放映会）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项目四：短视频工作流五步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脚本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黄金 3 秒钩子 + 结构化叙事，AI 出 3 版择优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15514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2694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12694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7286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7286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分镜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7286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脚本拆成分镜表：画面 / 时长 / 转场 / 字幕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82528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22468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2468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87060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7060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素材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7060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文生视频 / 图生视频逐段生成 5 秒素材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13506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32243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32243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96835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96835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配音配乐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96835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剪映 AI 配音 + 智能字幕 + 卡点 BGM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9444837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42017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42017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06609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609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合成包装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6609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剪辑节奏校准、封面标题、导出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提示：8 段 5 秒素材足够剪出 40 秒成片——先写分镜再生成，不要边生成边想。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项目四：短视频脚本提示词模板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【角色】你是抖音百万粉旅游账号的编导，擅长前 3 秒留人。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【任务】为「XX 古镇」写一条 30 秒竖屏口播脚本。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【要素】目标受众：周边城市周末游客；核心卖点：夜景 + 汉服免费入园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前 3 秒钩子：用反常识或悬念开场；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结构：钩子 / 三个看点 / 结尾行动号召；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每个看点一句话，口语化，总字数控制在 130 字内；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输出分镜表：时间轴 / 画面建议 / 口播文案 / 字幕提示。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【注意】不编造票价政策等事实信息，涉及处标注"以官方为准"。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"130 字内"对应 30 秒口播语速——长度约束是硬指标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让 AI 输出分镜表，直接就是视频提示词的雏形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项目四：视频提示词的"运镜"语言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【基础运镜】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推近（特写强调）/ 拉远（环境交代）/ 摇移（扫过场景）/ 跟拍（跟随主体）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【进阶语言】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"低角度仰拍""手持跟拍""无人机航拍视角""慢动作"——词越专业，生成越准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【文生视频】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画面想象空间大但控制弱；图生视频以一张定图驱动，稳定性更高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【实战节奏】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5 秒一段、多段拼接——这是当前 AI 视频的工业化用法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【素材策略】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关键镜头用图生视频保稳，氛围空镜用文生视频出惊喜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行业横评：主流模型均可在 1–2 分钟生成 5 秒视频（海通国际，2025-10）——产能已不是瓶颈，创意才是。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项目四：剪辑包装要点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【节奏校准】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口播语速 ≈ 每秒 4.3 字；画面切换卡在重音上，"踩点感"立现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【字幕规范】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大字号 + 描边；关键信息（价格、地名）用色块强调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【BGM 选择】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情绪匹配 &gt; 热门程度；音量压在人声之下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【封面标题】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封面 = 第二条标题：大字报式 + 悬念钩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【发布规范】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素材占比高的视频，发布时按平台要求勾选"AI 生成"标识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项目四参考：15 分钟一条城市宣传短片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学生团队为课程展制作 45 秒城市宣传片，全部素材 AI 生成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【流程实录】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脚本 2 分钟（AI 出 3 版择优）→ 分镜表 3 分钟 → 可灵生成 9 段 5 秒素材 6 分钟（含 2 段重生成）→ 剪映合成 + AI 配音 + 字幕 4 分钟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【成片结构】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航拍开场（钩子）→ 三大地标（图生视频）→ 美食特写 → 日落延时收尾 + 标语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系部展映获好评；发布视频号时按规范添加了 AI 生成标识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资料来源：往届课程作品（示例，流程可复现）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小组产出一条 30–60 秒旅游短视频（竖屏，主题自选）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提交脚本、分镜表与视频提示词全集——过程分占一半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【放映会】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课堂展映 + 现场弹幕点评（每人至少一条弹幕）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钩子与节奏 30 分 / 画面质量 25 分 / 过程完整 25 分 / 合规标识 20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提交：成片（MP4）+ 脚本与分镜表 + 提示词记录。放映会当堂进行。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旅游软文营销实训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种草的艺术：让人看完就想订票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产出小红书种草笔记与公众号推文各一篇——双文体双风格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软文结构、平台语感、提示词风格训练（模块二衔接）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豆包（写作）+ 即梦（配图）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【核心观念】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软文不是广告，是"把广告藏进体验"的内容技术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项目五：软文结构公式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【钩子开头】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"被这家民宿的窗景骗去了周末"——第一句定生死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【真实体验】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细节颗粒度决定可信度：床品的支数、老板的猫、清晨的鸟叫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【产品植入】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"体验"包裹"卖点"：不说"我们房间大"，说"行李箱能原地转圈"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【行动号召】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明确下一步："链接在评论区""周末档期不多了"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的位置】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结构与初稿的量产器；真实细节只能来自你的经历或调研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项目五：种草笔记提示词模板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【角色】你是小红书头部旅行博主，文风真诚不做作，粉丝 50 万。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【经历素材】（粘贴你的真实体验要点：位置 / 房间 / 服务 / 价格 / 惊喜点 / 小遗憾）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【任务】把以上经历写成一篇种草笔记。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标题：不超过 20 字，带悬念或数字，含 1 个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开头 1 句钩子，3 秒抓住"想去"的情绪；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正文 600 字左右，分 3 个小板块，各配小标题；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只使用我提供的经历细节，禁止编造未提及的信息；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结尾 3 个话题标签 + 1 句互动提问。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"禁止编造"指令 + 素材限定，是种草文防"翻车"双保险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小遗憾要保留：全五星的夸赞反而降低可信度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项目五：平台风格差异表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【小红书】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口语 + 第一人称 + emoji + 标签；600 字；"姐妹"叙事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【公众号】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深度 + 第三人称视角 + 小标题；1500 字；"杂志感"排版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【抖音口播】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短句 + 冲击词 + 15 秒一个信息点；"说人话"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【视频号】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情感共鸣 + 中老年友好语速——客群决定语感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同一素材改写成小红书版与公众号版，对比语感差异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一鱼多吃是内容运营基本功：一次采集，多平台适配，AI 让改写成本趋近于零。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合规要点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项目五：发布与合规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【标识义务】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生成的图文，发布时按平台要求声明 / 勾选 AI 标识（2025.9.1 新规）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【真实性底线】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体验没发生过就是虚假宣传——种草文的"真"是法律问题，不只是道德问题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【广告合规】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软文涉及商业合作须按《互联网广告管理办法》标注"广告"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【数据造假】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刷量、买赞属平台与法律双重红线——AI 时代依然是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【把好最后一关】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发布前自问：这段内容，我敢署名吗？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项目五参考：一篇种草笔记的诞生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【素材采集】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学生真实入住体验 12 条要点：巷子深但离地铁 300 米；老板送了手绘地图；隔音一般（真实）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【AI 初稿】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按模板生成：标题"被这家巷子里的民宿骗去了周末"——结构完整但细节扁平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【人工注入】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补入"手绘地图"细节段落；保留"隔音一般"并写成"闹中取静的代价是清晨的鸟叫比你想象中准时"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【效果】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笔记成为小组内数据最佳作品——评论最高赞："手绘地图哪里领？"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资料来源：往届课程作品（示例，流程可复现）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基于真实（或调研所得）体验，产出小红书种草笔记 + 公众号推文各一篇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文末标注 AI 参与程度（如"AI 辅助初稿，人工改写 60%"）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【互评】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同学当"甲方"：看完会不会想去？给出 1–10 分种草指数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钩子与结构 30 分 / 细节真实感 30 分 / 双平台风格 20 分 / 合规标注 20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提交：两篇成稿（可截图形式）+ 提示词与改写记录。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海外领队助手应用实训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带团出海，AI 是你的随身百宝箱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模拟海外领队工作全场景，体验 AI 的"实战工具箱"价值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行前简报制作、跨文化沟通、实时翻译、应急处置思维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豆包（联网）+ 翻译 App + 地图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【场景设定】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模拟带一个 20 人团赴泰国清迈 5 日游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项目六：场景一 行前简报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【需求】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出发前 3 天发给团员的"一页纸"行前须知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目的地文化与禁忌 / 天气与穿衣 / 电压插座 / 紧急电话 / 常用泰语 10 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【专业加工】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按"出发前 / 落地后 / 每日行程"重组信息，加上集合时间与领队电话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【核验红线】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签证政策、入境规定——必须以使领馆与航司官方信息为准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【模板思维】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把简报提示词存入个人库，每次出团只改目的地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项目六：场景二 带团实时翻译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【点菜场景】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拍照翻译菜单 + 让 AI 解释："这道冬阴功的辣度可以要求减半吗？用泰语怎么说？"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【购物砍价】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生成礼貌砍价话术（泰语 + 拼音注音）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【就医应急】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症状描述翻译模板：“我哪里疼、从什么时候开始、药物过敏史”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【离线预案】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网络不佳时：提前下载离线翻译包；打印关键句卡片备用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【文化转译】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解释"为什么不能摸小孩头"——比翻译更重要的是理解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项目六：场景三 应急处置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【案例推演】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游客丢护照 / 突发疾病 / 走失 / 航班取消——AI 生成处置流程树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提供"步骤参考"：补办证件去哪、需要什么材料、当地使领馆电话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【人的角色】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现场决策、情绪安抚、资源调度——AI 替代不了"带队的人"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【演练要求】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每组抽 1 个突发场景，编写"AI 辅助处置预案"并汇报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【深度认知】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应急场景的 AI 输出必须双重核验——错误信息代价极高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领队箴言：预案的价值不在"用上"，而在"不慌"——AI 让每个领队都背着一座资料库上路。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参考案例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项目六参考：领队的一日 AI 工作流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【07:00】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汇总当日天气、汇率、景点公告，生成"团长播报"文案发群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【10:30】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景点讲解遇到游客追问泰北历史，AI 补充背景知识，领队转述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【13:00】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午餐点菜：拍照翻译 + AI 推荐本地人常点的三道菜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【20:00】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游客身体不适：AI 翻译症状描述协助沟通药房，同时联系保险专线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【复盘】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当日行程数据与游客反馈录入表格，AI 生成次日优化建议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资料来源：实训模拟场景（依据真实领队工作流程设计）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为"清迈 5 日团"完成：行前简报一页纸 + 应急预案一份（含 AI 辅助痕迹）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简报中的签证 / 入境信息必须附官方信源链接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【情景剧】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抽签模拟一个突发场景，3 分钟处置演示（一人扮游客）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信息完整准确 35 分 / 场景应变 35 分 / 细节专业度 30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提交：行前简报（PDF）+ 应急预案（含 AI 对话截图）。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虚拟数字人制作实训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创造你的第一位"数字同事"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制作一条数字人导览 / 播报视频——把模块三的"数字人认知"变成"会做"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脚本撰写（数字人语感）、形象选择、配音调校、合成导出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腾讯智影 / 剪映数字人（免费额度充足）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【三件套】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形象（选人）+ 声音（选嗓）+ 脚本（写词）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项目七：数字人制作四步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选形象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按场景选：博物馆选"文博风" / 户外选"活泼风"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定声音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音色试听 3 个以上；语速调节到 1.0–1.1 倍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写脚本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口语化短句；每 2–3 句设一个互动点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合成导出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贴脚本生成、检查口型与断句、导出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数字人脚本 ≠ 导游词：删掉所有长句与书面语——数字人念长句会"喘不过气"。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项目七：数字人讲解脚本模板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【角色】你是数字人主播"小旅"的编剧，文风亲切自然。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【任务】为景区导览数字人写一段 60 秒开场白。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短句为主，每句不超过 15 字；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开场 10 秒内完成自我介绍与价值预告；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 3 句安排一次互动（提问 / 指路 / 提示）；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结尾预告"接下来我会带你看三个必看点"；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全文口语化，像朋友聊天，不用书面语与长定语。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数字人最怕"播音腔"——自然感 &gt; 专业感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互动指令（"跟我往这边看"）能显著提升观众代入感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项目七：进阶玩法与合规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【进阶一｜形象定制】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部分平台支持上传照片生成专属数字分身（须本人授权）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【进阶二｜声音克隆】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几十秒样本即可克隆音色——本人授权是法律红线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【进阶三｜接入知识库】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用扣子等平台给数字人装上"景区大脑"，实时问答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【合规清单】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肖像授权书 / 声音授权书 / 发布标注 AI 生成标识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【伦理提醒】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永远不用数字人冒充真人身份进行商业欺骗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项目七参考：景区数字导览员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【设计定位】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为山地景区设计"护林员小鹿"数字形象：卡通风格亲和力强，绿色系呼应生态主题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【制作实录】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形象平台模板微调（20 分钟）→ 声音选定"元气少年"音色 → 60 秒开场脚本迭代 2 版 → 合成导出（10 分钟）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【应用设想】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投放游客中心大屏 + 公众号嵌入：入园须知 / 路线推荐 / 安全提示三模块循环播报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【对照真实案例】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遂昌南尖岩数字人主播、琼结"达娃卓玛"——你做的东西，行业正在真刀真枪地用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资料来源：往届课程作品（示例）；真实行业案例见模块三项目七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制作一条 60–90 秒数字人导览视频（含开场白 + 一个景点介绍）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提交形象与声音选择的理由说明（50 字）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用平台知识库功能让数字人回答 3 个预设问题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脚本语感 30 分 / 形象匹配度 25 分 / 成片质量 25 分 / 创意 20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提交：数字人视频（MP4）+ 脚本文档 + 形象声音选择说明。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793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3BEF4"/>
                </a:solidFill>
                <a:latin typeface="微软雅黑"/>
                <a:ea typeface="微软雅黑"/>
              </a:rPr>
              <a:t>模块四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844ADF"/>
                </a:solidFill>
                <a:latin typeface="Arial"/>
                <a:ea typeface="Arial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AC9F6"/>
                </a:solidFill>
                <a:latin typeface="微软雅黑"/>
                <a:ea typeface="微软雅黑"/>
              </a:rPr>
              <a:t>项目八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旅游数据分析与预测实训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DFF9"/>
                </a:solidFill>
                <a:latin typeface="微软雅黑"/>
                <a:ea typeface="微软雅黑"/>
              </a:rPr>
              <a:t>把一堆数字，变成一个决策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项目八：实训目标与准备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给定一份景区评论数据，用 AI 产出"洞察 + 建议"分析报告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数据提问、分析框架、结果解读、建议落地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豆包（支持文件上传的分析模式）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【数据包】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教师提供脱敏评论数据 500–3000 条（或小组自采公开点评）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项目八：数据分析提示词模板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【角色】你是旅游行业资深数据分析师，擅长从评论中挖洞察。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【任务】分析我上传的景区评论数据，产出分析报告。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【分析要求】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总体情感分布：好评 / 中评 / 差评比例；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高频主题词提取：游客最在意的 10 个方面；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差评归因：列出差评 TOP3 原因及占比，各配 2 条原文；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好评归因：值得保持与放大的 3 个亮点；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分客群对比：亲子 / 情侣 / 银发游客的诉求差异；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6. 行动建议：给管理方的 5 条改进措施，按"成本低收益高"排序。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【输出格式】结论先行：先一页摘要，再分节详述。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"结论先行"指令避免 AI 写成流水账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要求引用原文佐证——可追溯的分析才有说服力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上传数据前务必脱敏：删除用户昵称与手机号等信息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项目八：从数据到决策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【解读产出】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给出的是"现象 + 归因"，你补充"所以怎么办"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【建议落地】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每条建议过三关：成本可控吗 / 谁来执行 / 如何验证效果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【可视化】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建议图表类型（饼图 / 词云 / 对比条形图），人工制作终稿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【汇报结构】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数据背景 → 核心发现 → 改进建议 → 预期效果——咨询公司的标准姿势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【警惕】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样本偏差：评论者≠全部游客；淡旺季数据不能混着下结论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项目八参考：3000 条评论里挖出三件事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【数据】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某山地景区近一年全网评论 3000 条（脱敏），AI 分析用时约 5 分钟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【发现】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差评 62% 指向"排队"，但细分后真相是"索道排队"而非"景点排队"；亲子客群好评集中在"工作人员主动帮忙"，是未被宣传的隐形资产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【建议落地】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索道分时段预约 + 亲子服务写进宣传主打点——次月差评率下降、亲子订单占比提升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负责快速"读完"3000 条评论，人负责发现"排队"二字背后的分层真相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资料来源：往届课程作品（示例，脱敏处理）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项目八任务单与评价标准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基于给定（或自采）评论数据，提交一份数据分析报告（含图表 2 个以上）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报告须包含：至少 3 条原文评论佐证 + 5 条可执行建议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【路演】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5 分钟汇报：模拟向景区管理层提案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洞察深度 35 分 / 建议可行性 35 分 / 呈现专业度 30 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提交：分析报告（PDF，含图表）+ AI 对话过程截图 + 汇报 PPT。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实训总回顾：八大技能已点亮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6D28D9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方案与讲解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五步法定制行程 + 导游词四步法——"骨架 + 人味"双产出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6D28D9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视觉与视频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海报提示词公式 + 短视频工作流——从图到片的产能革命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6D28D9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文案与领队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双文体软文 + 行前简报 / 翻译 / 应急——营销与服务两手抓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6D28D9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数字人与数据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数字人三件套 + 评论洞察报告——最前沿的两项硬技能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结课大作业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结课大作业：组建你的"AI 旅行社"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4 人小组组建虚拟旅行社，完成一套 AI 全流程作品集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【必含】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定制行程 1 份 + 宣传海报 1 张 + 短视频 1 条 + 软文 1 篇 + 数字人介绍视频 1 条 + 数据分析报告 1 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【路演】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10 分钟"新品发布会"——评委：教师 + 企业导师 + 全班投票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作品完整度 40 / 创意与专业感 30 / 团队协作 15 / 合规与标注 15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提交：作品集（打包）+ 路演 PPT。优秀作品推荐参加大学生新媒体 / 文创类竞赛。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645920" y="3291840"/>
            <a:ext cx="4754880" cy="475488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-1463040"/>
            <a:ext cx="4023360" cy="4023360"/>
          </a:xfrm>
          <a:prstGeom prst="ellipse">
            <a:avLst/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微软雅黑"/>
                <a:ea typeface="微软雅黑"/>
              </a:rPr>
              <a:t>本模块学习完成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063240"/>
            <a:ext cx="114300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2900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下一模块预告 · 模块五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生成式人工智能的旅游应用展望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9DFF9"/>
                </a:solidFill>
                <a:latin typeface="微软雅黑"/>
                <a:ea typeface="微软雅黑"/>
              </a:rPr>
              <a:t>产业趋势 · 人才成长 · 行动路线——看清未来，落子当下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C5A9F0"/>
                </a:solidFill>
                <a:latin typeface="Arial"/>
                <a:ea typeface="Arial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C5A9F0"/>
                </a:solidFill>
                <a:latin typeface="微软雅黑"/>
                <a:ea typeface="微软雅黑"/>
              </a:rPr>
              <a:t>模块一 发展概况</a:t>
            </a:r>
          </a:p>
        </p:txBody>
      </p:sp>
      <p:sp>
        <p:nvSpPr>
          <p:cNvPr id="8" name="Rectangle 7"/>
          <p:cNvSpPr/>
          <p:nvPr/>
        </p:nvSpPr>
        <p:spPr>
          <a:xfrm>
            <a:off x="896112" y="6272784"/>
            <a:ext cx="1371600" cy="16459"/>
          </a:xfrm>
          <a:prstGeom prst="rect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3580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C5A9F0"/>
                </a:solidFill>
                <a:latin typeface="Arial"/>
                <a:ea typeface="Arial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C5A9F0"/>
                </a:solidFill>
                <a:latin typeface="微软雅黑"/>
                <a:ea typeface="微软雅黑"/>
              </a:rPr>
              <a:t>模块二 基础操作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0672" y="6272784"/>
            <a:ext cx="1371600" cy="16459"/>
          </a:xfrm>
          <a:prstGeom prst="rect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3036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C5A9F0"/>
                </a:solidFill>
                <a:latin typeface="Arial"/>
                <a:ea typeface="Arial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C5A9F0"/>
                </a:solidFill>
                <a:latin typeface="微软雅黑"/>
                <a:ea typeface="微软雅黑"/>
              </a:rPr>
              <a:t>模块三 场景认知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85231" y="6272784"/>
            <a:ext cx="1371600" cy="16459"/>
          </a:xfrm>
          <a:prstGeom prst="rect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FFFFFF"/>
                </a:solidFill>
                <a:latin typeface="Arial"/>
                <a:ea typeface="Arial"/>
              </a:rPr>
              <a:t>04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模块四 应用实训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79792" y="6272784"/>
            <a:ext cx="1371600" cy="16459"/>
          </a:xfrm>
          <a:prstGeom prst="rect">
            <a:avLst/>
          </a:prstGeom>
          <a:solidFill>
            <a:srgbClr val="CCB4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1948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C5A9F0"/>
                </a:solidFill>
                <a:latin typeface="Arial"/>
                <a:ea typeface="Arial"/>
              </a:rPr>
              <a:t>05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C5A9F0"/>
                </a:solidFill>
                <a:latin typeface="微软雅黑"/>
                <a:ea typeface="微软雅黑"/>
              </a:rPr>
              <a:t>模块五 应用展望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67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