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241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95360" y="3566160"/>
            <a:ext cx="4937760" cy="4937760"/>
          </a:xfrm>
          <a:prstGeom prst="ellipse">
            <a:avLst/>
          </a:prstGeom>
          <a:solidFill>
            <a:srgbClr val="CA5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149840" y="1097280"/>
            <a:ext cx="3291840" cy="3291840"/>
          </a:xfrm>
          <a:prstGeom prst="ellipse">
            <a:avLst/>
          </a:prstGeom>
          <a:solidFill>
            <a:srgbClr val="CF6B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326880" y="5120640"/>
            <a:ext cx="2377440" cy="2377440"/>
          </a:xfrm>
          <a:prstGeom prst="ellipse">
            <a:avLst/>
          </a:prstGeom>
          <a:noFill/>
          <a:ln w="15240">
            <a:solidFill>
              <a:srgbClr val="E4AA9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502920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2D5CA"/>
                </a:solidFill>
                <a:latin typeface="微软雅黑"/>
                <a:ea typeface="微软雅黑"/>
              </a:rPr>
              <a:t>生成式人工智能与旅游实践创新应用</a:t>
            </a:r>
          </a:p>
        </p:txBody>
      </p:sp>
      <p:sp>
        <p:nvSpPr>
          <p:cNvPr id="6" name="Rectangle 5"/>
          <p:cNvSpPr/>
          <p:nvPr/>
        </p:nvSpPr>
        <p:spPr>
          <a:xfrm>
            <a:off x="804672" y="1883664"/>
            <a:ext cx="123444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03120"/>
            <a:ext cx="98755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导游词创作和虚拟讲解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520440"/>
            <a:ext cx="96926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8E8E2"/>
                </a:solidFill>
                <a:latin typeface="微软雅黑"/>
                <a:ea typeface="微软雅黑"/>
              </a:rPr>
              <a:t>当讲解员开始"人机协作"，文化传承有了新讲法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892040"/>
            <a:ext cx="787907" cy="329184"/>
          </a:xfrm>
          <a:prstGeom prst="roundRect">
            <a:avLst>
              <a:gd name="adj" fmla="val 50000"/>
            </a:avLst>
          </a:prstGeom>
          <a:solidFill>
            <a:srgbClr val="CB5C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300" b="1" i="0">
                <a:solidFill>
                  <a:srgbClr val="C2410C"/>
                </a:solidFill>
                <a:latin typeface="微软雅黑"/>
                <a:ea typeface="微软雅黑"/>
              </a:rPr>
              <a:t>模块三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532120"/>
            <a:ext cx="10058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F0D0C2"/>
                </a:solidFill>
                <a:latin typeface="微软雅黑"/>
                <a:ea typeface="微软雅黑"/>
              </a:rPr>
              <a:t>旅游管理本科三年级 · 建议2课时 · 生成式人工智能与旅游实践创新应用</a:t>
            </a:r>
          </a:p>
        </p:txBody>
      </p:sp>
      <p:sp>
        <p:nvSpPr>
          <p:cNvPr id="11" name="Oval 10"/>
          <p:cNvSpPr/>
          <p:nvPr/>
        </p:nvSpPr>
        <p:spPr>
          <a:xfrm>
            <a:off x="804672" y="6263640"/>
            <a:ext cx="118872" cy="118872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78992" y="6263640"/>
            <a:ext cx="118872" cy="118872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53312" y="6263640"/>
            <a:ext cx="118872" cy="11887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627631" y="6263640"/>
            <a:ext cx="118872" cy="118872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901952" y="6263640"/>
            <a:ext cx="118872" cy="118872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9200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683420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课堂盲猜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盲猜环节：这段导游词是谁写的？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A 组展示一段纯 AI 生成的景点讲解词；B 组展示一段人写的（或人机共创的）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全班盲投：哪段是 AI？说出你的判断依据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揭晓后讨论：AI 味的"心电图"长什么样？缺了什么、多了什么？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迁移思考：面试时，考官能识破你背的是 AI 导游词吗？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5B1A9"/>
                </a:solidFill>
                <a:latin typeface="微软雅黑"/>
                <a:ea typeface="微软雅黑"/>
              </a:rPr>
              <a:t>活动方式：两组课下准备 → 现场展示与投票（8 分钟）→ 归纳"AI 味"特征清单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学习目标：讲解内容的"人机共创"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C2410C"/>
                </a:solidFill>
                <a:latin typeface="微软雅黑"/>
                <a:ea typeface="微软雅黑"/>
              </a:rPr>
              <a:t>【知识目标】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了解导游词创作三大痛点与 AI 辅助四步法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C2410C"/>
                </a:solidFill>
                <a:latin typeface="微软雅黑"/>
                <a:ea typeface="微软雅黑"/>
              </a:rPr>
              <a:t>【能力目标】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能产出"AI 初稿 + 人味注入"的讲解词作品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C2410C"/>
                </a:solidFill>
                <a:latin typeface="微软雅黑"/>
                <a:ea typeface="微软雅黑"/>
              </a:rPr>
              <a:t>【素养目标】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理解虚拟讲解三次进化背后的服务逻辑变迁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C2410C"/>
                </a:solidFill>
                <a:latin typeface="微软雅黑"/>
                <a:ea typeface="微软雅黑"/>
              </a:rPr>
              <a:t>【场景地位】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讲解是文旅内容的核心资产——本项目管"写"，模块四管"做成视频"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痛点分析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导游词创作的三大痛点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【同质化】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同一景点讲解词十年不变——"讲解词是最稀缺的原创内容"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【更新慢】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展陈更新、考古新发现、新研究结论——讲解词跟不上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【个性缺失】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同一个博物馆，亲子团、研学团、银发团需要的讲法完全不同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【AI 的机会】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把导游从"查资料、码字"中解放出来，专注"讲得好"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【前提】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只做初稿与素材，最终成稿必须由专业导游把关史实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方法讲解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AI 辅助导游词创作四步法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963420"/>
            <a:ext cx="2539746" cy="3291840"/>
          </a:xfrm>
          <a:prstGeom prst="roundRect">
            <a:avLst>
              <a:gd name="adj" fmla="val 7000"/>
            </a:avLst>
          </a:prstGeom>
          <a:solidFill>
            <a:srgbClr val="FBEF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963420"/>
            <a:ext cx="2539746" cy="64008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7512" y="2219452"/>
            <a:ext cx="221056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C2410C"/>
                </a:solidFill>
                <a:latin typeface="Arial"/>
                <a:ea typeface="Arial"/>
              </a:rPr>
              <a:t>STEP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" y="2621787"/>
            <a:ext cx="2210562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投喂资料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512" y="3591052"/>
            <a:ext cx="2210562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把官方讲解词、景点介绍、研究成果发给 AI 做知识底座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3092958" y="3490468"/>
            <a:ext cx="246888" cy="237744"/>
          </a:xfrm>
          <a:prstGeom prst="rightArrow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3390137" y="1963420"/>
            <a:ext cx="2539746" cy="3291840"/>
          </a:xfrm>
          <a:prstGeom prst="roundRect">
            <a:avLst>
              <a:gd name="adj" fmla="val 7000"/>
            </a:avLst>
          </a:prstGeom>
          <a:solidFill>
            <a:srgbClr val="FBEF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390137" y="1963420"/>
            <a:ext cx="2539746" cy="64008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554729" y="2219452"/>
            <a:ext cx="221056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C2410C"/>
                </a:solidFill>
                <a:latin typeface="Arial"/>
                <a:ea typeface="Arial"/>
              </a:rPr>
              <a:t>STEP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54729" y="2621787"/>
            <a:ext cx="2210562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搭框架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54729" y="3591052"/>
            <a:ext cx="2210562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让 AI 按"开场—主线—互动—收尾"结构拟大纲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5980175" y="3490468"/>
            <a:ext cx="246888" cy="237744"/>
          </a:xfrm>
          <a:prstGeom prst="rightArrow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277355" y="1963420"/>
            <a:ext cx="2539746" cy="3291840"/>
          </a:xfrm>
          <a:prstGeom prst="roundRect">
            <a:avLst>
              <a:gd name="adj" fmla="val 7000"/>
            </a:avLst>
          </a:prstGeom>
          <a:solidFill>
            <a:srgbClr val="FBEF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77355" y="1963420"/>
            <a:ext cx="2539746" cy="64008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41947" y="2219452"/>
            <a:ext cx="221056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C2410C"/>
                </a:solidFill>
                <a:latin typeface="Arial"/>
                <a:ea typeface="Arial"/>
              </a:rPr>
              <a:t>STEP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41947" y="2621787"/>
            <a:ext cx="2210562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出初稿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41947" y="3591052"/>
            <a:ext cx="2210562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指定人群与时长："面向小学生、3 分钟、多提问"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8867393" y="3490468"/>
            <a:ext cx="246888" cy="237744"/>
          </a:xfrm>
          <a:prstGeom prst="rightArrow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9164574" y="1963420"/>
            <a:ext cx="2539746" cy="3291840"/>
          </a:xfrm>
          <a:prstGeom prst="roundRect">
            <a:avLst>
              <a:gd name="adj" fmla="val 7000"/>
            </a:avLst>
          </a:prstGeom>
          <a:solidFill>
            <a:srgbClr val="FBEF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164574" y="1963420"/>
            <a:ext cx="2539746" cy="64008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329166" y="2219452"/>
            <a:ext cx="221056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C2410C"/>
                </a:solidFill>
                <a:latin typeface="Arial"/>
                <a:ea typeface="Arial"/>
              </a:rPr>
              <a:t>STEP 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329166" y="2621787"/>
            <a:ext cx="2210562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注入人味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329166" y="3591052"/>
            <a:ext cx="2210562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导游亲自润色：加故事细节、现场梗与真情实感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02920" y="5806440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BEF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C2410C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关键在第四步：AI 负责"标准与效率"，人负责"灵魂与现场"。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虚拟讲解的三次进化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【1.0 人工讲解】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真人导游——最好，但贵、少、看缘分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【2.0 录音导览】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扫码听录音——便宜稳定，但单向灌输、无法追问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【3.0 AI 数字人讲解】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大模型驱动——能对话、能个性化、能多语言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【趋势】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技术路线从"录播"走向"生成"：讲解内容可按游客兴趣实时组织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【体验升级】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解决"景观看不懂、典故弄不明"的老大难问题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E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济南灵岩胜境：AI + MR 数字人导览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【背景】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灵岩胜境景区 2025 年 9 月启动 AI + MR 数字人智慧导览小程序试运营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【做法】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以精准视觉定位（VPS）为核心，融合 AI 大模型与混合现实技术：数字人智能讲解、AR 实景导航、精品路线智能推荐、AR 复原已消逝的历史场景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【成效】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截至 2026 年 9 月累计服务游客超 6000 人次；同步构建"三维地图 + 知识点 + 导游词 + 游客行为数据"的景区知识库引擎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【点评】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AI 大模型 + MR 组合拳，让"看不见的历史"重新可见——技术应用的文化深度值得学习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资料来源：济南时报（2026-09-23）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E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承德避暑山庄：AI 数字人导览落地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【背景】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2025 年国庆假期，"爱可声 AI 数字人导览"正式落地承德避暑山庄宫殿区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【做法】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依托 AI 文化引擎搭建山庄专属知识库模型；游客在入口自助租借终端，自选心仪数字人互动——偏爱建筑艺术或钟情历史故事，导览内容各不相同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【成效】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按游客偏好智能推荐景点与深度文化解读，并提供分龄 AI 打卡留念；打破传统导览的时空限制与信息壁垒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【模式亮点】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将商业运营与公益保护结合，构建"文化传播 + 文物保护"循环生态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资料来源：新华网客户端（2025-09-28）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9911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提示词模板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实操：导游词提示词模板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06220"/>
            <a:ext cx="11201400" cy="3977639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0292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57784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65276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1725676"/>
            <a:ext cx="10515600" cy="3520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E8701A"/>
                </a:solidFill>
                <a:latin typeface="微软雅黑"/>
                <a:ea typeface="微软雅黑"/>
              </a:rPr>
              <a:t>【角色】你是一位金牌导游，讲解风格生动幽默，擅长讲"让文物活起来"的故事。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E8701A"/>
                </a:solidFill>
                <a:latin typeface="微软雅黑"/>
                <a:ea typeface="微软雅黑"/>
              </a:rPr>
              <a:t>【素材】（粘贴景点官方介绍与你的补充资料）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E8701A"/>
                </a:solidFill>
                <a:latin typeface="微软雅黑"/>
                <a:ea typeface="微软雅黑"/>
              </a:rPr>
              <a:t>【任务】基于以上素材，为「XX 景点」撰写一段导游词。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E8701A"/>
                </a:solidFill>
                <a:latin typeface="微软雅黑"/>
                <a:ea typeface="微软雅黑"/>
              </a:rPr>
              <a:t>【要求】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1. 面向对象：小学生研学团，全程互动式；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2. 时长：3 分钟（约 750 字）；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3. 结构：1 个悬念开场 + 2 个核心故事 + 2 处提问 + 1 句金句收尾；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4. 所有史实必须来自我提供的素材，不得虚构；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5. 语言口语化，短句为主，避免书面腔。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739892"/>
            <a:ext cx="111556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"史实仅限素材"是防幻觉关键——宁少勿错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提问设计是互动的灵魂："猜猜看"比"你们知道吗"更能调动小学生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实操要点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"人味"从哪里来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【亲历细节】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"我上次去，正赶上一场太阳雨……"——AI 没去过现场，你有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【现场梗】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"左边这个角度拍照，手机内存要留够"——实用 + 幽默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【真情实感】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"第一次站在这块碑前，我愣了足足十秒"——情绪无法伪造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【本地知识】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哪家店本地人去、哪个厕所不用排队——"活地图"价值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【方法】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初稿完成后，用红笔通读：哪里"不像我说的"就改哪里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9200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683420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课堂工坊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讲解词创作工坊：同景异稿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任务：全班为同一景点（如本地博物馆）各写一段 200 字讲解词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A 版：纯 AI 生成；B 版：AI 初稿 + 你注入 2 处人味（亲历细节/现场梗）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小组内互读盲猜：哪段是 A 哪段是 B？命中率说明什么？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讨论：如果猜不出来了，"人味"还有价值吗？价值在哪？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5B1A9"/>
                </a:solidFill>
                <a:latin typeface="微软雅黑"/>
                <a:ea typeface="微软雅黑"/>
              </a:rPr>
              <a:t>活动方式：单人创作（10 分钟）→ 小组盲猜互评（5 分钟）→ 代表朗读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E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457200"/>
            <a:ext cx="902207" cy="329184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项目小结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987552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项目二小结</a:t>
            </a:r>
          </a:p>
        </p:txBody>
      </p:sp>
      <p:sp>
        <p:nvSpPr>
          <p:cNvPr id="5" name="Rectangle 4"/>
          <p:cNvSpPr/>
          <p:nvPr/>
        </p:nvSpPr>
        <p:spPr>
          <a:xfrm>
            <a:off x="585216" y="1627632"/>
            <a:ext cx="777240" cy="4572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965960"/>
            <a:ext cx="64008" cy="1874519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2410C"/>
                </a:solidFill>
                <a:latin typeface="Arial"/>
                <a:ea typeface="Arial"/>
              </a:rPr>
              <a:t>01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三大痛点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同质化、更新慢、个性缺失——AI 恰好是解药也是新风险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3640" y="1965960"/>
            <a:ext cx="64008" cy="1874519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7959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2410C"/>
                </a:solidFill>
                <a:latin typeface="Arial"/>
                <a:ea typeface="Arial"/>
              </a:rPr>
              <a:t>02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四步法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59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投喂资料 → 搭框架 → 出初稿 → 注入人味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4069080"/>
            <a:ext cx="64008" cy="1874519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7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2410C"/>
                </a:solidFill>
                <a:latin typeface="Arial"/>
                <a:ea typeface="Arial"/>
              </a:rPr>
              <a:t>03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三次进化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人工讲解 → 录音导览 → AI 数字人（能对话的讲解员）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63640" y="4069080"/>
            <a:ext cx="64008" cy="1874519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37959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2410C"/>
                </a:solidFill>
                <a:latin typeface="Arial"/>
                <a:ea typeface="Arial"/>
              </a:rPr>
              <a:t>04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一条铁律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59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史实由人把关，灵魂由人注入——AI 只是加速器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课后任务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课后任务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07388"/>
            <a:ext cx="237744" cy="237744"/>
          </a:xfrm>
          <a:prstGeom prst="rect">
            <a:avLst/>
          </a:prstGeom>
          <a:noFill/>
          <a:ln w="20320">
            <a:solidFill>
              <a:srgbClr val="C241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643379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C2410C"/>
                </a:solidFill>
                <a:latin typeface="微软雅黑"/>
                <a:ea typeface="微软雅黑"/>
              </a:rPr>
              <a:t>【创作】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为一个你熟悉的景点完成"AI 初稿 + 人味注入"讲解词（750 字）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493771"/>
            <a:ext cx="237744" cy="237744"/>
          </a:xfrm>
          <a:prstGeom prst="rect">
            <a:avLst/>
          </a:prstGeom>
          <a:noFill/>
          <a:ln w="20320">
            <a:solidFill>
              <a:srgbClr val="C241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429763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C2410C"/>
                </a:solidFill>
                <a:latin typeface="微软雅黑"/>
                <a:ea typeface="微软雅黑"/>
              </a:rPr>
              <a:t>【标注】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文中标出：哪些来自 AI、哪些是你注入的人味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80155"/>
            <a:ext cx="237744" cy="237744"/>
          </a:xfrm>
          <a:prstGeom prst="rect">
            <a:avLst/>
          </a:prstGeom>
          <a:noFill/>
          <a:ln w="20320">
            <a:solidFill>
              <a:srgbClr val="C241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6147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C2410C"/>
                </a:solidFill>
                <a:latin typeface="微软雅黑"/>
                <a:ea typeface="微软雅黑"/>
              </a:rPr>
              <a:t>【观察】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找一个景区的 AI 讲解产品试用，记录 2 个优点与 2 个槽点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4139692"/>
            <a:ext cx="11201400" cy="914400"/>
          </a:xfrm>
          <a:prstGeom prst="roundRect">
            <a:avLst>
              <a:gd name="adj" fmla="val 10000"/>
            </a:avLst>
          </a:prstGeom>
          <a:solidFill>
            <a:srgbClr val="FBEF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09728"/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C2410C"/>
                </a:solidFill>
                <a:latin typeface="微软雅黑"/>
                <a:ea typeface="微软雅黑"/>
              </a:rPr>
              <a:t>提交要求｜</a:t>
            </a:r>
            <a:r>
              <a:rPr sz="1300" b="0" i="0">
                <a:solidFill>
                  <a:srgbClr val="3B4350"/>
                </a:solidFill>
                <a:latin typeface="微软雅黑"/>
                <a:ea typeface="微软雅黑"/>
              </a:rPr>
              <a:t>提交标注版讲解词 + 试用记录，模块四将把它做成虚拟讲解视频。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241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463040" y="3108960"/>
            <a:ext cx="4206240" cy="4206240"/>
          </a:xfrm>
          <a:prstGeom prst="ellipse">
            <a:avLst/>
          </a:prstGeom>
          <a:solidFill>
            <a:srgbClr val="C854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5544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本项目学习完成</a:t>
            </a:r>
          </a:p>
        </p:txBody>
      </p:sp>
      <p:sp>
        <p:nvSpPr>
          <p:cNvPr id="4" name="Rectangle 3"/>
          <p:cNvSpPr/>
          <p:nvPr/>
        </p:nvSpPr>
        <p:spPr>
          <a:xfrm>
            <a:off x="804672" y="2514600"/>
            <a:ext cx="105156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2834640"/>
            <a:ext cx="10332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EDC6B6"/>
                </a:solidFill>
                <a:latin typeface="微软雅黑"/>
                <a:ea typeface="微软雅黑"/>
              </a:rPr>
              <a:t>下一项目预告 · 项目三 · 旅游新媒体内容生成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</a:rPr>
              <a:t>旅游新媒体内容生成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4DDD3"/>
                </a:solidFill>
                <a:latin typeface="微软雅黑"/>
                <a:ea typeface="微软雅黑"/>
              </a:rPr>
              <a:t>标题工厂、图文流水线、脚本机器</a:t>
            </a:r>
          </a:p>
        </p:txBody>
      </p:sp>
      <p:sp>
        <p:nvSpPr>
          <p:cNvPr id="6" name="Oval 5"/>
          <p:cNvSpPr/>
          <p:nvPr/>
        </p:nvSpPr>
        <p:spPr>
          <a:xfrm>
            <a:off x="804672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97280" y="5138928"/>
            <a:ext cx="146304" cy="14630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89888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682496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975104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267712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560320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852927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544068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E7B39E"/>
                </a:solidFill>
                <a:latin typeface="微软雅黑"/>
                <a:ea typeface="微软雅黑"/>
              </a:rPr>
              <a:t>模块三 · 共八个项目 · 当前第二个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