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580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595360" y="3566160"/>
            <a:ext cx="4937760" cy="4937760"/>
          </a:xfrm>
          <a:prstGeom prst="ellipse">
            <a:avLst/>
          </a:prstGeom>
          <a:solidFill>
            <a:srgbClr val="3391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149840" y="1097280"/>
            <a:ext cx="3291840" cy="3291840"/>
          </a:xfrm>
          <a:prstGeom prst="ellipse">
            <a:avLst/>
          </a:prstGeom>
          <a:solidFill>
            <a:srgbClr val="489C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326880" y="5120640"/>
            <a:ext cx="2377440" cy="2377440"/>
          </a:xfrm>
          <a:prstGeom prst="ellipse">
            <a:avLst/>
          </a:prstGeom>
          <a:noFill/>
          <a:ln w="15240">
            <a:solidFill>
              <a:srgbClr val="96C6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502920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CCE3D4"/>
                </a:solidFill>
                <a:latin typeface="微软雅黑"/>
                <a:ea typeface="微软雅黑"/>
              </a:rPr>
              <a:t>生成式人工智能与旅游实践创新应用</a:t>
            </a:r>
          </a:p>
        </p:txBody>
      </p:sp>
      <p:sp>
        <p:nvSpPr>
          <p:cNvPr id="6" name="Rectangle 5"/>
          <p:cNvSpPr/>
          <p:nvPr/>
        </p:nvSpPr>
        <p:spPr>
          <a:xfrm>
            <a:off x="804672" y="1883664"/>
            <a:ext cx="123444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103120"/>
            <a:ext cx="987552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FFFFF"/>
                </a:solidFill>
                <a:latin typeface="微软雅黑"/>
                <a:ea typeface="微软雅黑"/>
              </a:rPr>
              <a:t>生成式人工智能基础操作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3520440"/>
            <a:ext cx="96926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E3F0E8"/>
                </a:solidFill>
                <a:latin typeface="微软雅黑"/>
                <a:ea typeface="微软雅黑"/>
              </a:rPr>
              <a:t>会学习、会提问、会调教、会避坑——把 AI 用出生产力的四项基本功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892040"/>
            <a:ext cx="787907" cy="329184"/>
          </a:xfrm>
          <a:prstGeom prst="roundRect">
            <a:avLst>
              <a:gd name="adj" fmla="val 50000"/>
            </a:avLst>
          </a:prstGeom>
          <a:solidFill>
            <a:srgbClr val="3692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300" b="1" i="0">
                <a:solidFill>
                  <a:srgbClr val="15803D"/>
                </a:solidFill>
                <a:latin typeface="微软雅黑"/>
                <a:ea typeface="微软雅黑"/>
              </a:rPr>
              <a:t>模块二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5532120"/>
            <a:ext cx="100584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C4DFCE"/>
                </a:solidFill>
                <a:latin typeface="微软雅黑"/>
                <a:ea typeface="微软雅黑"/>
              </a:rPr>
              <a:t>授课对象：旅游管理专业本科三年级 ｜ 建议课时：4 学时 ｜ 课程：生成式人工智能与旅游实践创新应用</a:t>
            </a:r>
          </a:p>
        </p:txBody>
      </p:sp>
      <p:sp>
        <p:nvSpPr>
          <p:cNvPr id="11" name="Oval 10"/>
          <p:cNvSpPr/>
          <p:nvPr/>
        </p:nvSpPr>
        <p:spPr>
          <a:xfrm>
            <a:off x="804672" y="6263640"/>
            <a:ext cx="118872" cy="118872"/>
          </a:xfrm>
          <a:prstGeom prst="ellipse">
            <a:avLst/>
          </a:prstGeom>
          <a:solidFill>
            <a:srgbClr val="8AC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78992" y="6263640"/>
            <a:ext cx="118872" cy="118872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53312" y="6263640"/>
            <a:ext cx="118872" cy="118872"/>
          </a:xfrm>
          <a:prstGeom prst="ellipse">
            <a:avLst/>
          </a:prstGeom>
          <a:solidFill>
            <a:srgbClr val="8AC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627631" y="6263640"/>
            <a:ext cx="118872" cy="118872"/>
          </a:xfrm>
          <a:prstGeom prst="ellipse">
            <a:avLst/>
          </a:prstGeom>
          <a:solidFill>
            <a:srgbClr val="8AC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901952" y="6263640"/>
            <a:ext cx="118872" cy="118872"/>
          </a:xfrm>
          <a:prstGeom prst="ellipse">
            <a:avLst/>
          </a:prstGeom>
          <a:solidFill>
            <a:srgbClr val="8AC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3D2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26A6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214E38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26A6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课前破冰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灵魂拷问：同一款 DeepSeek，为什么差距这么大？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26A6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26A65B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EBEFED"/>
                </a:solidFill>
                <a:latin typeface="微软雅黑"/>
                <a:ea typeface="微软雅黑"/>
              </a:rPr>
              <a:t>同学 A：让 AI 写旅游文案，得到 200 字"正确的废话"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26A65B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EBEFED"/>
                </a:solidFill>
                <a:latin typeface="微软雅黑"/>
                <a:ea typeface="微软雅黑"/>
              </a:rPr>
              <a:t>同学 B：同样的工具，产出小红书爆款笔记、获赞上千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26A65B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EBEFED"/>
                </a:solidFill>
                <a:latin typeface="微软雅黑"/>
                <a:ea typeface="微软雅黑"/>
              </a:rPr>
              <a:t>工具完全相同——差别出在哪里？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26A65B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EBEFED"/>
                </a:solidFill>
                <a:latin typeface="微软雅黑"/>
                <a:ea typeface="微软雅黑"/>
              </a:rPr>
              <a:t>先不揭晓答案，学完本模块你自己就能回答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AABBB2"/>
                </a:solidFill>
                <a:latin typeface="微软雅黑"/>
                <a:ea typeface="微软雅黑"/>
              </a:rPr>
              <a:t>活动方式：自由发言 3 分钟 → 记录关键词到黑板 → 结课时回收这个问题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18E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9E9D6"/>
                </a:solidFill>
                <a:latin typeface="微软雅黑"/>
                <a:ea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学习地图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本模块学习地图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2160015"/>
            <a:ext cx="475488" cy="475488"/>
          </a:xfrm>
          <a:prstGeom prst="roundRect">
            <a:avLst>
              <a:gd name="adj" fmla="val 28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  <a:ea typeface="Arial"/>
              </a:rPr>
              <a:t>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2114295"/>
            <a:ext cx="10424160" cy="9326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1" i="0">
                <a:solidFill>
                  <a:srgbClr val="111827"/>
                </a:solidFill>
                <a:latin typeface="微软雅黑"/>
                <a:ea typeface="微软雅黑"/>
              </a:rPr>
              <a:t>项目一  利用生成式人工智能工具进行自我学习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6B7280"/>
                </a:solidFill>
                <a:latin typeface="微软雅黑"/>
                <a:ea typeface="微软雅黑"/>
              </a:rPr>
              <a:t>AI 私教：费曼学习法与苏格拉底式提问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3092703"/>
            <a:ext cx="475488" cy="475488"/>
          </a:xfrm>
          <a:prstGeom prst="roundRect">
            <a:avLst>
              <a:gd name="adj" fmla="val 28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  <a:ea typeface="Arial"/>
              </a:rPr>
              <a:t>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046983"/>
            <a:ext cx="10424160" cy="9326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1" i="0">
                <a:solidFill>
                  <a:srgbClr val="111827"/>
                </a:solidFill>
                <a:latin typeface="微软雅黑"/>
                <a:ea typeface="微软雅黑"/>
              </a:rPr>
              <a:t>项目二  掌握生成式人工智能工具的交互方法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6B7280"/>
                </a:solidFill>
                <a:latin typeface="微软雅黑"/>
                <a:ea typeface="微软雅黑"/>
              </a:rPr>
              <a:t>提示词工程：让 AI 听得懂你说的话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4025392"/>
            <a:ext cx="475488" cy="475488"/>
          </a:xfrm>
          <a:prstGeom prst="roundRect">
            <a:avLst>
              <a:gd name="adj" fmla="val 28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  <a:ea typeface="Arial"/>
              </a:rPr>
              <a:t>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88720" y="3979672"/>
            <a:ext cx="10424160" cy="9326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1" i="0">
                <a:solidFill>
                  <a:srgbClr val="111827"/>
                </a:solidFill>
                <a:latin typeface="微软雅黑"/>
                <a:ea typeface="微软雅黑"/>
              </a:rPr>
              <a:t>项目三  训练生成式人工智能工具的输出风格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6B7280"/>
                </a:solidFill>
                <a:latin typeface="微软雅黑"/>
                <a:ea typeface="微软雅黑"/>
              </a:rPr>
              <a:t>风格调教：让 AI 写出"你的味道"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4958079"/>
            <a:ext cx="475488" cy="475488"/>
          </a:xfrm>
          <a:prstGeom prst="roundRect">
            <a:avLst>
              <a:gd name="adj" fmla="val 28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  <a:ea typeface="Arial"/>
              </a:rPr>
              <a:t>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88720" y="4912360"/>
            <a:ext cx="10424160" cy="9326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1" i="0">
                <a:solidFill>
                  <a:srgbClr val="111827"/>
                </a:solidFill>
                <a:latin typeface="微软雅黑"/>
                <a:ea typeface="微软雅黑"/>
              </a:rPr>
              <a:t>项目四  关注生成式人工智能工具的应用挑战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6B7280"/>
                </a:solidFill>
                <a:latin typeface="微软雅黑"/>
                <a:ea typeface="微软雅黑"/>
              </a:rPr>
              <a:t>四大挑战与法规红线：安全合规用 AI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学习目标：本模块练就四项基本功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15803D"/>
                </a:solidFill>
                <a:latin typeface="微软雅黑"/>
                <a:ea typeface="微软雅黑"/>
              </a:rPr>
              <a:t>【会学】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用 AI 高效自学新知识，而不是被 AI 替代思考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15803D"/>
                </a:solidFill>
                <a:latin typeface="微软雅黑"/>
                <a:ea typeface="微软雅黑"/>
              </a:rPr>
              <a:t>【会问】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写出结构化提示词，让 AI 一次听懂需求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15803D"/>
                </a:solidFill>
                <a:latin typeface="微软雅黑"/>
                <a:ea typeface="微软雅黑"/>
              </a:rPr>
              <a:t>【会调】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训练 AI 的输出风格，建立个人内容"声音"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15803D"/>
                </a:solidFill>
                <a:latin typeface="微软雅黑"/>
                <a:ea typeface="微软雅黑"/>
              </a:rPr>
              <a:t>【会防】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识别幻觉、保护隐私、遵守 AI 内容标识新规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BF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15803D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本模块是全课程"方法论"核心：模块三、四的所有应用，都建立在这四项基本功之上。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580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692640" y="1280160"/>
            <a:ext cx="4206240" cy="4206240"/>
          </a:xfrm>
          <a:prstGeom prst="ellipse">
            <a:avLst/>
          </a:prstGeom>
          <a:solidFill>
            <a:srgbClr val="288A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66928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B9D9C5"/>
                </a:solidFill>
                <a:latin typeface="微软雅黑"/>
                <a:ea typeface="微软雅黑"/>
              </a:rPr>
              <a:t>模块二 · 项目导航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41280" y="1051560"/>
            <a:ext cx="2011680" cy="3108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0" b="1" i="0">
                <a:solidFill>
                  <a:srgbClr val="3A945C"/>
                </a:solidFill>
                <a:latin typeface="Arial"/>
                <a:ea typeface="Arial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48840"/>
            <a:ext cx="8778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C4DFCE"/>
                </a:solidFill>
                <a:latin typeface="微软雅黑"/>
                <a:ea typeface="微软雅黑"/>
              </a:rPr>
              <a:t>项目一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606040"/>
            <a:ext cx="941832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微软雅黑"/>
                <a:ea typeface="微软雅黑"/>
              </a:rPr>
              <a:t>利用生成式人工智能工具进行自我学习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3794760"/>
            <a:ext cx="1097280" cy="502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4023360"/>
            <a:ext cx="93268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DCECE2"/>
                </a:solidFill>
                <a:latin typeface="微软雅黑"/>
                <a:ea typeface="微软雅黑"/>
              </a:rPr>
              <a:t>AI 是一位 24 小时待命、永不嫌你问题多的私人导师</a:t>
            </a:r>
          </a:p>
        </p:txBody>
      </p:sp>
      <p:sp>
        <p:nvSpPr>
          <p:cNvPr id="9" name="Oval 8"/>
          <p:cNvSpPr/>
          <p:nvPr/>
        </p:nvSpPr>
        <p:spPr>
          <a:xfrm>
            <a:off x="868680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79576" y="5394960"/>
            <a:ext cx="137160" cy="137160"/>
          </a:xfrm>
          <a:prstGeom prst="ellipse">
            <a:avLst/>
          </a:prstGeom>
          <a:solidFill>
            <a:srgbClr val="ADD3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490472" y="5394960"/>
            <a:ext cx="137160" cy="137160"/>
          </a:xfrm>
          <a:prstGeom prst="ellipse">
            <a:avLst/>
          </a:prstGeom>
          <a:solidFill>
            <a:srgbClr val="ADD3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801368" y="5394960"/>
            <a:ext cx="137160" cy="137160"/>
          </a:xfrm>
          <a:prstGeom prst="ellipse">
            <a:avLst/>
          </a:prstGeom>
          <a:solidFill>
            <a:srgbClr val="ADD3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18E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9E9D6"/>
                </a:solidFill>
                <a:latin typeface="微软雅黑"/>
                <a:ea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知识讲解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AI 私教：从"搜索答案"到"对话学习"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【旧模式】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搜索引擎：输入关键词 → 翻 10 个网页 → 自己拼凑答案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【新模式】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对话：提出完整问题 → 获得结构化解答 → 连续追问深挖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【AI 私教三大优势】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随叫随到（7×24）、无限耐心（一个问题换 5 种讲法）、按你水平定制（"讲得再简单点"）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【适用边界】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概念理解、框架搭建、练习出题——可靠；最新事实、学术前沿——须核验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【心态】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把 AI 当"陪练"而不是"答案机"，学习发生在你的脑子里，不在屏幕上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学习方法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费曼学习法 × AI：四步闭环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【第一步｜讲给它听】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先自己复述概念："我理解的智慧旅游是……请指出我的偏差"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【第二步｜让它挑刺】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让 AI 像严格老师一样纠错、追问、举反例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【第三步｜补短板】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针对暴露的薄弱点，让 AI 出 3 道练习题检验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【第四步｜再讲一遍】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用自己的话重新讲一遍给 AI 听，直到它挑不出毛病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【原理】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"教是最好的学"——AI 让你随时拥有一个愿意听你讲课的"学生"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BF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15803D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试试这条指令："我来给你讲讲什么是旅游碳中和，讲完后请你像一个挑剔的教授一样提问。"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学习方法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苏格拉底式提问：让 AI 反过来考你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【反向使用】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不是你问 AI，而是让 AI 问你——回答问题才是深度思考的开始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【指令示例】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"请就‘智慧旅游’向我连续提问 5 个问题，由易到难，我答错时先提示再给答案"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【升级玩法】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"模拟导游资格证口试考官，面试我 15 分钟，最后打分并点评"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【为什么有效】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检索式学习是"看会了"，问答式学习是"想通了"——后者才留得下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【旅游场景】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考点背诵、案例分析模拟、英语口语陪练全适用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9911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提示词模板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实操示范：用 AI 两天搞懂"旅游碳中和"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506220"/>
            <a:ext cx="11201400" cy="3977639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50292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57784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65276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1725676"/>
            <a:ext cx="10515600" cy="3520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7DD3A8"/>
                </a:solidFill>
                <a:latin typeface="微软雅黑"/>
                <a:ea typeface="微软雅黑"/>
              </a:rPr>
              <a:t>你是一位旅游可持续发展领域的教授，擅长给本科生讲通俗的入门课。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我对"旅游碳中和"完全零基础。请按以下方式教我：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1. 用一个民航客机的比喻，解释什么是旅游碳排放；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2. 用 300 字讲清"碳中和"与"净零排放"的区别；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3. 列出旅游业碳足迹的 3 个主要来源，各配 1 个真实案例；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4. 最后给我布置 1 个思考题，明天我来讲给你听并请你纠错。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 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要求：语言口语化，专业术语第一次出现时必须解释。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5739892"/>
            <a:ext cx="111556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零基础起步：让 AI"用比喻解释 + 分层展开"，比直接要定义有效得多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控制节奏：一次只问一个主题，贪多嚼不烂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闭环检验：最后一定要"讲回去"，输出才是最好的输入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B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AI 备考导游资格证：一个大三学生的实战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15803D"/>
                </a:solidFill>
                <a:latin typeface="微软雅黑"/>
                <a:ea typeface="微软雅黑"/>
              </a:rPr>
              <a:t>【背景】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大三上学期，同学小林备考全国导游资格证，笔试四科内容庞杂，复习时间紧张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15803D"/>
                </a:solidFill>
                <a:latin typeface="微软雅黑"/>
                <a:ea typeface="微软雅黑"/>
              </a:rPr>
              <a:t>【做法】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把考试大纲喂给 AI：让 AI 按章节生成知识框架 → 每晚让 AI 出 20 道选择题 + 5 道简答 → 错题追问"为什么错" → 口试科目让 AI 模拟考官连问 15 分钟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15803D"/>
                </a:solidFill>
                <a:latin typeface="微软雅黑"/>
                <a:ea typeface="微软雅黑"/>
              </a:rPr>
              <a:t>【成效】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知识框架搭建从一周缩短到两天；碎片时间刷 AI 出的题，模拟口试从磕绊到流利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15803D"/>
                </a:solidFill>
                <a:latin typeface="微软雅黑"/>
                <a:ea typeface="微软雅黑"/>
              </a:rPr>
              <a:t>【提醒】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AI 生成的题可能超出考纲或答案有误——一切以官方教材与真题为准，AI 只做"陪练"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资料来源：学生实践案例（课堂示范用，方法可复现）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风险提醒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警惕：别让 AI 替你思考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【认知外包】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把思考全部外包给 AI，人只剩"复制粘贴"——能力悄悄退化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【提笔忘字 2.0】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不再练习写作、不再记忆框架、不再主动检索——"开口忘词"已成普遍现象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【依赖自测】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离开 AI 你还能不能：写一段 300 字的产品介绍？讲清一个概念？拟一份行程框架？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【正确姿势】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起草 → 你修改；AI 给答案 → 你先猜；AI 出方案 → 你做决策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【记住】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可以放大你的能力，也可以放大你的懒惰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BF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15803D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课堂小实验：现在合上电脑，凭记忆写下"好提示词"应包含的要素——写不出来的，说明上节课还没消化。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580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692640" y="1280160"/>
            <a:ext cx="4206240" cy="4206240"/>
          </a:xfrm>
          <a:prstGeom prst="ellipse">
            <a:avLst/>
          </a:prstGeom>
          <a:solidFill>
            <a:srgbClr val="288A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66928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B9D9C5"/>
                </a:solidFill>
                <a:latin typeface="微软雅黑"/>
                <a:ea typeface="微软雅黑"/>
              </a:rPr>
              <a:t>模块二 · 项目导航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41280" y="1051560"/>
            <a:ext cx="2011680" cy="3108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0" b="1" i="0">
                <a:solidFill>
                  <a:srgbClr val="3A945C"/>
                </a:solidFill>
                <a:latin typeface="Arial"/>
                <a:ea typeface="Arial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48840"/>
            <a:ext cx="8778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C4DFCE"/>
                </a:solidFill>
                <a:latin typeface="微软雅黑"/>
                <a:ea typeface="微软雅黑"/>
              </a:rPr>
              <a:t>项目二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606040"/>
            <a:ext cx="941832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微软雅黑"/>
                <a:ea typeface="微软雅黑"/>
              </a:rPr>
              <a:t>掌握生成式人工智能工具的交互方法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3794760"/>
            <a:ext cx="1097280" cy="502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4023360"/>
            <a:ext cx="93268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DCECE2"/>
                </a:solidFill>
                <a:latin typeface="微软雅黑"/>
                <a:ea typeface="微软雅黑"/>
              </a:rPr>
              <a:t>提示词工程：与 AI 对话的"编程语言"</a:t>
            </a:r>
          </a:p>
        </p:txBody>
      </p:sp>
      <p:sp>
        <p:nvSpPr>
          <p:cNvPr id="9" name="Oval 8"/>
          <p:cNvSpPr/>
          <p:nvPr/>
        </p:nvSpPr>
        <p:spPr>
          <a:xfrm>
            <a:off x="868680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79576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490472" y="5394960"/>
            <a:ext cx="137160" cy="137160"/>
          </a:xfrm>
          <a:prstGeom prst="ellipse">
            <a:avLst/>
          </a:prstGeom>
          <a:solidFill>
            <a:srgbClr val="ADD3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801368" y="5394960"/>
            <a:ext cx="137160" cy="137160"/>
          </a:xfrm>
          <a:prstGeom prst="ellipse">
            <a:avLst/>
          </a:prstGeom>
          <a:solidFill>
            <a:srgbClr val="ADD3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18E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9E9D6"/>
                </a:solidFill>
                <a:latin typeface="微软雅黑"/>
                <a:ea typeface="微软雅黑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知识讲解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提示词（Prompt）：人机沟通的分水岭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【定义】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发给 AI 的指令文本——问题、要求、素材、格式的总和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【本质】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你不是在"聊天"，而是在"下需求"：AI 的输出质量上限，由你的输入质量决定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【行业数据】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提示词工程已成正式职业能力：互联网大厂设有"提示词工程师"岗位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【旅游场景】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同一个"写一份乌镇攻略"的请求，烂提示词得到千篇一律模板，好提示词得到贴身定制方案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【好消息】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提示词有公式、可训练——这正是本项目的学习内容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对比示例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差提示词 vs 好提示词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506220"/>
            <a:ext cx="5257800" cy="4281932"/>
          </a:xfrm>
          <a:prstGeom prst="roundRect">
            <a:avLst>
              <a:gd name="adj" fmla="val 5000"/>
            </a:avLst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28232" y="1506220"/>
            <a:ext cx="5257800" cy="4281932"/>
          </a:xfrm>
          <a:prstGeom prst="roundRect">
            <a:avLst>
              <a:gd name="adj" fmla="val 5000"/>
            </a:avLst>
          </a:prstGeom>
          <a:solidFill>
            <a:srgbClr val="EBF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777240" y="1707388"/>
            <a:ext cx="1223264" cy="384048"/>
          </a:xfrm>
          <a:prstGeom prst="roundRect">
            <a:avLst>
              <a:gd name="adj" fmla="val 50000"/>
            </a:avLst>
          </a:prstGeom>
          <a:solidFill>
            <a:srgbClr val="5B64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400" b="1" i="0">
                <a:solidFill>
                  <a:srgbClr val="FFFFFF"/>
                </a:solidFill>
                <a:latin typeface="微软雅黑"/>
                <a:ea typeface="微软雅黑"/>
              </a:rPr>
              <a:t>差提示词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702552" y="1707388"/>
            <a:ext cx="1223264" cy="38404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400" b="1" i="0">
                <a:solidFill>
                  <a:srgbClr val="FFFFFF"/>
                </a:solidFill>
                <a:latin typeface="微软雅黑"/>
                <a:ea typeface="微软雅黑"/>
              </a:rPr>
              <a:t>好提示词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4672" y="2347468"/>
            <a:ext cx="4663440" cy="332181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350" b="0" i="0">
                <a:solidFill>
                  <a:srgbClr val="111827"/>
                </a:solidFill>
                <a:latin typeface="微软雅黑"/>
                <a:ea typeface="微软雅黑"/>
              </a:rPr>
              <a:t>帮我写个旅游文案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350" b="0" i="0">
                <a:solidFill>
                  <a:srgbClr val="111827"/>
                </a:solidFill>
                <a:latin typeface="微软雅黑"/>
                <a:ea typeface="微软雅黑"/>
              </a:rPr>
              <a:t>没有对象：给谁看？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350" b="0" i="0">
                <a:solidFill>
                  <a:srgbClr val="111827"/>
                </a:solidFill>
                <a:latin typeface="微软雅黑"/>
                <a:ea typeface="微软雅黑"/>
              </a:rPr>
              <a:t>没有目的：发在哪、要什么效果？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350" b="0" i="0">
                <a:solidFill>
                  <a:srgbClr val="111827"/>
                </a:solidFill>
                <a:latin typeface="微软雅黑"/>
                <a:ea typeface="微软雅黑"/>
              </a:rPr>
              <a:t>没有约束：字数、风格、卖点？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350" b="0" i="0">
                <a:solidFill>
                  <a:srgbClr val="111827"/>
                </a:solidFill>
                <a:latin typeface="微软雅黑"/>
                <a:ea typeface="微软雅黑"/>
              </a:rPr>
              <a:t>结果：正确的废话，改无可改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29984" y="2347468"/>
            <a:ext cx="4663440" cy="332181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350" b="0" i="0">
                <a:solidFill>
                  <a:srgbClr val="111827"/>
                </a:solidFill>
                <a:latin typeface="微软雅黑"/>
                <a:ea typeface="微软雅黑"/>
              </a:rPr>
              <a:t>你是有 5 年经验的小红书旅游博主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350" b="0" i="0">
                <a:solidFill>
                  <a:srgbClr val="111827"/>
                </a:solidFill>
                <a:latin typeface="微软雅黑"/>
                <a:ea typeface="微软雅黑"/>
              </a:rPr>
              <a:t>为乌镇两日游写一篇种草笔记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350" b="0" i="0">
                <a:solidFill>
                  <a:srgbClr val="111827"/>
                </a:solidFill>
                <a:latin typeface="微软雅黑"/>
                <a:ea typeface="微软雅黑"/>
              </a:rPr>
              <a:t>目标读者：周末想逃离城市的江浙沪上班族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350" b="0" i="0">
                <a:solidFill>
                  <a:srgbClr val="111827"/>
                </a:solidFill>
                <a:latin typeface="微软雅黑"/>
                <a:ea typeface="微软雅黑"/>
              </a:rPr>
              <a:t>要求：口语化、有 emoji、突出"慢生活"，800 字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350" b="0" i="0">
                <a:solidFill>
                  <a:srgbClr val="111827"/>
                </a:solidFill>
                <a:latin typeface="微软雅黑"/>
                <a:ea typeface="微软雅黑"/>
              </a:rPr>
              <a:t>结果：初稿即有七成可用度</a:t>
            </a:r>
          </a:p>
        </p:txBody>
      </p:sp>
      <p:sp>
        <p:nvSpPr>
          <p:cNvPr id="13" name="Oval 12"/>
          <p:cNvSpPr/>
          <p:nvPr/>
        </p:nvSpPr>
        <p:spPr>
          <a:xfrm>
            <a:off x="5751576" y="3263138"/>
            <a:ext cx="768096" cy="768096"/>
          </a:xfrm>
          <a:prstGeom prst="ellipse">
            <a:avLst/>
          </a:prstGeom>
          <a:solidFill>
            <a:srgbClr val="15803D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  <a:ea typeface="Arial"/>
              </a:rPr>
              <a:t>VS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5989320"/>
            <a:ext cx="112014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5803D"/>
                </a:solidFill>
                <a:latin typeface="微软雅黑"/>
                <a:ea typeface="微软雅黑"/>
              </a:rPr>
              <a:t>一句话结论：</a:t>
            </a: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差的提示词让 AI 猜你要什么；好的提示词让 AI 照你要的做。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核心方法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好提示词四要素：R-T-R-C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【R 角色 Role】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"你是有 10 年经验的金牌导游 / 资深小红书运营 / 旅游策划总监"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【T 任务 Task】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一句话说清要产出什么："为 XX 写一篇 XX，用于 XX"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【R 要求 Requirements】字数、语气、结构、禁忌、输出格式（表格 / 清单 / 分段）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【C 背景 Context】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给足背景：目标人群、预算、时间、偏好、已有素材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【口诀】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先给身份，再说事情，后提要求，最后补充背景——四件套一出手，效果立竿见影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BF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15803D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四要素中"背景"最常被遗漏，却最能拉开差距——AI 不认识你，你给的世界越具体，它给的答案越贴身。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9911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提示词模板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结构化提示词模板（可直接套用）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506220"/>
            <a:ext cx="11201400" cy="3977639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50292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57784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65276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1725676"/>
            <a:ext cx="10515600" cy="3520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7DD3A8"/>
                </a:solidFill>
                <a:latin typeface="微软雅黑"/>
                <a:ea typeface="微软雅黑"/>
              </a:rPr>
              <a:t>【角色】你是一位资深旅游营销策划（10 年经验，擅长新媒体）。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7DD3A8"/>
                </a:solidFill>
                <a:latin typeface="微软雅黑"/>
                <a:ea typeface="微软雅黑"/>
              </a:rPr>
              <a:t>【任务】为「西塘古镇夜游」写 3 条小红书笔记标题。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7DD3A8"/>
                </a:solidFill>
                <a:latin typeface="微软雅黑"/>
                <a:ea typeface="微软雅黑"/>
              </a:rPr>
              <a:t>【背景】目标读者是 20–28 岁女性，喜欢汉服拍照与美食。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7DD3A8"/>
                </a:solidFill>
                <a:latin typeface="微软雅黑"/>
                <a:ea typeface="微软雅黑"/>
              </a:rPr>
              <a:t>【要求】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1. 每条不超过 20 字，带 1–2 个 emoji；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2. 至少 1 条用悬念式开头，1 条用数字式开头；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3. 避免使用"绝了""yyds"等过度泛滥词。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7DD3A8"/>
                </a:solidFill>
                <a:latin typeface="微软雅黑"/>
                <a:ea typeface="微软雅黑"/>
              </a:rPr>
              <a:t>【输出格式】直接给出 3 条标题，编号排列，无需解释。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5739892"/>
            <a:ext cx="111556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用【】分区，AI 的理解准确率显著提升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把要求编号列出，方便逐条检查是否被执行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此模板通用于文案、攻略、翻译、策划等各类旅游任务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核心方法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角色设定法：给 AI 装上"知识滤镜"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【原理】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角色 = 调用 AI 内对应领域的知识与表达习惯，瞬间切换"专业模式"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【旅游角色库】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金牌导游（讲解生动）/ 旅行社计调（严谨细致）/ 营销总监（洞察卖点）/ 酒店管家（服务周到）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【进阶用法】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双重角色："你是导游，同时是内容审核员——先写讲解词，再自查三处事实风险"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【反例提醒】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角色不是万能钥匙："你是米其林主厨"并不能让 AI 拥有真实厨艺——编造角色会放大幻觉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【一句话】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角色负责"入戏"，事实仍需"核验"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核心方法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给足上下文：AI 不读心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【反面教材】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"帮我改一下这段导游词"——改活泼还是改严谨？给谁讲？讲多久？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【正面教材】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"这段是讲给小学生研学团的，控制在 3 分钟内，多互动提问，语言生动"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【素材投喂】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把景点官方资料、往期爆款文案、游客评价直接贴给 AI："基于以下资料……"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【多轮记忆】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同一会话里 AI 记得前文；但换新会话就"失忆"——重要背景要重新给足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【经验】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宁多勿少：背景给多了 AI 能筛选，给少了 AI 只能瞎猜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BF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15803D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把 AI 想象成一位刚入职的聪明实习生：能力很强，但你得把项目背景一次性交代清楚。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核心方法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少样本示例（Few-shot）：照葫芦画瓢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【方法】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给出 1–3 个示例，让 AI 模仿示例的风格与结构产出新内容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【示例】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贴 3 条你写过的爆款标题 → "参考以上风格，再写 5 条关于XX景区的"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【适用场景】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风格难以言传时——"幽默感""网感""家乡味"说不清，示例最有效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【变体】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正反示例："下面第 1 条是我们想要的，第 2 条是不要的，请分析差异后仿写第 1 条风格"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【旅游用法】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模仿往期推文、统一系列文案风格、复刻某种导游词腔调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核心方法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思维链（CoT）：让 AI 一步一步想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【方法】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在提示词中加入"请分步骤思考 / 先分析再作答"，让 AI 展示推理过程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【效果】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研究普遍表明，思维链提示能显著提升 AI 在复杂推理任务上的准确率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【旅游场景】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行程可行性分析、预算测算、活动策划评估——凡需要"算账和推理"的任务都适用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【DeepSeek 特色】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R1 推理模型会自动展示完整思考过程，用户可看到它如何一步步推导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【附加价值】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看到 AI 的推理链，你能更快定位它"在哪一步想错了"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BF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15803D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追问技巧：当 AI 答错了，别急着换问题——先问"你是怎么一步步得出这个结论的？"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核心方法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迭代追问：好答案是"聊"出来的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【第一轮】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拿到初稿先别用——99% 的初稿都只是及格线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【改稿指令】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"第 2 段太虚，加入具体价格与时长""语气再活泼一点""压缩到 500 字"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【扩展指令】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"换个角度再写一版""给出 3 个不同风格的版本供我挑"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【反向提问】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"你觉得这版还有什么风险？""如果游客预算砍半怎么调整？"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【止损点】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追问 3 轮仍不满意 → 说明问题出在提示词，回到起点重写需求，别在烂草稿上无限修补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BF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15803D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把 AI 当作"乙方"：需求越明确、反馈越具体，交付越接近预期——沟通逻辑与职场完全一致。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工具技巧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DeepSeek 使用要点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【模式选择】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V3 通用对话：日常问答、文案；R1 深度思考：复杂推理、方案设计、数学计算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【R1 的性格】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你不用写"请一步步思考"（它自动推理），直接给目标与约束即可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【联网搜索】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涉及最新信息（票价、政策、新酒店）务必打开联网开关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【免费开源】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网页版与 App 均免费，API 价格低——团队部署成本友好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【旅游实测】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做攻略时建议"R1 出方案 + 联网核验关键事实"双保险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BF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15803D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小知识：R1 发布后各平台竞相接入——2025 年 3 月同程"程心 AI"、4 月福清文旅平台均宣布接入 DeepSeek。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3D2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26A6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214E38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1086358" cy="347472"/>
          </a:xfrm>
          <a:prstGeom prst="roundRect">
            <a:avLst>
              <a:gd name="adj" fmla="val 50000"/>
            </a:avLst>
          </a:prstGeom>
          <a:solidFill>
            <a:srgbClr val="26A6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课堂工作坊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工作坊：提示词急诊室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26A6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26A65B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EBEFED"/>
                </a:solidFill>
                <a:latin typeface="微软雅黑"/>
                <a:ea typeface="微软雅黑"/>
              </a:rPr>
              <a:t>病例一："写个旅游文案"（缺四要素，全面会诊）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26A65B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EBEFED"/>
                </a:solidFill>
                <a:latin typeface="微软雅黑"/>
                <a:ea typeface="微软雅黑"/>
              </a:rPr>
              <a:t>病例二："帮我写一篇 10000 字的欧洲游攻略"（要求失真，如何拆解）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26A65B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EBEFED"/>
                </a:solidFill>
                <a:latin typeface="微软雅黑"/>
                <a:ea typeface="微软雅黑"/>
              </a:rPr>
              <a:t>病例三："你是李白，写一段故宫讲解词，要有学术注释"（角色冲突，怎么改）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26A65B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EBEFED"/>
                </a:solidFill>
                <a:latin typeface="微软雅黑"/>
                <a:ea typeface="微软雅黑"/>
              </a:rPr>
              <a:t>规则：四人一组认领病例 → 5 分钟开药方 → 各组代表宣读修改后的完整提示词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AABBB2"/>
                </a:solidFill>
                <a:latin typeface="微软雅黑"/>
                <a:ea typeface="微软雅黑"/>
              </a:rPr>
              <a:t>活动方式：分组改写（8 分钟）→ 路演互评（每组 1 分钟）→ 全班投票"最佳药方"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18E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9E9D6"/>
                </a:solidFill>
                <a:latin typeface="微软雅黑"/>
                <a:ea typeface="微软雅黑"/>
              </a:rP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B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一条景区文案的"进化史"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15803D"/>
                </a:solidFill>
                <a:latin typeface="微软雅黑"/>
                <a:ea typeface="微软雅黑"/>
              </a:rPr>
              <a:t>【背景】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某赏花景区需要一条周末宣传推文，运营同学先后尝试三种提示词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15803D"/>
                </a:solidFill>
                <a:latin typeface="微软雅黑"/>
                <a:ea typeface="微软雅黑"/>
              </a:rPr>
              <a:t>【V1 烂提示词】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"写个赏花文案"——产出 80 字空洞排比句，"人间四月天，花开正当时"，全网同款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15803D"/>
                </a:solidFill>
                <a:latin typeface="微软雅黑"/>
                <a:ea typeface="微软雅黑"/>
              </a:rPr>
              <a:t>【V2 四要素版】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补充角色、读者（本市亲子家庭）、要求（突出"晚樱夜场"新卖点、含花期与交通）、背景（周末地铁直达）——产出结构完整，但缺"网感"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15803D"/>
                </a:solidFill>
                <a:latin typeface="微软雅黑"/>
                <a:ea typeface="微软雅黑"/>
              </a:rPr>
              <a:t>【V3 少样本版】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再贴 2 条历史爆款标题作示例，要求模仿节奏——产出标题点击率实测提升约 2 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资料来源：课堂模拟案例（方法演示用，数值为示意）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580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692640" y="1280160"/>
            <a:ext cx="4206240" cy="4206240"/>
          </a:xfrm>
          <a:prstGeom prst="ellipse">
            <a:avLst/>
          </a:prstGeom>
          <a:solidFill>
            <a:srgbClr val="288A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66928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B9D9C5"/>
                </a:solidFill>
                <a:latin typeface="微软雅黑"/>
                <a:ea typeface="微软雅黑"/>
              </a:rPr>
              <a:t>模块二 · 项目导航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41280" y="1051560"/>
            <a:ext cx="2011680" cy="3108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0" b="1" i="0">
                <a:solidFill>
                  <a:srgbClr val="3A945C"/>
                </a:solidFill>
                <a:latin typeface="Arial"/>
                <a:ea typeface="Arial"/>
              </a:rPr>
              <a:t>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48840"/>
            <a:ext cx="8778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C4DFCE"/>
                </a:solidFill>
                <a:latin typeface="微软雅黑"/>
                <a:ea typeface="微软雅黑"/>
              </a:rPr>
              <a:t>项目三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606040"/>
            <a:ext cx="941832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微软雅黑"/>
                <a:ea typeface="微软雅黑"/>
              </a:rPr>
              <a:t>训练生成式人工智能工具的输出风格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3794760"/>
            <a:ext cx="1097280" cy="502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4023360"/>
            <a:ext cx="93268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DCECE2"/>
                </a:solidFill>
                <a:latin typeface="微软雅黑"/>
                <a:ea typeface="微软雅黑"/>
              </a:rPr>
              <a:t>让 AI 写出"你的味道"：风格即竞争力</a:t>
            </a:r>
          </a:p>
        </p:txBody>
      </p:sp>
      <p:sp>
        <p:nvSpPr>
          <p:cNvPr id="9" name="Oval 8"/>
          <p:cNvSpPr/>
          <p:nvPr/>
        </p:nvSpPr>
        <p:spPr>
          <a:xfrm>
            <a:off x="868680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79576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490472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801368" y="5394960"/>
            <a:ext cx="137160" cy="137160"/>
          </a:xfrm>
          <a:prstGeom prst="ellipse">
            <a:avLst/>
          </a:prstGeom>
          <a:solidFill>
            <a:srgbClr val="ADD3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18E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9E9D6"/>
                </a:solidFill>
                <a:latin typeface="微软雅黑"/>
                <a:ea typeface="微软雅黑"/>
              </a:rPr>
              <a:t>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知识讲解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为什么必须"训练"风格？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【默认平庸】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的默认输出是全网平均水准——"人机感"一眼可辨，读者无感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【同质化危机】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所有人用同一个模型、同一套默认风格 → 内容像同一支笔写的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【品牌差异】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好的旅游账号都有"人设"：文艺旅居风、毒舌测评风、硬核攻略流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【风格 = 认知资产】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读者认的不是信息，是"你说话的方式"——风格是被记住的理由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【可训练】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风格完全可以通过提示词持续调教，并沉淀为自己的模板库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核心方法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风格控制第一维：语气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【正式庄重】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"尊敬的旅客，欢迎莅临国家 5A 级旅游景区"——官方公告、政务号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【活泼种草】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"宝子们！这个古镇也太出片了吧！"——小红书、抖音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【文艺旅居】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"在洱海边坐一下午，风把时间都吹慢了"——公众号深度文、民宿品牌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【幽默毒舌】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"劝退帖：这 5 个网红景点，去了想报警"——测评号、避雷贴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【训练方法】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明确指定 + 给示例 + 让 AI 先复述"风格要点"确认理解再动笔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BF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15803D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同一信息三种语气的对照实验，本模块最后的"风格模仿挑战"见真章。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核心方法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风格控制第二维：格式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【结构指令】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"用总分总结构：1 句总述 + 3 个分论点 + 1 句金句收尾"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【清单体】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"输出为待办清单，每条以动词开头，不超过 15 字"——攻略、行前准备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【表格体】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"用三列表格：景点 / 建议时长 / 门票"——结构化信息首选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【对话体】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"写成导游与游客的 5 轮问答"——互动讲解、培训材料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【规范】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emoji 用不用、用几个、放哪，都要写进指令——"自由发挥"就是灾难的开始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核心方法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风格控制第三维：长度与详略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【长度指令】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"3 句话说清""800 字以内""每条不超过 20 字"——数字是最有效的约束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【详略指令】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"背景一笔带过，重点写实操步骤""每个景点只留一句最狠的推荐语"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【信息密度】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面向碎片阅读做加法（钩子前置）、面向深度阅读做减法（删水词）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【反向校验】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让 AI 自检："数一下字数，若超过 800 字请自行删减后重发"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【经验】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"又短又准"最难也最值钱——用户没时间，注意力只有 3 秒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核心方法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风格参考法：贴范文，仿神韵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【操作】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贴 2–3 段你欣赏的文字 + 指令："学习上述文字的语气、句式与用词习惯，然后以相同风格写……"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【素材来源】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你的往期爆款、对标账号的文章、喜欢的作家段落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【验证方法】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让 AI 先输出"我提炼到的风格要点清单"，确认后再动笔——避免只学皮毛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【混合调教】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"官方资料的准确性 × 小红书的网感"——可以组合多种来源的风格要求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【红线】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模仿风格可以，冒充身份不行——别让 AI 假扮真实存在的个人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30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9911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提示词模板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实操：训练"小红书爆款风"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506220"/>
            <a:ext cx="11201400" cy="3977639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50292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57784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65276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1725676"/>
            <a:ext cx="10515600" cy="3520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7DD3A8"/>
                </a:solidFill>
                <a:latin typeface="微软雅黑"/>
                <a:ea typeface="微软雅黑"/>
              </a:rPr>
              <a:t>请先阅读以下 3 条小红书爆款笔记，提炼出它们的共性风格要点：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（此处粘贴 3 条范文）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 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7DD3A8"/>
                </a:solidFill>
                <a:latin typeface="微软雅黑"/>
                <a:ea typeface="微软雅黑"/>
              </a:rPr>
              <a:t>风格确认后，请以相同风格为「青岛两天一夜」写一篇种草笔记：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1. 标题带悬念或数字，不超过 20 字；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2. 开头 1 句"钩子"，3 秒抓住读者；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3. 正文分 3 个板块，各配小标题与 emoji；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4. 结尾给 3 个话题标签 + 1 句互动引导；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5. 全文 600 字左右，口语化，像闺蜜聊天。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5739892"/>
            <a:ext cx="111556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先提炼风格要点再动笔，是防止"只学皮毛"的关键一步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范文最好是你自己账号的真实爆款——AI 学的是"你"，不是"小红书"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31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9911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提示词模板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实操：训练"正式报告风"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506220"/>
            <a:ext cx="11201400" cy="3977639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50292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57784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65276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1725676"/>
            <a:ext cx="10515600" cy="3520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7DD3A8"/>
                </a:solidFill>
                <a:latin typeface="微软雅黑"/>
                <a:ea typeface="微软雅黑"/>
              </a:rPr>
              <a:t>你是我院的实习指导老师，请按学术规范训练以下写作风格。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请将我提供的内容改写为实习周报段落：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（此处粘贴你的口语化内容）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 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7DD3A8"/>
                </a:solidFill>
                <a:latin typeface="微软雅黑"/>
                <a:ea typeface="微软雅黑"/>
              </a:rPr>
              <a:t>要求：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1. 使用书面语，删除所有语气词与 emoji；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2. 按"本周工作 / 收获与思考 / 下周计划"三段结构；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3. 每段有主题句，逻辑连接词规范（首先、其次、综上）；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4. 总字数 300–400 字，事实数据保留，不添加虚构内容。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5739892"/>
            <a:ext cx="111556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正式文风的通病：AI 爱堆"赋能、抓手、闭环"等空话——加一条禁忌："禁用空洞的管理学黑话"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报告类任务务必加"不添加虚构内容"，防幻觉于未然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32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方法沉淀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建立个人提示词库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【为什么】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好提示词是资产——每次从零写是最大的浪费，一次打磨反复复用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【分类归档】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按场景建库：攻略规划 / 文案写作 / 翻译润色 / 学习辅导 / 报告文书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【记录字段】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提示词全文 + 适用场景 + 实际效果评分 + 迭代备注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【工具选择】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备忘录（轻量）/ 文档表格（结构化）/ 团队共享文档（协作）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【养成习惯】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每次"惊艳到自己的输出"，都顺手把提示词存进库里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BF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15803D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学期末的"提示词库"就是你的课程作品之一——从今天开始攒，模块四实训直接调用。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33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3D2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26A6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214E38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26A6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课堂挑战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风格模仿挑战：AI 的"百变声线"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26A6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26A65B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EBEFED"/>
                </a:solidFill>
                <a:latin typeface="微软雅黑"/>
                <a:ea typeface="微软雅黑"/>
              </a:rPr>
              <a:t>用 AI 分别以"文言文说书人""说唱歌手""温柔学姐"三种风格介绍你们学校的食堂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26A65B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EBEFED"/>
                </a:solidFill>
                <a:latin typeface="微软雅黑"/>
                <a:ea typeface="微软雅黑"/>
              </a:rPr>
              <a:t>规则：每组任选一种风格，现场生成 + 朗读作品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26A65B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EBEFED"/>
                </a:solidFill>
                <a:latin typeface="微软雅黑"/>
                <a:ea typeface="微软雅黑"/>
              </a:rPr>
              <a:t>评选：全班投票"最有灵魂奖"——奖品是老师的夸夸群表扬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26A65B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EBEFED"/>
                </a:solidFill>
                <a:latin typeface="微软雅黑"/>
                <a:ea typeface="微软雅黑"/>
              </a:rPr>
              <a:t>思考：风格切换如此容易，那"内容灵魂"从哪里来？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AABBB2"/>
                </a:solidFill>
                <a:latin typeface="微软雅黑"/>
                <a:ea typeface="微软雅黑"/>
              </a:rPr>
              <a:t>活动方式：小组生成（6 分钟）→ 路演朗读（每组 2 分钟）→ 投票 + 一句话点评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18E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9E9D6"/>
                </a:solidFill>
                <a:latin typeface="微软雅黑"/>
                <a:ea typeface="微软雅黑"/>
              </a:rPr>
              <a:t>34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580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692640" y="1280160"/>
            <a:ext cx="4206240" cy="4206240"/>
          </a:xfrm>
          <a:prstGeom prst="ellipse">
            <a:avLst/>
          </a:prstGeom>
          <a:solidFill>
            <a:srgbClr val="288A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66928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B9D9C5"/>
                </a:solidFill>
                <a:latin typeface="微软雅黑"/>
                <a:ea typeface="微软雅黑"/>
              </a:rPr>
              <a:t>模块二 · 项目导航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41280" y="1051560"/>
            <a:ext cx="2011680" cy="3108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0" b="1" i="0">
                <a:solidFill>
                  <a:srgbClr val="3A945C"/>
                </a:solidFill>
                <a:latin typeface="Arial"/>
                <a:ea typeface="Arial"/>
              </a:rPr>
              <a:t>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48840"/>
            <a:ext cx="8778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C4DFCE"/>
                </a:solidFill>
                <a:latin typeface="微软雅黑"/>
                <a:ea typeface="微软雅黑"/>
              </a:rPr>
              <a:t>项目四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606040"/>
            <a:ext cx="941832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微软雅黑"/>
                <a:ea typeface="微软雅黑"/>
              </a:rPr>
              <a:t>关注生成式人工智能工具的应用挑战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3794760"/>
            <a:ext cx="1097280" cy="502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4023360"/>
            <a:ext cx="93268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DCECE2"/>
                </a:solidFill>
                <a:latin typeface="微软雅黑"/>
                <a:ea typeface="微软雅黑"/>
              </a:rPr>
              <a:t>四大挑战 + 一部新规：守住安全合规的底线</a:t>
            </a:r>
          </a:p>
        </p:txBody>
      </p:sp>
      <p:sp>
        <p:nvSpPr>
          <p:cNvPr id="9" name="Oval 8"/>
          <p:cNvSpPr/>
          <p:nvPr/>
        </p:nvSpPr>
        <p:spPr>
          <a:xfrm>
            <a:off x="868680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79576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490472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801368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18E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9E9D6"/>
                </a:solidFill>
                <a:latin typeface="微软雅黑"/>
                <a:ea typeface="微软雅黑"/>
              </a:rPr>
              <a:t>35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风险认知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四大挑战全景图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【挑战一｜幻觉】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编造事实——不存在的酒店、错误的营业时间（模块一已析）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【挑战二｜隐私】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你输入的内容可能被用于模型改进——敏感信息一去不回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【挑战三｜版权】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训练数据争议 + 生成物权属未定 + 平台规则各异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【挑战四｜依赖】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能力退化 + 判断外包 + "没有 AI 不会干活"综合症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【共同解法】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不是不用 AI，而是带着"防波堤"用 AI——逐一拆解见后页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36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风险应对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挑战一：幻觉与事实核查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【高危内容】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数字（价格、时长）、时间（营业时间、班次）、小众地点、政策细节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【三重核验法】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官方渠道（官网 / 公众号 / 电话）→ 多源交叉（两个独立信源）→ 追问 AI 出处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【让 AI 自查】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"请标注上述内容中哪些部分你不确定，并说明为什么"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【留痕习惯】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参与的交付物，关键事实注明核验日期——职业素养的表现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【岗位映射】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旅行社计调核行程、导游核讲解词、运营核数据——核验是旅游人的基本功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37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风险应对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挑战二：隐私与数据安全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【"三不输入"红线】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不输入游客身份证号 / 联系方式；不输入未公开的商业数据；不输入合同与内部文件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【案例警示】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多地曝光员工把客户名单、内部方案粘贴给公共 AI 导致信息泄露——企业追责、个人担责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【安全做法】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用占位符替代真实姓名（游客 A）；本地化部署（企业级）；敏感任务用不联网的本地模型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【旅游场景自查】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游客画像数据、供应商报价、会员信息——统统不能"裸奔"进对话框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【法规背景】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《个人信息保护法》《数据安全法》均适用于 AI 使用场景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BF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15803D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一句话原则：当你不确定能不能输入时——不输入。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38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风险应对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挑战三：版权与内容合规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【训练数据争议】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模型"学习"了海量版权作品——生成内容的独创性与权属仍在立法探索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【平台规则差异】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有的平台声明可商用，有的保留权利——商用前查平台服务条款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【你的义务】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生成的图片若"撞脸"他人作品或含他人商标，责任在使用者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【规避方法】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生成内容做二次创作；避免"模仿某画家风格画 XX"的直接商用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【底线思维】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把"来源合规"当成和"事实正确"同级别的职业标准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39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B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新规落地：AI 内容必须"亮明身份"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15803D"/>
                </a:solidFill>
                <a:latin typeface="微软雅黑"/>
                <a:ea typeface="微软雅黑"/>
              </a:rPr>
              <a:t>【背景】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《人工智能生成合成内容标识办法》由国家网信办等四部门于 2025 年 3 月 7 日发布，2025 年 9 月 1 日起施行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15803D"/>
                </a:solidFill>
                <a:latin typeface="微软雅黑"/>
                <a:ea typeface="微软雅黑"/>
              </a:rPr>
              <a:t>【内容】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AI 生成的文本、图片、音频、视频须添加标识——显式标识（用户可感知的文字 / 语音 / 图形提示）+ 隐式标识（文件元数据中的技术标记）；平台须核验，相关日志留存不少于 6 个月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15803D"/>
                </a:solidFill>
                <a:latin typeface="微软雅黑"/>
                <a:ea typeface="微软雅黑"/>
              </a:rPr>
              <a:t>【行业响应】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微信、抖音、DeepSeek 等平台火速出台细则：抖音上线 AI 内容标识功能，未主动标识的内容将被辅助添加"疑似使用了 AI 生成技术，请谨慎甄别"提示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15803D"/>
                </a:solidFill>
                <a:latin typeface="微软雅黑"/>
                <a:ea typeface="微软雅黑"/>
              </a:rPr>
              <a:t>【旅游启示】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景区 AI 宣传视频、数字人直播、AI 撰写的种草笔记——发布时均须主动标识；删除、篡改、隐匿 AI 标识属于违规行为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资料来源：新华网 · 人民邮电报（2025-09-09）；深圳市司法局合规资讯（2025-03）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40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风险应对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挑战四：过度依赖与能力退化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【退化清单】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写作依赖（AI 初稿离不了）→ 记忆外包（框架不进脑子）→ 判断外包（AI 说什么信什么）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【自我诊断】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连续一周不用 AI，你的作业质量掉了几个档次？掉得越多，依赖越深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【保留"手动挡"】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核心技能定期纯手工练习：每月手写一篇长文、每月脱稿做一次完整讲解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【团队现象】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"AI 能力"正在分化——用 AI 放大思考的人越用越强，用 AI 替代思考的人越用越弱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【本源】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改变的是"执行的门槛"，改变不了"判断的价值"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41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行业观察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就业冲击：旅游岗位的变与不变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【高风险区】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纯模板化文案、基础客服问答、简单翻译、初级资料整理——最先被 AI 替代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【安全区】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复杂决策（定制线路设计）、人际信任（高端陪同服务）、现场应变（突发处置）、创意策划（活动 IP 打造）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【变形区】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导游 →"文化讲解深度 + AI 工具运用"复合体；运营 →"AI 素材工厂的质检员 + 创意总监"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【数据参考】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携程智能客服接入大模型后日均节约人工近万小时——省下的产能转向复杂咨询与服务创新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【趋势判断】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岗位不会简单消失，而是"重组"：纯执行缩编，懂 AI 的复合岗扩容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BF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15803D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一句话总结未来职场：淘汰你的不是 AI，是"会用 AI 的同行"。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42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3D2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26A6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214E38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26A6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课堂辩论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终极辩论：AI 会取代导游吗？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26A6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26A65B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EBEFED"/>
                </a:solidFill>
                <a:latin typeface="微软雅黑"/>
                <a:ea typeface="微软雅黑"/>
              </a:rPr>
              <a:t>正方论点参考：讲解词 AI 会写、翻译 AI 秒出、路线 AI 规划、成本只有人的零头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26A65B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EBEFED"/>
                </a:solidFill>
                <a:latin typeface="微软雅黑"/>
                <a:ea typeface="微软雅黑"/>
              </a:rPr>
              <a:t>反方论点参考：情绪价值、现场应变、安全责任、文化解读的"人味"与信任感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26A65B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EBEFED"/>
                </a:solidFill>
                <a:latin typeface="微软雅黑"/>
                <a:ea typeface="微软雅黑"/>
              </a:rPr>
              <a:t>加分视角：入境游爆发（2026 上半年入境外国人 2291 万人次，同比 +20.4%）——导游更稀缺还是更过剩？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26A65B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EBEFED"/>
                </a:solidFill>
                <a:latin typeface="微软雅黑"/>
                <a:ea typeface="微软雅黑"/>
              </a:rPr>
              <a:t>终极之问：如果你是旅行社老板，"AI 导游 + 1 名安全员"的 20 人团，你敢发团吗？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AABBB2"/>
                </a:solidFill>
                <a:latin typeface="微软雅黑"/>
                <a:ea typeface="微软雅黑"/>
              </a:rPr>
              <a:t>活动方式：正反方各 3 人（10 分钟准备 + 12 分钟交锋）→ 全班盲投 → 教师结辩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18E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9E9D6"/>
                </a:solidFill>
                <a:latin typeface="微软雅黑"/>
                <a:ea typeface="微软雅黑"/>
              </a:rPr>
              <a:t>43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行为规范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健康使用清单：Do &amp; Don't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【Do｜照做】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关键事实必核验；AI 内容发布主动标识；敏感信息绝不输入；保留个人手艺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【Do｜进阶】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建立提示词库；跨模型交叉验证重要结论；让 AI 出"反方观点"自我挑战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【Don't｜红线】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不删改 AI 标识；不用 AI 冒充真人身份；不批量搬运 AI 内容当原创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【Don't｜误区】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不把 AI 当唯一信源；不在正式文书里直接复制未核验内容；不迷信"付费版一定更准"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【习惯养成】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每次使用前问自己：这个任务，AI 是"助力"还是"替身"？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44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B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457200"/>
            <a:ext cx="902207" cy="329184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模块小结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987552"/>
            <a:ext cx="11064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模块二小结：四项基本功</a:t>
            </a:r>
          </a:p>
        </p:txBody>
      </p:sp>
      <p:sp>
        <p:nvSpPr>
          <p:cNvPr id="5" name="Rectangle 4"/>
          <p:cNvSpPr/>
          <p:nvPr/>
        </p:nvSpPr>
        <p:spPr>
          <a:xfrm>
            <a:off x="585216" y="1627632"/>
            <a:ext cx="777240" cy="4572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196596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965960"/>
            <a:ext cx="64008" cy="1874519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2185415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5803D"/>
                </a:solidFill>
                <a:latin typeface="Arial"/>
                <a:ea typeface="Arial"/>
              </a:rPr>
              <a:t>01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会学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275234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费曼四步闭环 + 苏格拉底式反问——AI 是陪练，思考在自己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96596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63640" y="1965960"/>
            <a:ext cx="64008" cy="1874519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7959" y="2185415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5803D"/>
                </a:solidFill>
                <a:latin typeface="Arial"/>
                <a:ea typeface="Arial"/>
              </a:rPr>
              <a:t>02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会问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59" y="275234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R-T-R-C 四要素 + 结构化模板 + 迭代追问——需求说得清，结果才贴身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406908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4069080"/>
            <a:ext cx="64008" cy="1874519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1247" y="4288536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5803D"/>
                </a:solidFill>
                <a:latin typeface="Arial"/>
                <a:ea typeface="Arial"/>
              </a:rPr>
              <a:t>03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会调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7" y="485546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语气 / 格式 / 长度三维控制 + 风格参考法——把 AI 调教成"你的声音"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63640" y="406908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63640" y="4069080"/>
            <a:ext cx="64008" cy="1874519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37959" y="4288536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5803D"/>
                </a:solidFill>
                <a:latin typeface="Arial"/>
                <a:ea typeface="Arial"/>
              </a:rPr>
              <a:t>04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会防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37959" y="485546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幻觉核验 + 隐私红线 + 版权合规 + 2025.9.1 标识新规——用得快，更要用得稳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45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课后任务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课后实训任务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707388"/>
            <a:ext cx="237744" cy="237744"/>
          </a:xfrm>
          <a:prstGeom prst="rect">
            <a:avLst/>
          </a:prstGeom>
          <a:noFill/>
          <a:ln w="20320">
            <a:solidFill>
              <a:srgbClr val="1580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1643379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5803D"/>
                </a:solidFill>
                <a:latin typeface="微软雅黑"/>
                <a:ea typeface="微软雅黑"/>
              </a:rPr>
              <a:t>【建库】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创建个人提示词库，完成 3 个场景分类（攻略 / 文案 / 学习），每类收入 2 条本课打磨的提示词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493771"/>
            <a:ext cx="237744" cy="237744"/>
          </a:xfrm>
          <a:prstGeom prst="rect">
            <a:avLst/>
          </a:prstGeom>
          <a:noFill/>
          <a:ln w="20320">
            <a:solidFill>
              <a:srgbClr val="1580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429763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5803D"/>
                </a:solidFill>
                <a:latin typeface="微软雅黑"/>
                <a:ea typeface="微软雅黑"/>
              </a:rPr>
              <a:t>【调教】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任选一款 AI，分别训练"小红书风"与"报告风"，同题各产出一篇，对比存档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3280155"/>
            <a:ext cx="237744" cy="237744"/>
          </a:xfrm>
          <a:prstGeom prst="rect">
            <a:avLst/>
          </a:prstGeom>
          <a:noFill/>
          <a:ln w="20320">
            <a:solidFill>
              <a:srgbClr val="1580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51560" y="3216147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5803D"/>
                </a:solidFill>
                <a:latin typeface="微软雅黑"/>
                <a:ea typeface="微软雅黑"/>
              </a:rPr>
              <a:t>【打假】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找出 AI 输出中的一处幻觉（如错误的景点信息），记录提问原文、错误内容与核验过程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4066539"/>
            <a:ext cx="237744" cy="237744"/>
          </a:xfrm>
          <a:prstGeom prst="rect">
            <a:avLst/>
          </a:prstGeom>
          <a:noFill/>
          <a:ln w="20320">
            <a:solidFill>
              <a:srgbClr val="1580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51560" y="4002531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5803D"/>
                </a:solidFill>
                <a:latin typeface="微软雅黑"/>
                <a:ea typeface="微软雅黑"/>
              </a:rPr>
              <a:t>【预习】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模块三将进入八大旅游应用场景——先想：你最想深度体验哪个场景？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" y="4926076"/>
            <a:ext cx="11201400" cy="914400"/>
          </a:xfrm>
          <a:prstGeom prst="roundRect">
            <a:avLst>
              <a:gd name="adj" fmla="val 10000"/>
            </a:avLst>
          </a:prstGeom>
          <a:solidFill>
            <a:srgbClr val="EBF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09728"/>
          <a:lstStyle/>
          <a:p>
            <a:pPr algn="ctr">
              <a:lnSpc>
                <a:spcPct val="120000"/>
              </a:lnSpc>
            </a:pPr>
            <a:r>
              <a:rPr sz="1300" b="1" i="0">
                <a:solidFill>
                  <a:srgbClr val="15803D"/>
                </a:solidFill>
                <a:latin typeface="微软雅黑"/>
                <a:ea typeface="微软雅黑"/>
              </a:rPr>
              <a:t>提交要求｜</a:t>
            </a:r>
            <a:r>
              <a:rPr sz="1300" b="0" i="0">
                <a:solidFill>
                  <a:srgbClr val="3B4350"/>
                </a:solidFill>
                <a:latin typeface="微软雅黑"/>
                <a:ea typeface="微软雅黑"/>
              </a:rPr>
              <a:t>提交《提示词库 + 风格对比作品 + 幻觉打假记录》三件套，下节课抽查 3 位同学现场演示。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46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580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645920" y="3291840"/>
            <a:ext cx="4754880" cy="4754880"/>
          </a:xfrm>
          <a:prstGeom prst="ellipse">
            <a:avLst/>
          </a:prstGeom>
          <a:solidFill>
            <a:srgbClr val="2C8D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875520" y="-1463040"/>
            <a:ext cx="4023360" cy="4023360"/>
          </a:xfrm>
          <a:prstGeom prst="ellipse">
            <a:avLst/>
          </a:prstGeom>
          <a:solidFill>
            <a:srgbClr val="3692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400" b="1" i="0">
                <a:solidFill>
                  <a:srgbClr val="FFFFFF"/>
                </a:solidFill>
                <a:latin typeface="微软雅黑"/>
                <a:ea typeface="微软雅黑"/>
              </a:rPr>
              <a:t>本模块学习完成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3063240"/>
            <a:ext cx="114300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3429000"/>
            <a:ext cx="1051560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B9D9C5"/>
                </a:solidFill>
                <a:latin typeface="微软雅黑"/>
                <a:ea typeface="微软雅黑"/>
              </a:rPr>
              <a:t>下一模块预告 · 模块三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</a:pPr>
            <a:r>
              <a:rPr sz="2200" b="1" i="0">
                <a:solidFill>
                  <a:srgbClr val="FFFFFF"/>
                </a:solidFill>
                <a:latin typeface="微软雅黑"/>
                <a:ea typeface="微软雅黑"/>
              </a:rPr>
              <a:t>生成式人工智能的旅游应用场景认知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DCECE2"/>
                </a:solidFill>
                <a:latin typeface="微软雅黑"/>
                <a:ea typeface="微软雅黑"/>
              </a:rPr>
              <a:t>行程规划 · 导游讲解 · 新媒体 · 营销 · 翻译 · 客服 · 数字人 · 数据分析——八大场景全景扫描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5989320"/>
            <a:ext cx="21031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00"/>
              </a:spcAft>
            </a:pPr>
            <a:r>
              <a:rPr sz="1600" b="1" i="0">
                <a:solidFill>
                  <a:srgbClr val="A1CCB1"/>
                </a:solidFill>
                <a:latin typeface="Arial"/>
                <a:ea typeface="Arial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A1CCB1"/>
                </a:solidFill>
                <a:latin typeface="微软雅黑"/>
                <a:ea typeface="微软雅黑"/>
              </a:rPr>
              <a:t>模块一 发展概况</a:t>
            </a:r>
          </a:p>
        </p:txBody>
      </p:sp>
      <p:sp>
        <p:nvSpPr>
          <p:cNvPr id="8" name="Rectangle 7"/>
          <p:cNvSpPr/>
          <p:nvPr/>
        </p:nvSpPr>
        <p:spPr>
          <a:xfrm>
            <a:off x="896112" y="6272784"/>
            <a:ext cx="1371600" cy="16459"/>
          </a:xfrm>
          <a:prstGeom prst="rect">
            <a:avLst/>
          </a:prstGeom>
          <a:solidFill>
            <a:srgbClr val="ADD3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035808" y="5989320"/>
            <a:ext cx="21031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00"/>
              </a:spcAft>
            </a:pPr>
            <a:r>
              <a:rPr sz="1600" b="1" i="0">
                <a:solidFill>
                  <a:srgbClr val="FFFFFF"/>
                </a:solidFill>
                <a:latin typeface="Arial"/>
                <a:ea typeface="Arial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FFFFF"/>
                </a:solidFill>
                <a:latin typeface="微软雅黑"/>
                <a:ea typeface="微软雅黑"/>
              </a:rPr>
              <a:t>模块二 基础操作</a:t>
            </a:r>
          </a:p>
        </p:txBody>
      </p:sp>
      <p:sp>
        <p:nvSpPr>
          <p:cNvPr id="10" name="Rectangle 9"/>
          <p:cNvSpPr/>
          <p:nvPr/>
        </p:nvSpPr>
        <p:spPr>
          <a:xfrm>
            <a:off x="3090672" y="6272784"/>
            <a:ext cx="1371600" cy="16459"/>
          </a:xfrm>
          <a:prstGeom prst="rect">
            <a:avLst/>
          </a:prstGeom>
          <a:solidFill>
            <a:srgbClr val="ADD3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230368" y="5989320"/>
            <a:ext cx="21031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00"/>
              </a:spcAft>
            </a:pPr>
            <a:r>
              <a:rPr sz="1600" b="1" i="0">
                <a:solidFill>
                  <a:srgbClr val="A1CCB1"/>
                </a:solidFill>
                <a:latin typeface="Arial"/>
                <a:ea typeface="Arial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A1CCB1"/>
                </a:solidFill>
                <a:latin typeface="微软雅黑"/>
                <a:ea typeface="微软雅黑"/>
              </a:rPr>
              <a:t>模块三 场景认知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285231" y="6272784"/>
            <a:ext cx="1371600" cy="16459"/>
          </a:xfrm>
          <a:prstGeom prst="rect">
            <a:avLst/>
          </a:prstGeom>
          <a:solidFill>
            <a:srgbClr val="ADD3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24927" y="5989320"/>
            <a:ext cx="21031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00"/>
              </a:spcAft>
            </a:pPr>
            <a:r>
              <a:rPr sz="1600" b="1" i="0">
                <a:solidFill>
                  <a:srgbClr val="A1CCB1"/>
                </a:solidFill>
                <a:latin typeface="Arial"/>
                <a:ea typeface="Arial"/>
              </a:rPr>
              <a:t>04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A1CCB1"/>
                </a:solidFill>
                <a:latin typeface="微软雅黑"/>
                <a:ea typeface="微软雅黑"/>
              </a:rPr>
              <a:t>模块四 应用实训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479792" y="6272784"/>
            <a:ext cx="1371600" cy="16459"/>
          </a:xfrm>
          <a:prstGeom prst="rect">
            <a:avLst/>
          </a:prstGeom>
          <a:solidFill>
            <a:srgbClr val="ADD3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619488" y="5989320"/>
            <a:ext cx="21031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00"/>
              </a:spcAft>
            </a:pPr>
            <a:r>
              <a:rPr sz="1600" b="1" i="0">
                <a:solidFill>
                  <a:srgbClr val="A1CCB1"/>
                </a:solidFill>
                <a:latin typeface="Arial"/>
                <a:ea typeface="Arial"/>
              </a:rPr>
              <a:t>05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A1CCB1"/>
                </a:solidFill>
                <a:latin typeface="微软雅黑"/>
                <a:ea typeface="微软雅黑"/>
              </a:rPr>
              <a:t>模块五 应用展望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18E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9E9D6"/>
                </a:solidFill>
                <a:latin typeface="微软雅黑"/>
                <a:ea typeface="微软雅黑"/>
              </a:rPr>
              <a:t>47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