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2D86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4393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93C0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CAE0E7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生成式人工智能主要工具认知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E2EEF2"/>
                </a:solidFill>
                <a:latin typeface="微软雅黑"/>
                <a:ea typeface="微软雅黑"/>
              </a:rPr>
              <a:t>选对工具，是效率的第一次跃迁——五大类工具全景图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3087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模块一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3DCE3"/>
                </a:solidFill>
                <a:latin typeface="微软雅黑"/>
                <a:ea typeface="微软雅黑"/>
              </a:rPr>
              <a:t>旅游管理本科三年级 · 建议2课时 · 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课前破冰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工具选择困难症：你的第一站会去哪？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场景 A：要给景区写一篇小红书种草笔记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场景 B：要给民宿做一张开业海报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场景 C：要给研学团做一段 60 秒宣传短视频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灵魂提问：每个场景你第一反应会打开什么工具？为什么？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活动方式：自由举手 3 分钟 → 黑板记录高频工具 → 学完本项目再回头检验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学习目标：建立你的"工具地图"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【知识目标】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能按内容类型说出五大类生成式 AI 工具及代表产品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【能力目标】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为给定的旅游任务匹配最合适的工具组合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【素养目标】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建立"先想清楚要什么，再选工具"的工作习惯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0E7490"/>
                </a:solidFill>
                <a:latin typeface="微软雅黑"/>
                <a:ea typeface="微软雅黑"/>
              </a:rPr>
              <a:t>【衔接】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项目三将拆解这些工具背后的能力，本项目先解决"认脸"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先分清：判别式 AI vs 生成式 AI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428232" y="1506220"/>
            <a:ext cx="5257800" cy="4281932"/>
          </a:xfrm>
          <a:prstGeom prst="roundRect">
            <a:avLst>
              <a:gd name="adj" fmla="val 5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77240" y="1707388"/>
            <a:ext cx="2688336" cy="384048"/>
          </a:xfrm>
          <a:prstGeom prst="roundRect">
            <a:avLst>
              <a:gd name="adj" fmla="val 50000"/>
            </a:avLst>
          </a:prstGeom>
          <a:solidFill>
            <a:srgbClr val="5B647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判别式 AI（做选择题）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702552" y="1707388"/>
            <a:ext cx="2688336" cy="38404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微软雅黑"/>
                <a:ea typeface="微软雅黑"/>
              </a:rPr>
              <a:t>生成式 AI（做作文题）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给人脸打标签：这是张三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判断邮件是不是垃圾邮件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识别发票金额自动入账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计算 A 到 B 的最优路线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回答"是什么"——在已有选项中判断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9984" y="2347468"/>
            <a:ext cx="4663440" cy="332181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写一篇全新的景区推文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生成一段不存在的雪山视频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为数字人合成一段声音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即兴创作城市宣传曲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8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350" b="0" i="0">
                <a:solidFill>
                  <a:srgbClr val="111827"/>
                </a:solidFill>
                <a:latin typeface="微软雅黑"/>
                <a:ea typeface="微软雅黑"/>
              </a:rPr>
              <a:t>回答"怎么办"——从无到有创造内容</a:t>
            </a:r>
          </a:p>
        </p:txBody>
      </p:sp>
      <p:sp>
        <p:nvSpPr>
          <p:cNvPr id="13" name="Oval 12"/>
          <p:cNvSpPr/>
          <p:nvPr/>
        </p:nvSpPr>
        <p:spPr>
          <a:xfrm>
            <a:off x="5751576" y="3263138"/>
            <a:ext cx="768096" cy="768096"/>
          </a:xfrm>
          <a:prstGeom prst="ellipse">
            <a:avLst/>
          </a:prstGeom>
          <a:solidFill>
            <a:srgbClr val="0E7490"/>
          </a:solidFill>
          <a:ln w="254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  <a:ea typeface="Arial"/>
              </a:rPr>
              <a:t>VS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989320"/>
            <a:ext cx="112014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 i="0">
                <a:solidFill>
                  <a:srgbClr val="0E7490"/>
                </a:solidFill>
                <a:latin typeface="微软雅黑"/>
                <a:ea typeface="微软雅黑"/>
              </a:rPr>
              <a:t>一句话结论：</a:t>
            </a: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本课程的主角是生成式 AI——它把人从"找内容"升级为"造内容"。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知识讲解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工具全景图：五大类一张图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【文本类】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ChatGPT、DeepSeek、豆包、Kimi——写作、翻译、攻略、问答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【图像类】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Midjourney、DALL·E、即梦、通义万相——海报、插画、效果图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【视频类】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Sora、可灵、即梦、Vidu——宣传片、短视频、数字人播报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【音频类】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Suno（音乐）、剪映 AI 配音（语音）、声音克隆工具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【智能体/办公类】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扣子 Coze、WPS AI——搭机器人、办公提效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选工具三问：要生成什么内容？中文场景优先吗？预算（免费 or 订阅）多少？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ChatGPT：引爆全球的"AI 苹果时刻"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【出身】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OpenAI 出品，2022 年 11 月 30 日上线：5 天用户破百万、2 个月破亿，史上最快破亿的消费级应用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【核心体验】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对话式交互：像与博学助理聊天，可连续追问、可反复改稿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【2025 新节点】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GPT-5 于 2025 年 8 月 7 日发布：内置思考能力，官方称事实错误率较 GPT-4 降低约 45%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行程草稿、多语言邮件、游记润色、面试模拟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【注意事项】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国内访问受限，对中文文旅知识偶有"水土不服"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冷知识：ChatGPT 上线时官网就写着"能力有限，偶尔胡说"——"幻觉"从此成为热词。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11827"/>
                </a:solidFill>
                <a:latin typeface="微软雅黑"/>
                <a:ea typeface="微软雅黑"/>
              </a:rPr>
              <a:t>国际工具第二梯队：Claude 与 Gemini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57224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1727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468120"/>
            <a:ext cx="11155680" cy="4886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【Claude】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Anthropic 出品，长文本与写作质量著称——结构化文档、严谨改写的强项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【Gemini】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谷歌出品，深度整合搜索与安卓生态，多模态原生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【视频彩蛋】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谷歌 2025 年 10 月发布 Veo 3.1 视频模型，风格还原与镜头语言表现出色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【旅游用法】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Claude 写深度长文与合同初稿；Gemini 做多模态检索与素材整理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【理性看待】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国际工具是"参照系"——了解它们，才能评估国产工具的进步与差距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国产文本六强：各有绝活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【DeepSeek】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开源免费、推理强、思考过程透明——旅游攻略界顶流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【豆包】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字节系，App 体验好，语音对话自然，适合日常随手问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【Kimi】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长文本之王，一次读完整本地方志，适合资料研究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【文心一言】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百度系，中文知识库扎实，联网检索整合强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【通义千问】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阿里系，办公场景结合紧密，开源生态活跃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【讯飞星火】</a:t>
            </a:r>
            <a:r>
              <a:rPr sz="1450" b="0" i="0">
                <a:solidFill>
                  <a:srgbClr val="111827"/>
                </a:solidFill>
                <a:latin typeface="微软雅黑"/>
                <a:ea typeface="微软雅黑"/>
              </a:rPr>
              <a:t>语音交互与方言识别独到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图像生成工具速览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506220"/>
          <a:ext cx="11201400" cy="27432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2011680"/>
                <a:gridCol w="1737360"/>
                <a:gridCol w="3017520"/>
                <a:gridCol w="3291840"/>
                <a:gridCol w="1143000"/>
              </a:tblGrid>
              <a:tr h="457200"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工具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出品方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特色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旅游场景用法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 i="0">
                          <a:solidFill>
                            <a:srgbClr val="FFFFFF"/>
                          </a:solidFill>
                          <a:latin typeface="微软雅黑"/>
                          <a:ea typeface="微软雅黑"/>
                        </a:rPr>
                        <a:t>上手难度</a:t>
                      </a:r>
                    </a:p>
                  </a:txBody>
                  <a:tcPr anchor="ctr" marL="91440" marR="54864" marT="18288" marB="18288">
                    <a:solidFill>
                      <a:srgbClr val="0E7490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Midjourney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美国 MJ Lab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艺术感强，氛围大片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高端宣传图、概念海报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中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DALL·E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OpenAI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与 ChatGPT 一体，懂复杂指令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配图、创意草图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即梦 AI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字节跳动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中文提示词友好，人像质感好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景区海报、数字人视频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通义万相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阿里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免费额度足，风格模板多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批量产出营销配图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低</a:t>
                      </a:r>
                    </a:p>
                  </a:txBody>
                  <a:tcPr anchor="ctr" marL="91440" marR="54864" marT="18288" marB="18288">
                    <a:solidFill>
                      <a:srgbClr val="E9F4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1" i="0">
                          <a:solidFill>
                            <a:srgbClr val="111827"/>
                          </a:solidFill>
                          <a:latin typeface="微软雅黑"/>
                          <a:ea typeface="微软雅黑"/>
                        </a:rPr>
                        <a:t>Stable Diffusion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开源社区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可控性极强，插件生态大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专业设计、定制风格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2000"/>
                        </a:lnSpc>
                      </a:pPr>
                      <a:r>
                        <a:rPr sz="1200" b="0" i="0">
                          <a:solidFill>
                            <a:srgbClr val="3B4350"/>
                          </a:solidFill>
                          <a:latin typeface="微软雅黑"/>
                          <a:ea typeface="微软雅黑"/>
                        </a:rPr>
                        <a:t>高</a:t>
                      </a:r>
                    </a:p>
                  </a:txBody>
                  <a:tcPr anchor="ctr" marL="91440" marR="54864" marT="18288" marB="18288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零基础起步推荐：即梦 AI 或通义万相——中文直出、免费可用、出图质量在线。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视频与音频：内容生产的"重装备"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【视频竞速】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2024.2 Sora 预览惊艳全球 → 2025.9.30 Sora 2 随 iOS 应用上线（原生音画同步）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【国产追击】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快手可灵、字节即梦快速迭代，中文提示词友好，与国际一线差距快速收窄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【横评数据】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海通国际测评：Sora 2、Veo 3.1、可灵、即梦均可在 1–2 分钟生成 5 秒视频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【行业转折】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年 3 月 OpenAI 关停 Sora 平台，竞争焦点转向工作流与可控性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【音频家族】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Suno 作曲、剪映 AI 配音、声音克隆（须本人授权）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来源：海通国际研报（2025-10-17）及公开报道。视频生成正从"演示"迈向"准实时创作"。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办公与智能体：让 AI"动手干活"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【WPS AI】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文档写作、表格分析、PPT 大纲一键生成——专业作业提神器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【扣子 Coze】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零代码搭建智能体：知识库 + 提示词 = 专属机器人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【典型玩法】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用扣子搭"家乡旅游客服"，喂入景点资料，自动答游客问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【行业前沿】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携程"程星途"由 7 个 AI Agent 组成，覆盖商旅问答到结算全流程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0E7490"/>
                </a:solidFill>
                <a:latin typeface="微软雅黑"/>
                <a:ea typeface="微软雅黑"/>
              </a:rPr>
              <a:t>【概念】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Agent（智能体）= 会调用工具、能执行任务流程的 AI，模块五将展望它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工具选型实战：一家县旅行社的"AI 军火库"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【背景】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某县城旅行社 8 人团队，无设计、无视频专员，要做全域新媒体运营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【选型过程】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文本用 DeepSeek（免费）+ 豆包（语音）；图像用即梦（中文友好）；视频用剪映全家桶（配音字幕一体）；智能体用扣子（公众号客服机器人）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【成本】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全流程免费额度为主，仅即梦专业版按月订阅，月成本不到 200 元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0E7490"/>
                </a:solidFill>
                <a:latin typeface="微软雅黑"/>
                <a:ea typeface="微软雅黑"/>
              </a:rPr>
              <a:t>【成效】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内容产能从每周 3 条提到每天 2 条；公众号咨询 60% 由机器人应答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资料来源：课堂模拟案例（依据中小旅行社数字化实践路径设计）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工具搭配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旅游人的工具箱：两套配置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1506220"/>
            <a:ext cx="5394960" cy="4163060"/>
          </a:xfrm>
          <a:prstGeom prst="roundRect">
            <a:avLst>
              <a:gd name="adj" fmla="val 6000"/>
            </a:avLst>
          </a:prstGeom>
          <a:solidFill>
            <a:srgbClr val="F4F5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91072" y="1506220"/>
            <a:ext cx="5394960" cy="4163060"/>
          </a:xfrm>
          <a:prstGeom prst="roundRect">
            <a:avLst>
              <a:gd name="adj" fmla="val 6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06220"/>
            <a:ext cx="5394960" cy="54864"/>
          </a:xfrm>
          <a:prstGeom prst="rect">
            <a:avLst/>
          </a:prstGeom>
          <a:solidFill>
            <a:srgbClr val="6B72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91072" y="1506220"/>
            <a:ext cx="5394960" cy="5486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68910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轻装上阵版（零成本）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11112" y="1689100"/>
            <a:ext cx="48463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0E7490"/>
                </a:solidFill>
                <a:latin typeface="微软雅黑"/>
                <a:ea typeface="微软雅黑"/>
              </a:rPr>
              <a:t>专业进阶版（按需订阅）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283460"/>
            <a:ext cx="4800600" cy="5120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攻略问答：DeepSeek / 豆包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文案配图：通义万相 / 即梦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视频剪辑：剪映 AI 全家桶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翻译应急：DeepSeek / 豆包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适合：个人作业、日常学习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11112" y="2283460"/>
            <a:ext cx="4800600" cy="5120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深度研究：ChatGPT / Claude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视觉大片：Midjourney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视频生成：可灵 / 即梦专业版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智能体：扣子搭建专属客服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900" b="1" i="0">
                <a:solidFill>
                  <a:srgbClr val="0E7490"/>
                </a:solidFill>
                <a:latin typeface="微软雅黑"/>
                <a:ea typeface="微软雅黑"/>
              </a:rPr>
              <a:t>● </a:t>
            </a:r>
            <a:r>
              <a:rPr sz="1400" b="0" i="0">
                <a:solidFill>
                  <a:srgbClr val="111827"/>
                </a:solidFill>
                <a:latin typeface="微软雅黑"/>
                <a:ea typeface="微软雅黑"/>
              </a:rPr>
              <a:t>适合：竞赛、实习项目、创业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0E7490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原则：先用免费工具跑通全流程，再为"确实值得付费"的场景买单。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334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1E4555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课堂体验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工具盲盒体验：15 分钟深度试用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0E9B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抽签决定你今天"约会"的工具（DeepSeek / 即梦 / 剪映 / Kimi / 扣子五选一）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任务：用 15 分钟完成一个旅游小任务（问攻略 / 出海报 / 做配音 / 读长文 / 搭机器人）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记录三点：最惊喜的功能、最大的槽点、你会给它打几分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0E9BB5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EBEFF0"/>
                </a:solidFill>
                <a:latin typeface="微软雅黑"/>
                <a:ea typeface="微软雅黑"/>
              </a:rPr>
              <a:t>下节课开"吐槽大会"：每组 90 秒路演测评结果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A9B8BE"/>
                </a:solidFill>
                <a:latin typeface="微软雅黑"/>
                <a:ea typeface="微软雅黑"/>
              </a:rPr>
              <a:t>活动方式：单人抽签实操（15分钟）→ 小组汇总 → 每组推1人90秒测评路演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9F4F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项目小结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项目二小结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五大类工具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文本 / 图像 / 视频 / 音频 / 智能体——按内容类型选工具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国产优先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中文旅游场景：DeepSeek、豆包、即梦、通义万相是性价比之选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两套配置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零成本跑通全流程，再按需升级付费——工具为任务服务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E7490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一个习惯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先想清楚"要生成什么"，再打开工具——顺序不能反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课后任务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0E749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D4E6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07388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1560" y="1643379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【三件套试用】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完成"文本 + 图像 + 视频"各一次旅游任务实操，截图存档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2493771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429763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【测评报告】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为最惊艳与最失望的各一款工具各写 100 字点评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6928" y="3280155"/>
            <a:ext cx="237744" cy="237744"/>
          </a:xfrm>
          <a:prstGeom prst="rect">
            <a:avLst/>
          </a:prstGeom>
          <a:noFill/>
          <a:ln w="20320">
            <a:solidFill>
              <a:srgbClr val="0E749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6147"/>
            <a:ext cx="106070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0E7490"/>
                </a:solidFill>
                <a:latin typeface="微软雅黑"/>
                <a:ea typeface="微软雅黑"/>
              </a:rPr>
              <a:t>【预演】</a:t>
            </a:r>
            <a:r>
              <a:rPr sz="1500" b="0" i="0">
                <a:solidFill>
                  <a:srgbClr val="111827"/>
                </a:solidFill>
                <a:latin typeface="微软雅黑"/>
                <a:ea typeface="微软雅黑"/>
              </a:rPr>
              <a:t>下载注册扣子 Coze，为项目三"功能解析"的智能体体验做准备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4139692"/>
            <a:ext cx="11201400" cy="914400"/>
          </a:xfrm>
          <a:prstGeom prst="roundRect">
            <a:avLst>
              <a:gd name="adj" fmla="val 10000"/>
            </a:avLst>
          </a:prstGeom>
          <a:solidFill>
            <a:srgbClr val="E9F4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1168" tIns="109728"/>
          <a:lstStyle/>
          <a:p>
            <a:pPr algn="ctr">
              <a:lnSpc>
                <a:spcPct val="120000"/>
              </a:lnSpc>
            </a:pPr>
            <a:r>
              <a:rPr sz="1300" b="1" i="0">
                <a:solidFill>
                  <a:srgbClr val="0E7490"/>
                </a:solidFill>
                <a:latin typeface="微软雅黑"/>
                <a:ea typeface="微软雅黑"/>
              </a:rPr>
              <a:t>提交要求｜</a:t>
            </a:r>
            <a:r>
              <a:rPr sz="1300" b="0" i="0">
                <a:solidFill>
                  <a:srgbClr val="3B4350"/>
                </a:solidFill>
                <a:latin typeface="微软雅黑"/>
                <a:ea typeface="微软雅黑"/>
              </a:rPr>
              <a:t>提交实操截图包 + 200 字工具测评，下节课"吐槽大会"抽点路演。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0E7490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49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63040" y="3108960"/>
            <a:ext cx="4206240" cy="4206240"/>
          </a:xfrm>
          <a:prstGeom prst="ellipse">
            <a:avLst/>
          </a:prstGeom>
          <a:solidFill>
            <a:srgbClr val="2682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155448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本项目学习完成</a:t>
            </a:r>
          </a:p>
        </p:txBody>
      </p:sp>
      <p:sp>
        <p:nvSpPr>
          <p:cNvPr id="4" name="Rectangle 3"/>
          <p:cNvSpPr/>
          <p:nvPr/>
        </p:nvSpPr>
        <p:spPr>
          <a:xfrm>
            <a:off x="804672" y="2514600"/>
            <a:ext cx="105156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834640"/>
            <a:ext cx="103327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 i="0">
                <a:solidFill>
                  <a:srgbClr val="B7D5DE"/>
                </a:solidFill>
                <a:latin typeface="微软雅黑"/>
                <a:ea typeface="微软雅黑"/>
              </a:rPr>
              <a:t>下一项目预告 · 项目三 · 功能解析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300"/>
              </a:spcAft>
            </a:pPr>
            <a:r>
              <a:rPr sz="21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生成式人工智能功能解析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D4E6EB"/>
                </a:solidFill>
                <a:latin typeface="微软雅黑"/>
                <a:ea typeface="微软雅黑"/>
              </a:rPr>
              <a:t>笔、画、声、影、码、员——六边形能力全解</a:t>
            </a:r>
          </a:p>
        </p:txBody>
      </p:sp>
      <p:sp>
        <p:nvSpPr>
          <p:cNvPr id="6" name="Oval 5"/>
          <p:cNvSpPr/>
          <p:nvPr/>
        </p:nvSpPr>
        <p:spPr>
          <a:xfrm>
            <a:off x="804672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" y="5138928"/>
            <a:ext cx="146304" cy="146304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389888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682496" y="5138928"/>
            <a:ext cx="128016" cy="128016"/>
          </a:xfrm>
          <a:prstGeom prst="ellipse">
            <a:avLst/>
          </a:prstGeom>
          <a:solidFill>
            <a:srgbClr val="86B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" y="544068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9FC7D3"/>
                </a:solidFill>
                <a:latin typeface="微软雅黑"/>
                <a:ea typeface="微软雅黑"/>
              </a:rPr>
              <a:t>模块一 · 共四个项目 · 当前第二个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708993"/>
                </a:solidFill>
                <a:latin typeface="微软雅黑"/>
                <a:ea typeface="微软雅黑"/>
              </a:rPr>
              <a:t>生成式人工智能与旅游实践创新应用 · 模块一 发展概况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C3E6EC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