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749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595360" y="3566160"/>
            <a:ext cx="4937760" cy="4937760"/>
          </a:xfrm>
          <a:prstGeom prst="ellipse">
            <a:avLst/>
          </a:prstGeom>
          <a:solidFill>
            <a:srgbClr val="2D86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149840" y="1097280"/>
            <a:ext cx="3291840" cy="3291840"/>
          </a:xfrm>
          <a:prstGeom prst="ellipse">
            <a:avLst/>
          </a:prstGeom>
          <a:solidFill>
            <a:srgbClr val="4393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326880" y="5120640"/>
            <a:ext cx="2377440" cy="2377440"/>
          </a:xfrm>
          <a:prstGeom prst="ellipse">
            <a:avLst/>
          </a:prstGeom>
          <a:noFill/>
          <a:ln w="15240">
            <a:solidFill>
              <a:srgbClr val="93C0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502920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CAE0E7"/>
                </a:solidFill>
                <a:latin typeface="微软雅黑"/>
                <a:ea typeface="微软雅黑"/>
              </a:rPr>
              <a:t>生成式人工智能与旅游实践创新应用</a:t>
            </a:r>
          </a:p>
        </p:txBody>
      </p:sp>
      <p:sp>
        <p:nvSpPr>
          <p:cNvPr id="6" name="Rectangle 5"/>
          <p:cNvSpPr/>
          <p:nvPr/>
        </p:nvSpPr>
        <p:spPr>
          <a:xfrm>
            <a:off x="804672" y="1883664"/>
            <a:ext cx="123444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103120"/>
            <a:ext cx="987552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FFFFFF"/>
                </a:solidFill>
                <a:latin typeface="微软雅黑"/>
                <a:ea typeface="微软雅黑"/>
              </a:rPr>
              <a:t>人工智能发展概况认知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3520440"/>
            <a:ext cx="96926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E2EEF2"/>
                </a:solidFill>
                <a:latin typeface="微软雅黑"/>
                <a:ea typeface="微软雅黑"/>
              </a:rPr>
              <a:t>从图灵之问到 DeepSeek：一部跨越七十年的人机进化史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892040"/>
            <a:ext cx="787907" cy="329184"/>
          </a:xfrm>
          <a:prstGeom prst="roundRect">
            <a:avLst>
              <a:gd name="adj" fmla="val 50000"/>
            </a:avLst>
          </a:prstGeom>
          <a:solidFill>
            <a:srgbClr val="3087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300" b="1" i="0">
                <a:solidFill>
                  <a:srgbClr val="0E7490"/>
                </a:solidFill>
                <a:latin typeface="微软雅黑"/>
                <a:ea typeface="微软雅黑"/>
              </a:rPr>
              <a:t>模块一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5532120"/>
            <a:ext cx="100584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C3DCE3"/>
                </a:solidFill>
                <a:latin typeface="微软雅黑"/>
                <a:ea typeface="微软雅黑"/>
              </a:rPr>
              <a:t>旅游管理本科三年级 · 建议2课时 · 生成式人工智能与旅游实践创新应用</a:t>
            </a:r>
          </a:p>
        </p:txBody>
      </p:sp>
      <p:sp>
        <p:nvSpPr>
          <p:cNvPr id="11" name="Oval 10"/>
          <p:cNvSpPr/>
          <p:nvPr/>
        </p:nvSpPr>
        <p:spPr>
          <a:xfrm>
            <a:off x="804672" y="6263640"/>
            <a:ext cx="118872" cy="118872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078992" y="6263640"/>
            <a:ext cx="118872" cy="118872"/>
          </a:xfrm>
          <a:prstGeom prst="ellipse">
            <a:avLst/>
          </a:prstGeom>
          <a:solidFill>
            <a:srgbClr val="86BA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53312" y="6263640"/>
            <a:ext cx="118872" cy="118872"/>
          </a:xfrm>
          <a:prstGeom prst="ellipse">
            <a:avLst/>
          </a:prstGeom>
          <a:solidFill>
            <a:srgbClr val="86BA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627631" y="6263640"/>
            <a:ext cx="118872" cy="118872"/>
          </a:xfrm>
          <a:prstGeom prst="ellipse">
            <a:avLst/>
          </a:prstGeom>
          <a:solidFill>
            <a:srgbClr val="86BA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901952" y="6263640"/>
            <a:ext cx="118872" cy="118872"/>
          </a:xfrm>
          <a:prstGeom prst="ellipse">
            <a:avLst/>
          </a:prstGeom>
          <a:solidFill>
            <a:srgbClr val="86BA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334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9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1E4555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927608" cy="347472"/>
          </a:xfrm>
          <a:prstGeom prst="roundRect">
            <a:avLst>
              <a:gd name="adj" fmla="val 50000"/>
            </a:avLst>
          </a:prstGeom>
          <a:solidFill>
            <a:srgbClr val="0E9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开课破冰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开课破冰：下面四件事，AI 今天能做到几件？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0E9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0E9BB5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EBEFF0"/>
                </a:solidFill>
                <a:latin typeface="微软雅黑"/>
                <a:ea typeface="微软雅黑"/>
              </a:rPr>
              <a:t>30 秒生成一份含景点讲解、预算与交通衔接的三日游攻略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0E9BB5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EBEFF0"/>
                </a:solidFill>
                <a:latin typeface="微软雅黑"/>
                <a:ea typeface="微软雅黑"/>
              </a:rPr>
              <a:t>输入一句话，生成一段以假乱真的景区宣传视频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0E9BB5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EBEFF0"/>
                </a:solidFill>
                <a:latin typeface="微软雅黑"/>
                <a:ea typeface="微软雅黑"/>
              </a:rPr>
              <a:t>同时用中英日韩四国语言，7×24 小时回答游客咨询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0E9BB5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EBEFF0"/>
                </a:solidFill>
                <a:latin typeface="微软雅黑"/>
                <a:ea typeface="微软雅黑"/>
              </a:rPr>
              <a:t>预测下一个黄金周，你家门口景区会来多少游客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A9B8BE"/>
                </a:solidFill>
                <a:latin typeface="微软雅黑"/>
                <a:ea typeface="微软雅黑"/>
              </a:rPr>
              <a:t>活动方式：举手投票 → 逐条揭晓（答案：全部能）→ 引出本课程主题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08993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3E6EC"/>
                </a:solidFill>
                <a:latin typeface="微软雅黑"/>
                <a:ea typeface="微软雅黑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学习目标：学完本项目你将……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0E7490"/>
                </a:solidFill>
                <a:latin typeface="微软雅黑"/>
                <a:ea typeface="微软雅黑"/>
              </a:rPr>
              <a:t>【知识目标】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说出人工智能的定义、三次发展浪潮与大模型演进脉络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0E7490"/>
                </a:solidFill>
                <a:latin typeface="微软雅黑"/>
                <a:ea typeface="微软雅黑"/>
              </a:rPr>
              <a:t>【能力目标】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能向朋友讲清"AI 为什么突然变强了"这件事的来龙去脉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0E7490"/>
                </a:solidFill>
                <a:latin typeface="微软雅黑"/>
                <a:ea typeface="微软雅黑"/>
              </a:rPr>
              <a:t>【素养目标】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建立技术史观：AI 不是横空出世，而是七十年积累的爆发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0E7490"/>
                </a:solidFill>
                <a:latin typeface="微软雅黑"/>
                <a:ea typeface="微软雅黑"/>
              </a:rPr>
              <a:t>【项目定位】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本项目是全课程的地基——先看清来路，再判断去路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知识讲解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什么是人工智能（AI）？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【定义】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让机器模拟人类智能行为的技术——能感知、能学习、能决策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【会感知】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识别图像、听懂语音、读懂文字，如同人的眼与耳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【会学习】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从海量数据中自己总结规律，而非依赖人工写死的规则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【会决策】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依据学到的规律做预测、推荐与内容生成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【旅游视角】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景区人脸识别闸机、语音导览、平台智能推荐，背后都是 AI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E9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0E7490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AI 冷知识：1950 年图灵提出"机器能思考吗"时，距离第一台商用计算机问世才刚 4 年。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知识讲解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AI 三次浪潮与两次寒冬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3780129"/>
            <a:ext cx="10744200" cy="29260"/>
          </a:xfrm>
          <a:prstGeom prst="rect">
            <a:avLst/>
          </a:prstGeom>
          <a:solidFill>
            <a:srgbClr val="93C0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73836" y="3717036"/>
            <a:ext cx="155448" cy="155448"/>
          </a:xfrm>
          <a:prstGeom prst="ellipse">
            <a:avLst/>
          </a:prstGeom>
          <a:solidFill>
            <a:srgbClr val="0E7490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69163" y="2221992"/>
            <a:ext cx="1764792" cy="1417320"/>
          </a:xfrm>
          <a:prstGeom prst="rect">
            <a:avLst/>
          </a:prstGeom>
          <a:noFill/>
        </p:spPr>
        <p:txBody>
          <a:bodyPr wrap="square" anchor="b" lIns="0" rIns="0" tIns="0" bIns="0">
            <a:spAutoFit/>
          </a:bodyPr>
          <a:lstStyle/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 i="0">
                <a:solidFill>
                  <a:srgbClr val="0E7490"/>
                </a:solidFill>
                <a:latin typeface="Arial"/>
                <a:ea typeface="Arial"/>
              </a:rPr>
              <a:t>1956</a:t>
            </a:r>
          </a:p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 i="0">
                <a:solidFill>
                  <a:srgbClr val="111827"/>
                </a:solidFill>
                <a:latin typeface="微软雅黑"/>
                <a:ea typeface="微软雅黑"/>
              </a:rPr>
              <a:t>达特茅斯会议</a:t>
            </a:r>
          </a:p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0" i="0">
                <a:solidFill>
                  <a:srgbClr val="6B7280"/>
                </a:solidFill>
                <a:latin typeface="微软雅黑"/>
                <a:ea typeface="微软雅黑"/>
              </a:rPr>
              <a:t>麦卡锡首次提出"人工智能"，学科诞生</a:t>
            </a:r>
          </a:p>
        </p:txBody>
      </p:sp>
      <p:sp>
        <p:nvSpPr>
          <p:cNvPr id="10" name="Oval 9"/>
          <p:cNvSpPr/>
          <p:nvPr/>
        </p:nvSpPr>
        <p:spPr>
          <a:xfrm>
            <a:off x="2967228" y="3717036"/>
            <a:ext cx="155448" cy="155448"/>
          </a:xfrm>
          <a:prstGeom prst="ellipse">
            <a:avLst/>
          </a:prstGeom>
          <a:solidFill>
            <a:srgbClr val="0E7490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162556" y="3959352"/>
            <a:ext cx="1764792" cy="1417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 i="0">
                <a:solidFill>
                  <a:srgbClr val="0E7490"/>
                </a:solidFill>
                <a:latin typeface="Arial"/>
                <a:ea typeface="Arial"/>
              </a:rPr>
              <a:t>1974–80</a:t>
            </a:r>
          </a:p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 i="0">
                <a:solidFill>
                  <a:srgbClr val="111827"/>
                </a:solidFill>
                <a:latin typeface="微软雅黑"/>
                <a:ea typeface="微软雅黑"/>
              </a:rPr>
              <a:t>第一次寒冬</a:t>
            </a:r>
          </a:p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0" i="0">
                <a:solidFill>
                  <a:srgbClr val="6B7280"/>
                </a:solidFill>
                <a:latin typeface="微软雅黑"/>
                <a:ea typeface="微软雅黑"/>
              </a:rPr>
              <a:t>算力与经费不足，符号主义遇冷</a:t>
            </a:r>
          </a:p>
        </p:txBody>
      </p:sp>
      <p:sp>
        <p:nvSpPr>
          <p:cNvPr id="12" name="Oval 11"/>
          <p:cNvSpPr/>
          <p:nvPr/>
        </p:nvSpPr>
        <p:spPr>
          <a:xfrm>
            <a:off x="4960620" y="3717036"/>
            <a:ext cx="155448" cy="155448"/>
          </a:xfrm>
          <a:prstGeom prst="ellipse">
            <a:avLst/>
          </a:prstGeom>
          <a:solidFill>
            <a:srgbClr val="0E7490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155948" y="2221992"/>
            <a:ext cx="1764792" cy="1417320"/>
          </a:xfrm>
          <a:prstGeom prst="rect">
            <a:avLst/>
          </a:prstGeom>
          <a:noFill/>
        </p:spPr>
        <p:txBody>
          <a:bodyPr wrap="square" anchor="b" lIns="0" rIns="0" tIns="0" bIns="0">
            <a:spAutoFit/>
          </a:bodyPr>
          <a:lstStyle/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 i="0">
                <a:solidFill>
                  <a:srgbClr val="0E7490"/>
                </a:solidFill>
                <a:latin typeface="Arial"/>
                <a:ea typeface="Arial"/>
              </a:rPr>
              <a:t>1980s</a:t>
            </a:r>
          </a:p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 i="0">
                <a:solidFill>
                  <a:srgbClr val="111827"/>
                </a:solidFill>
                <a:latin typeface="微软雅黑"/>
                <a:ea typeface="微软雅黑"/>
              </a:rPr>
              <a:t>专家系统</a:t>
            </a:r>
          </a:p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0" i="0">
                <a:solidFill>
                  <a:srgbClr val="6B7280"/>
                </a:solidFill>
                <a:latin typeface="微软雅黑"/>
                <a:ea typeface="微软雅黑"/>
              </a:rPr>
              <a:t>知识工程兴起，AI 首次商用落地</a:t>
            </a:r>
          </a:p>
        </p:txBody>
      </p:sp>
      <p:sp>
        <p:nvSpPr>
          <p:cNvPr id="14" name="Oval 13"/>
          <p:cNvSpPr/>
          <p:nvPr/>
        </p:nvSpPr>
        <p:spPr>
          <a:xfrm>
            <a:off x="6954012" y="3717036"/>
            <a:ext cx="155448" cy="155448"/>
          </a:xfrm>
          <a:prstGeom prst="ellipse">
            <a:avLst/>
          </a:prstGeom>
          <a:solidFill>
            <a:srgbClr val="0E7490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149340" y="3959352"/>
            <a:ext cx="1764792" cy="1417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 i="0">
                <a:solidFill>
                  <a:srgbClr val="0E7490"/>
                </a:solidFill>
                <a:latin typeface="Arial"/>
                <a:ea typeface="Arial"/>
              </a:rPr>
              <a:t>1990s</a:t>
            </a:r>
          </a:p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 i="0">
                <a:solidFill>
                  <a:srgbClr val="111827"/>
                </a:solidFill>
                <a:latin typeface="微软雅黑"/>
                <a:ea typeface="微软雅黑"/>
              </a:rPr>
              <a:t>第二次寒冬</a:t>
            </a:r>
          </a:p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0" i="0">
                <a:solidFill>
                  <a:srgbClr val="6B7280"/>
                </a:solidFill>
                <a:latin typeface="微软雅黑"/>
                <a:ea typeface="微软雅黑"/>
              </a:rPr>
              <a:t>维护成本高企，泡沫破裂</a:t>
            </a:r>
          </a:p>
        </p:txBody>
      </p:sp>
      <p:sp>
        <p:nvSpPr>
          <p:cNvPr id="16" name="Oval 15"/>
          <p:cNvSpPr/>
          <p:nvPr/>
        </p:nvSpPr>
        <p:spPr>
          <a:xfrm>
            <a:off x="8947404" y="3717036"/>
            <a:ext cx="155448" cy="155448"/>
          </a:xfrm>
          <a:prstGeom prst="ellipse">
            <a:avLst/>
          </a:prstGeom>
          <a:solidFill>
            <a:srgbClr val="0E7490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142732" y="2221992"/>
            <a:ext cx="1764792" cy="1417320"/>
          </a:xfrm>
          <a:prstGeom prst="rect">
            <a:avLst/>
          </a:prstGeom>
          <a:noFill/>
        </p:spPr>
        <p:txBody>
          <a:bodyPr wrap="square" anchor="b" lIns="0" rIns="0" tIns="0" bIns="0">
            <a:spAutoFit/>
          </a:bodyPr>
          <a:lstStyle/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 i="0">
                <a:solidFill>
                  <a:srgbClr val="0E7490"/>
                </a:solidFill>
                <a:latin typeface="Arial"/>
                <a:ea typeface="Arial"/>
              </a:rPr>
              <a:t>2012</a:t>
            </a:r>
          </a:p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 i="0">
                <a:solidFill>
                  <a:srgbClr val="111827"/>
                </a:solidFill>
                <a:latin typeface="微软雅黑"/>
                <a:ea typeface="微软雅黑"/>
              </a:rPr>
              <a:t>深度学习崛起</a:t>
            </a:r>
          </a:p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0" i="0">
                <a:solidFill>
                  <a:srgbClr val="6B7280"/>
                </a:solidFill>
                <a:latin typeface="微软雅黑"/>
                <a:ea typeface="微软雅黑"/>
              </a:rPr>
              <a:t>AlexNet 夺冠 ImageNet，新时代开启</a:t>
            </a:r>
          </a:p>
        </p:txBody>
      </p:sp>
      <p:sp>
        <p:nvSpPr>
          <p:cNvPr id="18" name="Oval 17"/>
          <p:cNvSpPr/>
          <p:nvPr/>
        </p:nvSpPr>
        <p:spPr>
          <a:xfrm>
            <a:off x="10940796" y="3717036"/>
            <a:ext cx="155448" cy="155448"/>
          </a:xfrm>
          <a:prstGeom prst="ellipse">
            <a:avLst/>
          </a:prstGeom>
          <a:solidFill>
            <a:srgbClr val="0E7490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136124" y="3959352"/>
            <a:ext cx="1764792" cy="1417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 i="0">
                <a:solidFill>
                  <a:srgbClr val="0E7490"/>
                </a:solidFill>
                <a:latin typeface="Arial"/>
                <a:ea typeface="Arial"/>
              </a:rPr>
              <a:t>2022</a:t>
            </a:r>
          </a:p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 i="0">
                <a:solidFill>
                  <a:srgbClr val="111827"/>
                </a:solidFill>
                <a:latin typeface="微软雅黑"/>
                <a:ea typeface="微软雅黑"/>
              </a:rPr>
              <a:t>ChatGPT 发布</a:t>
            </a:r>
          </a:p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0" i="0">
                <a:solidFill>
                  <a:srgbClr val="6B7280"/>
                </a:solidFill>
                <a:latin typeface="微软雅黑"/>
                <a:ea typeface="微软雅黑"/>
              </a:rPr>
              <a:t>生成式 AI 爆发，进入大众视野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02920" y="5897880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E9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0E7490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规律：AI 每次跃迁 = 算法突破 × 算力跃升 × 数据爆发，三者缺一不可。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知识讲解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机器学习：让计算机自己"学"规律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【传统编程】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人写规则 → 机器执行：如果门票售罄，则显示"已约满"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【机器学习】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喂数据 → 机器自己找规律：给它 10 万条"日期+客流"记录，它学会预测明天客流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【监督学习】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有标准答案的练习题：预测房价、判断差评好评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【无监督学习】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自己找规律：把游客自动分成"亲子党""银发族""特种兵"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【旅游视角】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OTA"猜你喜欢"的酒店推荐，本质是机器学习模型在运转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知识讲解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深度学习与大模型：AI 的"读万卷书"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【深度学习】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模拟人脑神经元的层层连接：看风景照时，底层看到线条 → 中层看到屋檐 → 高层认出"这是故宫"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【2012 转折点】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AlexNet 在 ImageNet 大赛大幅领先传统方法，一战成名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【大语言模型 LLM】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把互联网规模的文章"读"一遍，学会语言的统计规律与世界知识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【涌现能力】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参数规模突破临界点后，突然会推理、会写代码、会角色扮演——量变引发质变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【一句话】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大模型不是数据库，而是一位"读遍天下书却没出过门"的学者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E9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0E7490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训练大模型的 GPU 芯片与游戏显卡同宗同源——算力成了 AI 时代的"石油"。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知识讲解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GPT 进化史：从"文字接龙"到"思考者"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3780129"/>
            <a:ext cx="10744200" cy="29260"/>
          </a:xfrm>
          <a:prstGeom prst="rect">
            <a:avLst/>
          </a:prstGeom>
          <a:solidFill>
            <a:srgbClr val="93C0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73836" y="3717036"/>
            <a:ext cx="155448" cy="155448"/>
          </a:xfrm>
          <a:prstGeom prst="ellipse">
            <a:avLst/>
          </a:prstGeom>
          <a:solidFill>
            <a:srgbClr val="0E7490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69163" y="2221992"/>
            <a:ext cx="1764792" cy="1417320"/>
          </a:xfrm>
          <a:prstGeom prst="rect">
            <a:avLst/>
          </a:prstGeom>
          <a:noFill/>
        </p:spPr>
        <p:txBody>
          <a:bodyPr wrap="square" anchor="b" lIns="0" rIns="0" tIns="0" bIns="0">
            <a:spAutoFit/>
          </a:bodyPr>
          <a:lstStyle/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 i="0">
                <a:solidFill>
                  <a:srgbClr val="0E7490"/>
                </a:solidFill>
                <a:latin typeface="Arial"/>
                <a:ea typeface="Arial"/>
              </a:rPr>
              <a:t>2018</a:t>
            </a:r>
          </a:p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 i="0">
                <a:solidFill>
                  <a:srgbClr val="111827"/>
                </a:solidFill>
                <a:latin typeface="微软雅黑"/>
                <a:ea typeface="微软雅黑"/>
              </a:rPr>
              <a:t>GPT-1</a:t>
            </a:r>
          </a:p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0" i="0">
                <a:solidFill>
                  <a:srgbClr val="6B7280"/>
                </a:solidFill>
                <a:latin typeface="微软雅黑"/>
                <a:ea typeface="微软雅黑"/>
              </a:rPr>
              <a:t>1.17 亿参数，证明预训练路线可行</a:t>
            </a:r>
          </a:p>
        </p:txBody>
      </p:sp>
      <p:sp>
        <p:nvSpPr>
          <p:cNvPr id="10" name="Oval 9"/>
          <p:cNvSpPr/>
          <p:nvPr/>
        </p:nvSpPr>
        <p:spPr>
          <a:xfrm>
            <a:off x="2967228" y="3717036"/>
            <a:ext cx="155448" cy="155448"/>
          </a:xfrm>
          <a:prstGeom prst="ellipse">
            <a:avLst/>
          </a:prstGeom>
          <a:solidFill>
            <a:srgbClr val="0E7490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162556" y="3959352"/>
            <a:ext cx="1764792" cy="1417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 i="0">
                <a:solidFill>
                  <a:srgbClr val="0E7490"/>
                </a:solidFill>
                <a:latin typeface="Arial"/>
                <a:ea typeface="Arial"/>
              </a:rPr>
              <a:t>2020</a:t>
            </a:r>
          </a:p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 i="0">
                <a:solidFill>
                  <a:srgbClr val="111827"/>
                </a:solidFill>
                <a:latin typeface="微软雅黑"/>
                <a:ea typeface="微软雅黑"/>
              </a:rPr>
              <a:t>GPT-3</a:t>
            </a:r>
          </a:p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0" i="0">
                <a:solidFill>
                  <a:srgbClr val="6B7280"/>
                </a:solidFill>
                <a:latin typeface="微软雅黑"/>
                <a:ea typeface="微软雅黑"/>
              </a:rPr>
              <a:t>1750 亿参数，少样本学习惊艳业界</a:t>
            </a:r>
          </a:p>
        </p:txBody>
      </p:sp>
      <p:sp>
        <p:nvSpPr>
          <p:cNvPr id="12" name="Oval 11"/>
          <p:cNvSpPr/>
          <p:nvPr/>
        </p:nvSpPr>
        <p:spPr>
          <a:xfrm>
            <a:off x="4960620" y="3717036"/>
            <a:ext cx="155448" cy="155448"/>
          </a:xfrm>
          <a:prstGeom prst="ellipse">
            <a:avLst/>
          </a:prstGeom>
          <a:solidFill>
            <a:srgbClr val="0E7490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155948" y="2221992"/>
            <a:ext cx="1764792" cy="1417320"/>
          </a:xfrm>
          <a:prstGeom prst="rect">
            <a:avLst/>
          </a:prstGeom>
          <a:noFill/>
        </p:spPr>
        <p:txBody>
          <a:bodyPr wrap="square" anchor="b" lIns="0" rIns="0" tIns="0" bIns="0">
            <a:spAutoFit/>
          </a:bodyPr>
          <a:lstStyle/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 i="0">
                <a:solidFill>
                  <a:srgbClr val="0E7490"/>
                </a:solidFill>
                <a:latin typeface="Arial"/>
                <a:ea typeface="Arial"/>
              </a:rPr>
              <a:t>2022</a:t>
            </a:r>
          </a:p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 i="0">
                <a:solidFill>
                  <a:srgbClr val="111827"/>
                </a:solidFill>
                <a:latin typeface="微软雅黑"/>
                <a:ea typeface="微软雅黑"/>
              </a:rPr>
              <a:t>ChatGPT</a:t>
            </a:r>
          </a:p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0" i="0">
                <a:solidFill>
                  <a:srgbClr val="6B7280"/>
                </a:solidFill>
                <a:latin typeface="微软雅黑"/>
                <a:ea typeface="微软雅黑"/>
              </a:rPr>
              <a:t>对话式 AI 引爆全球，2 个月用户破亿</a:t>
            </a:r>
          </a:p>
        </p:txBody>
      </p:sp>
      <p:sp>
        <p:nvSpPr>
          <p:cNvPr id="14" name="Oval 13"/>
          <p:cNvSpPr/>
          <p:nvPr/>
        </p:nvSpPr>
        <p:spPr>
          <a:xfrm>
            <a:off x="6954012" y="3717036"/>
            <a:ext cx="155448" cy="155448"/>
          </a:xfrm>
          <a:prstGeom prst="ellipse">
            <a:avLst/>
          </a:prstGeom>
          <a:solidFill>
            <a:srgbClr val="0E7490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149340" y="3959352"/>
            <a:ext cx="1764792" cy="1417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 i="0">
                <a:solidFill>
                  <a:srgbClr val="0E7490"/>
                </a:solidFill>
                <a:latin typeface="Arial"/>
                <a:ea typeface="Arial"/>
              </a:rPr>
              <a:t>2023</a:t>
            </a:r>
          </a:p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 i="0">
                <a:solidFill>
                  <a:srgbClr val="111827"/>
                </a:solidFill>
                <a:latin typeface="微软雅黑"/>
                <a:ea typeface="微软雅黑"/>
              </a:rPr>
              <a:t>GPT-4</a:t>
            </a:r>
          </a:p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0" i="0">
                <a:solidFill>
                  <a:srgbClr val="6B7280"/>
                </a:solidFill>
                <a:latin typeface="微软雅黑"/>
                <a:ea typeface="微软雅黑"/>
              </a:rPr>
              <a:t>多模态：能看图、能考试、能推理</a:t>
            </a:r>
          </a:p>
        </p:txBody>
      </p:sp>
      <p:sp>
        <p:nvSpPr>
          <p:cNvPr id="16" name="Oval 15"/>
          <p:cNvSpPr/>
          <p:nvPr/>
        </p:nvSpPr>
        <p:spPr>
          <a:xfrm>
            <a:off x="8947404" y="3717036"/>
            <a:ext cx="155448" cy="155448"/>
          </a:xfrm>
          <a:prstGeom prst="ellipse">
            <a:avLst/>
          </a:prstGeom>
          <a:solidFill>
            <a:srgbClr val="0E7490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142732" y="2221992"/>
            <a:ext cx="1764792" cy="1417320"/>
          </a:xfrm>
          <a:prstGeom prst="rect">
            <a:avLst/>
          </a:prstGeom>
          <a:noFill/>
        </p:spPr>
        <p:txBody>
          <a:bodyPr wrap="square" anchor="b" lIns="0" rIns="0" tIns="0" bIns="0">
            <a:spAutoFit/>
          </a:bodyPr>
          <a:lstStyle/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 i="0">
                <a:solidFill>
                  <a:srgbClr val="0E7490"/>
                </a:solidFill>
                <a:latin typeface="Arial"/>
                <a:ea typeface="Arial"/>
              </a:rPr>
              <a:t>2024</a:t>
            </a:r>
          </a:p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 i="0">
                <a:solidFill>
                  <a:srgbClr val="111827"/>
                </a:solidFill>
                <a:latin typeface="微软雅黑"/>
                <a:ea typeface="微软雅黑"/>
              </a:rPr>
              <a:t>GPT-4o</a:t>
            </a:r>
          </a:p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0" i="0">
                <a:solidFill>
                  <a:srgbClr val="6B7280"/>
                </a:solidFill>
                <a:latin typeface="微软雅黑"/>
                <a:ea typeface="微软雅黑"/>
              </a:rPr>
              <a:t>语音视觉文本实时融合，如真人对话</a:t>
            </a:r>
          </a:p>
        </p:txBody>
      </p:sp>
      <p:sp>
        <p:nvSpPr>
          <p:cNvPr id="18" name="Oval 17"/>
          <p:cNvSpPr/>
          <p:nvPr/>
        </p:nvSpPr>
        <p:spPr>
          <a:xfrm>
            <a:off x="10940796" y="3717036"/>
            <a:ext cx="155448" cy="155448"/>
          </a:xfrm>
          <a:prstGeom prst="ellipse">
            <a:avLst/>
          </a:prstGeom>
          <a:solidFill>
            <a:srgbClr val="0E7490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136124" y="3959352"/>
            <a:ext cx="1764792" cy="1417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 i="0">
                <a:solidFill>
                  <a:srgbClr val="0E7490"/>
                </a:solidFill>
                <a:latin typeface="Arial"/>
                <a:ea typeface="Arial"/>
              </a:rPr>
              <a:t>2025.8</a:t>
            </a:r>
          </a:p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 i="0">
                <a:solidFill>
                  <a:srgbClr val="111827"/>
                </a:solidFill>
                <a:latin typeface="微软雅黑"/>
                <a:ea typeface="微软雅黑"/>
              </a:rPr>
              <a:t>GPT-5</a:t>
            </a:r>
          </a:p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0" i="0">
                <a:solidFill>
                  <a:srgbClr val="6B7280"/>
                </a:solidFill>
                <a:latin typeface="微软雅黑"/>
                <a:ea typeface="微软雅黑"/>
              </a:rPr>
              <a:t>内置思考能力，官方称事实错误率较 GPT-4 降低约 45%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02920" y="5897880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E9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0E7490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资料来源：OpenAI 官网（2025-08-07）、中国科学院网信工作网（2025-08-20）。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知识讲解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中国大模型：第一梯队成型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9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【产业体量】</a:t>
            </a:r>
            <a:r>
              <a:rPr sz="1450" b="0" i="0">
                <a:solidFill>
                  <a:srgbClr val="111827"/>
                </a:solidFill>
                <a:latin typeface="微软雅黑"/>
                <a:ea typeface="微软雅黑"/>
              </a:rPr>
              <a:t>据中国信通院测算，我国 AI 核心产业规模已接近 6000 亿元，相关企业超 4500 家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9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【文心一言】</a:t>
            </a:r>
            <a:r>
              <a:rPr sz="1450" b="0" i="0">
                <a:solidFill>
                  <a:srgbClr val="111827"/>
                </a:solidFill>
                <a:latin typeface="微软雅黑"/>
                <a:ea typeface="微软雅黑"/>
              </a:rPr>
              <a:t>百度出品，中文知识底蕴深，已迭代至 5.0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9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【通义千问】</a:t>
            </a:r>
            <a:r>
              <a:rPr sz="1450" b="0" i="0">
                <a:solidFill>
                  <a:srgbClr val="111827"/>
                </a:solidFill>
                <a:latin typeface="微软雅黑"/>
                <a:ea typeface="微软雅黑"/>
              </a:rPr>
              <a:t>阿里出品，深度嵌入办公电商生态，开源系列口碑好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9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【豆包】</a:t>
            </a:r>
            <a:r>
              <a:rPr sz="1450" b="0" i="0">
                <a:solidFill>
                  <a:srgbClr val="111827"/>
                </a:solidFill>
                <a:latin typeface="微软雅黑"/>
                <a:ea typeface="微软雅黑"/>
              </a:rPr>
              <a:t>字节出品，坐拥抖音生态，C 端用户量领先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9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【Kimi】</a:t>
            </a:r>
            <a:r>
              <a:rPr sz="1450" b="0" i="0">
                <a:solidFill>
                  <a:srgbClr val="111827"/>
                </a:solidFill>
                <a:latin typeface="微软雅黑"/>
                <a:ea typeface="微软雅黑"/>
              </a:rPr>
              <a:t>长文本见长，"一次读完整本书"出圈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9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【DeepSeek】</a:t>
            </a:r>
            <a:r>
              <a:rPr sz="1450" b="0" i="0">
                <a:solidFill>
                  <a:srgbClr val="111827"/>
                </a:solidFill>
                <a:latin typeface="微软雅黑"/>
                <a:ea typeface="微软雅黑"/>
              </a:rPr>
              <a:t>深度求索出品，以开源低成本震动全球——下页专题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E9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0E7490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选型直觉：中文旅游场景优先国产模型——更懂语境、访问无门槛、成本低。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F4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66928" y="384048"/>
            <a:ext cx="876808" cy="310896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最新案例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8686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11827"/>
                </a:solidFill>
                <a:latin typeface="微软雅黑"/>
                <a:ea typeface="微软雅黑"/>
              </a:rPr>
              <a:t>DeepSeek 现象：一条"鲶鱼"搅动全球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481328"/>
            <a:ext cx="777240" cy="45720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3504" y="1783080"/>
            <a:ext cx="110185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【背景】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2025 年初 DeepSeek-R1 发布：开源、免费、推理能力对标国际一线，训练成本远低于预期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【做法】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R1 用强化学习让模型自己"学会思考"并完整展示推理过程；V3 专注高质量通用对话；两者均向全球开发者开源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【成效】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登顶多国应用商店下载榜，引发全球科技界与资本市场震动；文旅机构、OTA 平台纷纷宣布接入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【旅游影响】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小红书"DeepSeek 旅游攻略"相关笔记超 2 万篇；福清等地方文旅平台火速接入，"一句话生成攻略"走进大众生活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6126480"/>
            <a:ext cx="11018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6B7280"/>
                </a:solidFill>
                <a:latin typeface="微软雅黑"/>
                <a:ea typeface="微软雅黑"/>
              </a:rPr>
              <a:t>资料来源：新华网、澎湃新闻（2025-04）；福清市人民政府网（2025-04-11）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334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9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1E4555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927608" cy="347472"/>
          </a:xfrm>
          <a:prstGeom prst="roundRect">
            <a:avLst>
              <a:gd name="adj" fmla="val 50000"/>
            </a:avLst>
          </a:prstGeom>
          <a:solidFill>
            <a:srgbClr val="0E9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课堂游戏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时间线排序游戏：AI 发展大事件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0E9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0E9BB5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EBEFF0"/>
                </a:solidFill>
                <a:latin typeface="微软雅黑"/>
                <a:ea typeface="微软雅黑"/>
              </a:rPr>
              <a:t>小组合力把 8 张事件卡（达特茅斯会议 / 深度学习崛起 / ChatGPT / DeepSeek-R1 等）按时间排序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0E9BB5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EBEFF0"/>
                </a:solidFill>
                <a:latin typeface="微软雅黑"/>
                <a:ea typeface="微软雅黑"/>
              </a:rPr>
              <a:t>限时 3 分钟，排好后与下一页答案对照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0E9BB5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EBEFF0"/>
                </a:solidFill>
                <a:latin typeface="微软雅黑"/>
                <a:ea typeface="微软雅黑"/>
              </a:rPr>
              <a:t>追问：哪两件事之间的间隔最短？说明了什么？（技术正在加速）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0E9BB5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EBEFF0"/>
                </a:solidFill>
                <a:latin typeface="微软雅黑"/>
                <a:ea typeface="微软雅黑"/>
              </a:rPr>
              <a:t>迁移：按这个加速度，你毕业时会遇到怎样的 AI？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A9B8BE"/>
                </a:solidFill>
                <a:latin typeface="微软雅黑"/>
                <a:ea typeface="微软雅黑"/>
              </a:rPr>
              <a:t>活动方式：4人一组卡片排序（3分钟）→ 揭晓答案 → 快问快答"间隔最短"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08993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3E6EC"/>
                </a:solidFill>
                <a:latin typeface="微软雅黑"/>
                <a:ea typeface="微软雅黑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F4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457200"/>
            <a:ext cx="902207" cy="329184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项目小结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987552"/>
            <a:ext cx="11064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项目一小结</a:t>
            </a:r>
          </a:p>
        </p:txBody>
      </p:sp>
      <p:sp>
        <p:nvSpPr>
          <p:cNvPr id="5" name="Rectangle 4"/>
          <p:cNvSpPr/>
          <p:nvPr/>
        </p:nvSpPr>
        <p:spPr>
          <a:xfrm>
            <a:off x="585216" y="1627632"/>
            <a:ext cx="777240" cy="45720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196596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965960"/>
            <a:ext cx="64008" cy="1874519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7" y="2185415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E7490"/>
                </a:solidFill>
                <a:latin typeface="Arial"/>
                <a:ea typeface="Arial"/>
              </a:rPr>
              <a:t>01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一个定义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7" y="275234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AI = 会感知 + 会学习 + 会决策的机器智能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96596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63640" y="1965960"/>
            <a:ext cx="64008" cy="1874519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7959" y="2185415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E7490"/>
                </a:solidFill>
                <a:latin typeface="Arial"/>
                <a:ea typeface="Arial"/>
              </a:rPr>
              <a:t>02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一段历史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59" y="275234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三次浪潮两次寒冬；2012 深度学习起步，2022 ChatGPT 引爆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406908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4069080"/>
            <a:ext cx="64008" cy="1874519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1247" y="4288536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E7490"/>
                </a:solidFill>
                <a:latin typeface="Arial"/>
                <a:ea typeface="Arial"/>
              </a:rPr>
              <a:t>03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一支力量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7" y="485546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国产大模型跻身第一梯队，DeepSeek 以开源低成本破局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63640" y="406908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263640" y="4069080"/>
            <a:ext cx="64008" cy="1874519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37959" y="4288536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E7490"/>
                </a:solidFill>
                <a:latin typeface="Arial"/>
                <a:ea typeface="Arial"/>
              </a:rPr>
              <a:t>04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一种史观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37959" y="485546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AI 是七十年积累的爆发，不是魔法——理解来路才能判断去路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课后任务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课后任务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707388"/>
            <a:ext cx="237744" cy="237744"/>
          </a:xfrm>
          <a:prstGeom prst="rect">
            <a:avLst/>
          </a:prstGeom>
          <a:noFill/>
          <a:ln w="20320">
            <a:solidFill>
              <a:srgbClr val="0E74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1643379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0E7490"/>
                </a:solidFill>
                <a:latin typeface="微软雅黑"/>
                <a:ea typeface="微软雅黑"/>
              </a:rPr>
              <a:t>【概念复述】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用自己的话（不许照抄）向室友讲清"什么是大语言模型"，记录他的追问与你的回答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493771"/>
            <a:ext cx="237744" cy="237744"/>
          </a:xfrm>
          <a:prstGeom prst="rect">
            <a:avLst/>
          </a:prstGeom>
          <a:noFill/>
          <a:ln w="20320">
            <a:solidFill>
              <a:srgbClr val="0E74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429763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0E7490"/>
                </a:solidFill>
                <a:latin typeface="微软雅黑"/>
                <a:ea typeface="微软雅黑"/>
              </a:rPr>
              <a:t>【时间线手绘】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默画 AI 发展时间线，标出至少 6 个关键节点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3280155"/>
            <a:ext cx="237744" cy="237744"/>
          </a:xfrm>
          <a:prstGeom prst="rect">
            <a:avLst/>
          </a:prstGeom>
          <a:noFill/>
          <a:ln w="20320">
            <a:solidFill>
              <a:srgbClr val="0E74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51560" y="3216147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0E7490"/>
                </a:solidFill>
                <a:latin typeface="微软雅黑"/>
                <a:ea typeface="微软雅黑"/>
              </a:rPr>
              <a:t>【观察】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找出你手机里 3 个正在使用 AI 的功能，说明它属于"感知/学习/决策"中的哪类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4139692"/>
            <a:ext cx="11201400" cy="914400"/>
          </a:xfrm>
          <a:prstGeom prst="roundRect">
            <a:avLst>
              <a:gd name="adj" fmla="val 10000"/>
            </a:avLst>
          </a:prstGeom>
          <a:solidFill>
            <a:srgbClr val="E9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09728"/>
          <a:lstStyle/>
          <a:p>
            <a:pPr algn="ctr">
              <a:lnSpc>
                <a:spcPct val="120000"/>
              </a:lnSpc>
            </a:pPr>
            <a:r>
              <a:rPr sz="1300" b="1" i="0">
                <a:solidFill>
                  <a:srgbClr val="0E7490"/>
                </a:solidFill>
                <a:latin typeface="微软雅黑"/>
                <a:ea typeface="微软雅黑"/>
              </a:rPr>
              <a:t>提交要求｜</a:t>
            </a:r>
            <a:r>
              <a:rPr sz="1300" b="0" i="0">
                <a:solidFill>
                  <a:srgbClr val="3B4350"/>
                </a:solidFill>
                <a:latin typeface="微软雅黑"/>
                <a:ea typeface="微软雅黑"/>
              </a:rPr>
              <a:t>提交 300 字复述记录 + 手绘时间线照片，下节课抽 3 位现场再讲一遍。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749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463040" y="3108960"/>
            <a:ext cx="4206240" cy="4206240"/>
          </a:xfrm>
          <a:prstGeom prst="ellipse">
            <a:avLst/>
          </a:prstGeom>
          <a:solidFill>
            <a:srgbClr val="2682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15544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FFFFFF"/>
                </a:solidFill>
                <a:latin typeface="微软雅黑"/>
                <a:ea typeface="微软雅黑"/>
              </a:rPr>
              <a:t>本项目学习完成</a:t>
            </a:r>
          </a:p>
        </p:txBody>
      </p:sp>
      <p:sp>
        <p:nvSpPr>
          <p:cNvPr id="4" name="Rectangle 3"/>
          <p:cNvSpPr/>
          <p:nvPr/>
        </p:nvSpPr>
        <p:spPr>
          <a:xfrm>
            <a:off x="804672" y="2514600"/>
            <a:ext cx="105156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2834640"/>
            <a:ext cx="103327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B7D5DE"/>
                </a:solidFill>
                <a:latin typeface="微软雅黑"/>
                <a:ea typeface="微软雅黑"/>
              </a:rPr>
              <a:t>下一项目预告 · 项目二 · 主要工具认知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2100" b="1" i="0">
                <a:solidFill>
                  <a:srgbClr val="FFFFFF"/>
                </a:solidFill>
                <a:latin typeface="微软雅黑"/>
                <a:ea typeface="微软雅黑"/>
              </a:rPr>
              <a:t>生成式人工智能主要工具认知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D4E6EB"/>
                </a:solidFill>
                <a:latin typeface="微软雅黑"/>
                <a:ea typeface="微软雅黑"/>
              </a:rPr>
              <a:t>文本、图像、音视频、智能体——选对工具，是效率的第一次跃迁</a:t>
            </a:r>
          </a:p>
        </p:txBody>
      </p:sp>
      <p:sp>
        <p:nvSpPr>
          <p:cNvPr id="6" name="Oval 5"/>
          <p:cNvSpPr/>
          <p:nvPr/>
        </p:nvSpPr>
        <p:spPr>
          <a:xfrm>
            <a:off x="804672" y="5138928"/>
            <a:ext cx="146304" cy="146304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97280" y="5138928"/>
            <a:ext cx="128016" cy="128016"/>
          </a:xfrm>
          <a:prstGeom prst="ellipse">
            <a:avLst/>
          </a:prstGeom>
          <a:solidFill>
            <a:srgbClr val="86BA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389888" y="5138928"/>
            <a:ext cx="128016" cy="128016"/>
          </a:xfrm>
          <a:prstGeom prst="ellipse">
            <a:avLst/>
          </a:prstGeom>
          <a:solidFill>
            <a:srgbClr val="86BA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682496" y="5138928"/>
            <a:ext cx="128016" cy="128016"/>
          </a:xfrm>
          <a:prstGeom prst="ellipse">
            <a:avLst/>
          </a:prstGeom>
          <a:solidFill>
            <a:srgbClr val="86BA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77240" y="5440680"/>
            <a:ext cx="9144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9FC7D3"/>
                </a:solidFill>
                <a:latin typeface="微软雅黑"/>
                <a:ea typeface="微软雅黑"/>
              </a:rPr>
              <a:t>模块一 · 共四个项目 · 当前第一个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08993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3E6EC"/>
                </a:solidFill>
                <a:latin typeface="微软雅黑"/>
                <a:ea typeface="微软雅黑"/>
              </a:rPr>
              <a:t>14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