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749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95360" y="3566160"/>
            <a:ext cx="4937760" cy="4937760"/>
          </a:xfrm>
          <a:prstGeom prst="ellipse">
            <a:avLst/>
          </a:prstGeom>
          <a:solidFill>
            <a:srgbClr val="2D86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149840" y="1097280"/>
            <a:ext cx="3291840" cy="3291840"/>
          </a:xfrm>
          <a:prstGeom prst="ellipse">
            <a:avLst/>
          </a:prstGeom>
          <a:solidFill>
            <a:srgbClr val="4393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326880" y="5120640"/>
            <a:ext cx="2377440" cy="2377440"/>
          </a:xfrm>
          <a:prstGeom prst="ellipse">
            <a:avLst/>
          </a:prstGeom>
          <a:noFill/>
          <a:ln w="15240">
            <a:solidFill>
              <a:srgbClr val="93C0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502920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CAE0E7"/>
                </a:solidFill>
                <a:latin typeface="微软雅黑"/>
                <a:ea typeface="微软雅黑"/>
              </a:rPr>
              <a:t>生成式人工智能与旅游实践创新应用</a:t>
            </a:r>
          </a:p>
        </p:txBody>
      </p:sp>
      <p:sp>
        <p:nvSpPr>
          <p:cNvPr id="6" name="Rectangle 5"/>
          <p:cNvSpPr/>
          <p:nvPr/>
        </p:nvSpPr>
        <p:spPr>
          <a:xfrm>
            <a:off x="804672" y="1883664"/>
            <a:ext cx="123444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03120"/>
            <a:ext cx="98755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生成式人工智能发展概况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520440"/>
            <a:ext cx="96926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E2EEF2"/>
                </a:solidFill>
                <a:latin typeface="微软雅黑"/>
                <a:ea typeface="微软雅黑"/>
              </a:rPr>
              <a:t>从图灵测试到 DeepSeek：一场正在重塑旅游业的生产力革命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892040"/>
            <a:ext cx="787907" cy="329184"/>
          </a:xfrm>
          <a:prstGeom prst="roundRect">
            <a:avLst>
              <a:gd name="adj" fmla="val 50000"/>
            </a:avLst>
          </a:prstGeom>
          <a:solidFill>
            <a:srgbClr val="3087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300" b="1" i="0">
                <a:solidFill>
                  <a:srgbClr val="0E7490"/>
                </a:solidFill>
                <a:latin typeface="微软雅黑"/>
                <a:ea typeface="微软雅黑"/>
              </a:rPr>
              <a:t>模块一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532120"/>
            <a:ext cx="10058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3DCE3"/>
                </a:solidFill>
                <a:latin typeface="微软雅黑"/>
                <a:ea typeface="微软雅黑"/>
              </a:rPr>
              <a:t>授课对象：旅游管理专业本科三年级 ｜ 建议课时：4 学时 ｜ 课程：生成式人工智能与旅游实践创新应用</a:t>
            </a:r>
          </a:p>
        </p:txBody>
      </p:sp>
      <p:sp>
        <p:nvSpPr>
          <p:cNvPr id="11" name="Oval 10"/>
          <p:cNvSpPr/>
          <p:nvPr/>
        </p:nvSpPr>
        <p:spPr>
          <a:xfrm>
            <a:off x="804672" y="6263640"/>
            <a:ext cx="118872" cy="11887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78992" y="6263640"/>
            <a:ext cx="118872" cy="118872"/>
          </a:xfrm>
          <a:prstGeom prst="ellipse">
            <a:avLst/>
          </a:prstGeom>
          <a:solidFill>
            <a:srgbClr val="86B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53312" y="6263640"/>
            <a:ext cx="118872" cy="118872"/>
          </a:xfrm>
          <a:prstGeom prst="ellipse">
            <a:avLst/>
          </a:prstGeom>
          <a:solidFill>
            <a:srgbClr val="86B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627631" y="6263640"/>
            <a:ext cx="118872" cy="118872"/>
          </a:xfrm>
          <a:prstGeom prst="ellipse">
            <a:avLst/>
          </a:prstGeom>
          <a:solidFill>
            <a:srgbClr val="86B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901952" y="6263640"/>
            <a:ext cx="118872" cy="118872"/>
          </a:xfrm>
          <a:prstGeom prst="ellipse">
            <a:avLst/>
          </a:prstGeom>
          <a:solidFill>
            <a:srgbClr val="86B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334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9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1E4555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0E9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开课破冰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开课三连猜：下面三件事，AI 现在能做到吗？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0E9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30 秒生成一篇带景点讲解、预算与交通衔接的三日游攻略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输入一句话，生成一段以假乱真的景区宣传视频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7×24 小时在线，同时用中英日韩四国语言回答游客咨询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A9B8BE"/>
                </a:solidFill>
                <a:latin typeface="微软雅黑"/>
                <a:ea typeface="微软雅黑"/>
              </a:rPr>
              <a:t>活动方式：举手投票 → 逐条揭晓（答案：全部可以）→ 引出本课程主题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08993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3E6EC"/>
                </a:solidFill>
                <a:latin typeface="微软雅黑"/>
                <a:ea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学习地图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本模块学习地图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2160015"/>
            <a:ext cx="475488" cy="475488"/>
          </a:xfrm>
          <a:prstGeom prst="roundRect">
            <a:avLst>
              <a:gd name="adj" fmla="val 28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  <a:ea typeface="Arial"/>
              </a:rPr>
              <a:t>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2114295"/>
            <a:ext cx="10424160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1" i="0">
                <a:solidFill>
                  <a:srgbClr val="111827"/>
                </a:solidFill>
                <a:latin typeface="微软雅黑"/>
                <a:ea typeface="微软雅黑"/>
              </a:rPr>
              <a:t>项目一  人工智能发展概况认知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6B7280"/>
                </a:solidFill>
                <a:latin typeface="微软雅黑"/>
                <a:ea typeface="微软雅黑"/>
              </a:rPr>
              <a:t>三次浪潮、大模型时代与国产力量崛起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3092703"/>
            <a:ext cx="475488" cy="475488"/>
          </a:xfrm>
          <a:prstGeom prst="roundRect">
            <a:avLst>
              <a:gd name="adj" fmla="val 28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  <a:ea typeface="Arial"/>
              </a:rPr>
              <a:t>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046983"/>
            <a:ext cx="10424160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1" i="0">
                <a:solidFill>
                  <a:srgbClr val="111827"/>
                </a:solidFill>
                <a:latin typeface="微软雅黑"/>
                <a:ea typeface="微软雅黑"/>
              </a:rPr>
              <a:t>项目二  生成式人工智能主要工具认知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6B7280"/>
                </a:solidFill>
                <a:latin typeface="微软雅黑"/>
                <a:ea typeface="微软雅黑"/>
              </a:rPr>
              <a:t>文本 / 图像 / 音视频 / 智能体工具全景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4025392"/>
            <a:ext cx="475488" cy="475488"/>
          </a:xfrm>
          <a:prstGeom prst="roundRect">
            <a:avLst>
              <a:gd name="adj" fmla="val 28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  <a:ea typeface="Arial"/>
              </a:rPr>
              <a:t>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88720" y="3979672"/>
            <a:ext cx="10424160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1" i="0">
                <a:solidFill>
                  <a:srgbClr val="111827"/>
                </a:solidFill>
                <a:latin typeface="微软雅黑"/>
                <a:ea typeface="微软雅黑"/>
              </a:rPr>
              <a:t>项目三  生成式人工智能功能解析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6B7280"/>
                </a:solidFill>
                <a:latin typeface="微软雅黑"/>
                <a:ea typeface="微软雅黑"/>
              </a:rPr>
              <a:t>六大核心功能与多模态融合能力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4958079"/>
            <a:ext cx="475488" cy="475488"/>
          </a:xfrm>
          <a:prstGeom prst="roundRect">
            <a:avLst>
              <a:gd name="adj" fmla="val 28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  <a:ea typeface="Arial"/>
              </a:rPr>
              <a:t>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88720" y="4912360"/>
            <a:ext cx="10424160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1" i="0">
                <a:solidFill>
                  <a:srgbClr val="111827"/>
                </a:solidFill>
                <a:latin typeface="微软雅黑"/>
                <a:ea typeface="微软雅黑"/>
              </a:rPr>
              <a:t>项目四  生成式人工智能价值研判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6B7280"/>
                </a:solidFill>
                <a:latin typeface="微软雅黑"/>
                <a:ea typeface="微软雅黑"/>
              </a:rPr>
              <a:t>效率与创新价值、局限与伦理风险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学习目标：学完本模块你将……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0E7490"/>
                </a:solidFill>
                <a:latin typeface="微软雅黑"/>
                <a:ea typeface="微软雅黑"/>
              </a:rPr>
              <a:t>【知识目标】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能说出人工智能发展的三次浪潮与大语言模型的演进脉络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0E7490"/>
                </a:solidFill>
                <a:latin typeface="微软雅黑"/>
                <a:ea typeface="微软雅黑"/>
              </a:rPr>
              <a:t>【能力目标】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能识别主流生成式 AI 工具类型，并说出其在旅游场景的用途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0E7490"/>
                </a:solidFill>
                <a:latin typeface="微软雅黑"/>
                <a:ea typeface="微软雅黑"/>
              </a:rPr>
              <a:t>【素养目标】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初步建立对 AI 的价值判断力：既不神化，也不矮化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0E7490"/>
                </a:solidFill>
                <a:latin typeface="微软雅黑"/>
                <a:ea typeface="微软雅黑"/>
              </a:rPr>
              <a:t>【课程定位】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这是全课程的"世界观"模块——先看清工具，再谈应用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课程导入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为什么旅游人必须懂生成式 AI？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0E7490"/>
                </a:solidFill>
                <a:latin typeface="微软雅黑"/>
                <a:ea typeface="微软雅黑"/>
              </a:rPr>
              <a:t>【游客已经在用】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小红书"DeepSeek 旅游攻略指令"相关笔记超过 2 万篇，用 AI 做攻略成为年轻人出游新玩法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0E7490"/>
                </a:solidFill>
                <a:latin typeface="微软雅黑"/>
                <a:ea typeface="微软雅黑"/>
              </a:rPr>
              <a:t>【行业已经在变】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携程、飞猪、同程等 OTA 平台全面上线 AI 助手，AI 辅助决策量最高增长约 10 倍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0E7490"/>
                </a:solidFill>
                <a:latin typeface="微软雅黑"/>
                <a:ea typeface="微软雅黑"/>
              </a:rPr>
              <a:t>【岗位已经在升级】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新媒体运营、计调、导游、客服……旅游核心岗位的能力模型正在被 AI 重写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0E7490"/>
                </a:solidFill>
                <a:latin typeface="微软雅黑"/>
                <a:ea typeface="微软雅黑"/>
              </a:rPr>
              <a:t>【不是选修，是必修】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会用 AI 不是加分项，而是旅游人的"新普通话"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行业观察：2026 年春节前夕，飞猪 AI 用户交互量周环比暴增 10 倍以上（来源：重庆日报，2026-01）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749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92640" y="1280160"/>
            <a:ext cx="4206240" cy="4206240"/>
          </a:xfrm>
          <a:prstGeom prst="ellipse">
            <a:avLst/>
          </a:prstGeom>
          <a:solidFill>
            <a:srgbClr val="217F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7D5DE"/>
                </a:solidFill>
                <a:latin typeface="微软雅黑"/>
                <a:ea typeface="微软雅黑"/>
              </a:rPr>
              <a:t>模块一 · 项目导航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0" y="1051560"/>
            <a:ext cx="2011680" cy="3108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0" b="1" i="0">
                <a:solidFill>
                  <a:srgbClr val="358AA2"/>
                </a:solidFill>
                <a:latin typeface="Arial"/>
                <a:ea typeface="Arial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8778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3DCE3"/>
                </a:solidFill>
                <a:latin typeface="微软雅黑"/>
                <a:ea typeface="微软雅黑"/>
              </a:rPr>
              <a:t>项目一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606040"/>
            <a:ext cx="94183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人工智能发展概况认知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3794760"/>
            <a:ext cx="1097280" cy="502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4023360"/>
            <a:ext cx="93268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DBEAEE"/>
                </a:solidFill>
                <a:latin typeface="微软雅黑"/>
                <a:ea typeface="微软雅黑"/>
              </a:rPr>
              <a:t>从图灵测试到 DeepSeek：七十年 AI 进化之旅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79576" y="5394960"/>
            <a:ext cx="137160" cy="137160"/>
          </a:xfrm>
          <a:prstGeom prst="ellipse">
            <a:avLst/>
          </a:prstGeom>
          <a:solidFill>
            <a:srgbClr val="AB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490472" y="5394960"/>
            <a:ext cx="137160" cy="137160"/>
          </a:xfrm>
          <a:prstGeom prst="ellipse">
            <a:avLst/>
          </a:prstGeom>
          <a:solidFill>
            <a:srgbClr val="AB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801368" y="5394960"/>
            <a:ext cx="137160" cy="137160"/>
          </a:xfrm>
          <a:prstGeom prst="ellipse">
            <a:avLst/>
          </a:prstGeom>
          <a:solidFill>
            <a:srgbClr val="AB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08993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3E6EC"/>
                </a:solidFill>
                <a:latin typeface="微软雅黑"/>
                <a:ea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457200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什么是人工智能（AI）？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975868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481328" y="991412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286764"/>
            <a:ext cx="11155680" cy="43367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【定义】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让机器模拟人类智能行为的技术——能感知、能学习、能决策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【会感知】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识别图像、听懂语音、读懂文字，如同人的眼耳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【会学习】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从海量数据中总结规律，而非依赖人写死的规则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【会决策】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根据学到的规律进行预测、推荐与内容生成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【旅游视角】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你在景区看到的人脸识别闸机、语音导览、智能推荐，背后都是 AI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AI 冷知识：1950 年图灵提出"机器能思考吗"时，距离第一台商用计算机问世才刚刚 4 年。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AI 三次浪潮与两次寒冬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3780129"/>
            <a:ext cx="10744200" cy="29260"/>
          </a:xfrm>
          <a:prstGeom prst="rect">
            <a:avLst/>
          </a:prstGeom>
          <a:solidFill>
            <a:srgbClr val="93C0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73836" y="3717036"/>
            <a:ext cx="155448" cy="155448"/>
          </a:xfrm>
          <a:prstGeom prst="ellipse">
            <a:avLst/>
          </a:prstGeom>
          <a:solidFill>
            <a:srgbClr val="0E7490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69163" y="2221992"/>
            <a:ext cx="1764792" cy="1417320"/>
          </a:xfrm>
          <a:prstGeom prst="rect">
            <a:avLst/>
          </a:prstGeom>
          <a:noFill/>
        </p:spPr>
        <p:txBody>
          <a:bodyPr wrap="square" anchor="b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0E7490"/>
                </a:solidFill>
                <a:latin typeface="Arial"/>
                <a:ea typeface="Arial"/>
              </a:rPr>
              <a:t>1956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达特茅斯会议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麦卡锡首次提出"人工智能"一词，学科诞生</a:t>
            </a:r>
          </a:p>
        </p:txBody>
      </p:sp>
      <p:sp>
        <p:nvSpPr>
          <p:cNvPr id="10" name="Oval 9"/>
          <p:cNvSpPr/>
          <p:nvPr/>
        </p:nvSpPr>
        <p:spPr>
          <a:xfrm>
            <a:off x="2967228" y="3717036"/>
            <a:ext cx="155448" cy="155448"/>
          </a:xfrm>
          <a:prstGeom prst="ellipse">
            <a:avLst/>
          </a:prstGeom>
          <a:solidFill>
            <a:srgbClr val="0E7490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162556" y="3959352"/>
            <a:ext cx="1764792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0E7490"/>
                </a:solidFill>
                <a:latin typeface="Arial"/>
                <a:ea typeface="Arial"/>
              </a:rPr>
              <a:t>1974–80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第一次寒冬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算力与经费不足，符号主义遇冷</a:t>
            </a:r>
          </a:p>
        </p:txBody>
      </p:sp>
      <p:sp>
        <p:nvSpPr>
          <p:cNvPr id="12" name="Oval 11"/>
          <p:cNvSpPr/>
          <p:nvPr/>
        </p:nvSpPr>
        <p:spPr>
          <a:xfrm>
            <a:off x="4960620" y="3717036"/>
            <a:ext cx="155448" cy="155448"/>
          </a:xfrm>
          <a:prstGeom prst="ellipse">
            <a:avLst/>
          </a:prstGeom>
          <a:solidFill>
            <a:srgbClr val="0E7490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155948" y="2221992"/>
            <a:ext cx="1764792" cy="1417320"/>
          </a:xfrm>
          <a:prstGeom prst="rect">
            <a:avLst/>
          </a:prstGeom>
          <a:noFill/>
        </p:spPr>
        <p:txBody>
          <a:bodyPr wrap="square" anchor="b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0E7490"/>
                </a:solidFill>
                <a:latin typeface="Arial"/>
                <a:ea typeface="Arial"/>
              </a:rPr>
              <a:t>1980s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专家系统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知识工程兴起，AI 首次商用化落地</a:t>
            </a:r>
          </a:p>
        </p:txBody>
      </p:sp>
      <p:sp>
        <p:nvSpPr>
          <p:cNvPr id="14" name="Oval 13"/>
          <p:cNvSpPr/>
          <p:nvPr/>
        </p:nvSpPr>
        <p:spPr>
          <a:xfrm>
            <a:off x="6954012" y="3717036"/>
            <a:ext cx="155448" cy="155448"/>
          </a:xfrm>
          <a:prstGeom prst="ellipse">
            <a:avLst/>
          </a:prstGeom>
          <a:solidFill>
            <a:srgbClr val="0E7490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49340" y="3959352"/>
            <a:ext cx="1764792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0E7490"/>
                </a:solidFill>
                <a:latin typeface="Arial"/>
                <a:ea typeface="Arial"/>
              </a:rPr>
              <a:t>1990s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第二次寒冬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维护成本高企，泡沫破裂</a:t>
            </a:r>
          </a:p>
        </p:txBody>
      </p:sp>
      <p:sp>
        <p:nvSpPr>
          <p:cNvPr id="16" name="Oval 15"/>
          <p:cNvSpPr/>
          <p:nvPr/>
        </p:nvSpPr>
        <p:spPr>
          <a:xfrm>
            <a:off x="8947404" y="3717036"/>
            <a:ext cx="155448" cy="155448"/>
          </a:xfrm>
          <a:prstGeom prst="ellipse">
            <a:avLst/>
          </a:prstGeom>
          <a:solidFill>
            <a:srgbClr val="0E7490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42732" y="2221992"/>
            <a:ext cx="1764792" cy="1417320"/>
          </a:xfrm>
          <a:prstGeom prst="rect">
            <a:avLst/>
          </a:prstGeom>
          <a:noFill/>
        </p:spPr>
        <p:txBody>
          <a:bodyPr wrap="square" anchor="b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0E7490"/>
                </a:solidFill>
                <a:latin typeface="Arial"/>
                <a:ea typeface="Arial"/>
              </a:rPr>
              <a:t>2012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深度学习崛起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AlexNet 夺冠 ImageNet，开启深度学习时代</a:t>
            </a:r>
          </a:p>
        </p:txBody>
      </p:sp>
      <p:sp>
        <p:nvSpPr>
          <p:cNvPr id="18" name="Oval 17"/>
          <p:cNvSpPr/>
          <p:nvPr/>
        </p:nvSpPr>
        <p:spPr>
          <a:xfrm>
            <a:off x="10940796" y="3717036"/>
            <a:ext cx="155448" cy="155448"/>
          </a:xfrm>
          <a:prstGeom prst="ellipse">
            <a:avLst/>
          </a:prstGeom>
          <a:solidFill>
            <a:srgbClr val="0E7490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136124" y="3959352"/>
            <a:ext cx="1764792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0E7490"/>
                </a:solidFill>
                <a:latin typeface="Arial"/>
                <a:ea typeface="Arial"/>
              </a:rPr>
              <a:t>2022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ChatGPT 发布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生成式 AI 爆发，进入大众视野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5897880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规律：AI 的每次跃迁 = 算法突破 × 算力跃升 × 数据爆发，三者缺一不可。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机器学习：让计算机自己"学"规律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【传统编程】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人写规则 → 计算机执行：if 景区门票 = 售罄，则显示"已约满"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【机器学习】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喂数据 → 计算机自己找规律：给它 10 万条"日期+客流"记录，它学会预测明天客流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【监督学习】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有标准答案的练习题：预测房价、判断评论是好评还是差评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【无监督学习】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没有答案的自己找规律：把游客自动分成"亲子党""银发族""特种兵"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【旅游视角】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OTA 平台"猜你喜欢"的酒店推荐，本质就是机器学习模型在运转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深度学习与神经网络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【灵感来源】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模拟人脑神经元连接方式，层层提取特征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【层级直觉】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看一张风景照：底层看到线条 → 中层看到屋檐 → 高层认出"这是故宫"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【2012 转折点】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AlexNet 在 ImageNet 图像识别大赛中大幅领先传统方法，深度学习一战成名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【三要素】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算法（网络结构）+ 算力（GPU 芯片）+ 数据（互联网时代的海量素材）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【旅游视角】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景区客流摄像头里"数人头"的车流与人流识别，用的就是深度学习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小知识：训练大模型的 GPU 芯片，与游戏玩家显卡同宗同源——算力成了 AI 时代的"石油"。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大语言模型（LLM）：AI 的"读万卷书"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【是什么】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在海量文本上预训练的超大神经网络，ChatGPT、DeepSeek 的"大脑"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【预训练】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把互联网规模的文章"读"一遍，学会语言的统计规律与世界知识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【微调与对齐】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再通过人类反馈训练，学会"好好说话"、遵守指令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【涌现能力】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规模到了某个临界点，突然会推理、会写代码、会角色扮演——量变引发质变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【一句话】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大模型不是数据库，而是一位"读遍天下书"却没出过门的学者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GPT 进化史：从"文字接龙"到"思考者"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3780129"/>
            <a:ext cx="10744200" cy="29260"/>
          </a:xfrm>
          <a:prstGeom prst="rect">
            <a:avLst/>
          </a:prstGeom>
          <a:solidFill>
            <a:srgbClr val="93C0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73836" y="3717036"/>
            <a:ext cx="155448" cy="155448"/>
          </a:xfrm>
          <a:prstGeom prst="ellipse">
            <a:avLst/>
          </a:prstGeom>
          <a:solidFill>
            <a:srgbClr val="0E7490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69163" y="2221992"/>
            <a:ext cx="1764792" cy="1417320"/>
          </a:xfrm>
          <a:prstGeom prst="rect">
            <a:avLst/>
          </a:prstGeom>
          <a:noFill/>
        </p:spPr>
        <p:txBody>
          <a:bodyPr wrap="square" anchor="b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0E7490"/>
                </a:solidFill>
                <a:latin typeface="Arial"/>
                <a:ea typeface="Arial"/>
              </a:rPr>
              <a:t>2018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GPT-1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1.17 亿参数，证明"预训练"路线可行</a:t>
            </a:r>
          </a:p>
        </p:txBody>
      </p:sp>
      <p:sp>
        <p:nvSpPr>
          <p:cNvPr id="10" name="Oval 9"/>
          <p:cNvSpPr/>
          <p:nvPr/>
        </p:nvSpPr>
        <p:spPr>
          <a:xfrm>
            <a:off x="2967228" y="3717036"/>
            <a:ext cx="155448" cy="155448"/>
          </a:xfrm>
          <a:prstGeom prst="ellipse">
            <a:avLst/>
          </a:prstGeom>
          <a:solidFill>
            <a:srgbClr val="0E7490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162556" y="3959352"/>
            <a:ext cx="1764792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0E7490"/>
                </a:solidFill>
                <a:latin typeface="Arial"/>
                <a:ea typeface="Arial"/>
              </a:rPr>
              <a:t>2020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GPT-3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1750 亿参数，少样本学习惊艳业界</a:t>
            </a:r>
          </a:p>
        </p:txBody>
      </p:sp>
      <p:sp>
        <p:nvSpPr>
          <p:cNvPr id="12" name="Oval 11"/>
          <p:cNvSpPr/>
          <p:nvPr/>
        </p:nvSpPr>
        <p:spPr>
          <a:xfrm>
            <a:off x="4960620" y="3717036"/>
            <a:ext cx="155448" cy="155448"/>
          </a:xfrm>
          <a:prstGeom prst="ellipse">
            <a:avLst/>
          </a:prstGeom>
          <a:solidFill>
            <a:srgbClr val="0E7490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155948" y="2221992"/>
            <a:ext cx="1764792" cy="1417320"/>
          </a:xfrm>
          <a:prstGeom prst="rect">
            <a:avLst/>
          </a:prstGeom>
          <a:noFill/>
        </p:spPr>
        <p:txBody>
          <a:bodyPr wrap="square" anchor="b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0E7490"/>
                </a:solidFill>
                <a:latin typeface="Arial"/>
                <a:ea typeface="Arial"/>
              </a:rPr>
              <a:t>2022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ChatGPT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对话式 AI 引爆全球，2 个月破亿用户</a:t>
            </a:r>
          </a:p>
        </p:txBody>
      </p:sp>
      <p:sp>
        <p:nvSpPr>
          <p:cNvPr id="14" name="Oval 13"/>
          <p:cNvSpPr/>
          <p:nvPr/>
        </p:nvSpPr>
        <p:spPr>
          <a:xfrm>
            <a:off x="6954012" y="3717036"/>
            <a:ext cx="155448" cy="155448"/>
          </a:xfrm>
          <a:prstGeom prst="ellipse">
            <a:avLst/>
          </a:prstGeom>
          <a:solidFill>
            <a:srgbClr val="0E7490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49340" y="3959352"/>
            <a:ext cx="1764792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0E7490"/>
                </a:solidFill>
                <a:latin typeface="Arial"/>
                <a:ea typeface="Arial"/>
              </a:rPr>
              <a:t>2023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GPT-4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多模态：能看图、能考试、能推理</a:t>
            </a:r>
          </a:p>
        </p:txBody>
      </p:sp>
      <p:sp>
        <p:nvSpPr>
          <p:cNvPr id="16" name="Oval 15"/>
          <p:cNvSpPr/>
          <p:nvPr/>
        </p:nvSpPr>
        <p:spPr>
          <a:xfrm>
            <a:off x="8947404" y="3717036"/>
            <a:ext cx="155448" cy="155448"/>
          </a:xfrm>
          <a:prstGeom prst="ellipse">
            <a:avLst/>
          </a:prstGeom>
          <a:solidFill>
            <a:srgbClr val="0E7490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42732" y="2221992"/>
            <a:ext cx="1764792" cy="1417320"/>
          </a:xfrm>
          <a:prstGeom prst="rect">
            <a:avLst/>
          </a:prstGeom>
          <a:noFill/>
        </p:spPr>
        <p:txBody>
          <a:bodyPr wrap="square" anchor="b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0E7490"/>
                </a:solidFill>
                <a:latin typeface="Arial"/>
                <a:ea typeface="Arial"/>
              </a:rPr>
              <a:t>2024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GPT-4o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语音视觉文本实时融合，如真人对话</a:t>
            </a:r>
          </a:p>
        </p:txBody>
      </p:sp>
      <p:sp>
        <p:nvSpPr>
          <p:cNvPr id="18" name="Oval 17"/>
          <p:cNvSpPr/>
          <p:nvPr/>
        </p:nvSpPr>
        <p:spPr>
          <a:xfrm>
            <a:off x="10940796" y="3717036"/>
            <a:ext cx="155448" cy="155448"/>
          </a:xfrm>
          <a:prstGeom prst="ellipse">
            <a:avLst/>
          </a:prstGeom>
          <a:solidFill>
            <a:srgbClr val="0E7490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136124" y="3959352"/>
            <a:ext cx="1764792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0E7490"/>
                </a:solidFill>
                <a:latin typeface="Arial"/>
                <a:ea typeface="Arial"/>
              </a:rPr>
              <a:t>2025.8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GPT-5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内置思考能力，官方称事实错误率较 GPT-4 降低约 45%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5897880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资料来源：OpenAI 官网（2025-08-07）、中国科学院网信工作网（2025-08-20）。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中国大模型力量：第一梯队成型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【文心一言】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百度出品，中文知识底蕴深，已迭代至 5.0 版本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【通义千问】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阿里出品，深度嵌入办公与电商生态，开源系列口碑好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【豆包】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字节跳动出品，坐拥抖音生态，C 端用户量领先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【Kimi】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长文本处理见长，"一次读完整本书"出圈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【讯飞星火 / 智谱清言】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语音技术底蕴深厚 / 清华系学术派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【DeepSeek】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深度求索出品，以开源与低成本推理震动全球——下一页专题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选型直觉：中文旅游场景优先试用国产模型——更懂中文语境、访问无门槛、成本低。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F4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DeepSeek 现象：一条"鲶鱼"搅动全球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【背景】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2025 年初，DeepSeek-R1 发布：开源、免费、推理能力对标国际一线，训练成本远低于预期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【做法】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R1 用强化学习让模型自己"学会思考"，完整展示推理过程；V3 专注高质量通用对话；两者均向全球开发者开源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【成效】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登顶多国应用商店下载榜，引发全球科技界与资本市场震动；各国文旅机构、OTA 平台纷纷宣布接入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【旅游影响】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小红书"DeepSeek 旅游攻略"笔记超 2 万篇；福清等地方文旅平台火速接入，"一句话生成攻略"走进大众生活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资料来源：新华网、澎湃新闻（2025-04）；福清市人民政府网（2025-04-11）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334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9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1E4555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0E9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课堂互动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快问快答：下面哪些是"生成式" AI？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0E9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美颜相机自动磨皮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DeepSeek 帮你写一份鼓浪屿一日游攻略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Sora 生成一段雪山日出视频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地图导航计算最优路线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5.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AI 客服自动回复游客咨询并撰写解决方案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A9B8BE"/>
                </a:solidFill>
                <a:latin typeface="微软雅黑"/>
                <a:ea typeface="微软雅黑"/>
              </a:rPr>
              <a:t>活动方式：抢答（30 秒）→ 答案：2、3、5 是生成式；1、4 是判别式 → 引出下一项目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08993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3E6EC"/>
                </a:solidFill>
                <a:latin typeface="微软雅黑"/>
                <a:ea typeface="微软雅黑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749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92640" y="1280160"/>
            <a:ext cx="4206240" cy="4206240"/>
          </a:xfrm>
          <a:prstGeom prst="ellipse">
            <a:avLst/>
          </a:prstGeom>
          <a:solidFill>
            <a:srgbClr val="217F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7D5DE"/>
                </a:solidFill>
                <a:latin typeface="微软雅黑"/>
                <a:ea typeface="微软雅黑"/>
              </a:rPr>
              <a:t>模块一 · 项目导航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0" y="1051560"/>
            <a:ext cx="2011680" cy="3108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0" b="1" i="0">
                <a:solidFill>
                  <a:srgbClr val="358AA2"/>
                </a:solidFill>
                <a:latin typeface="Arial"/>
                <a:ea typeface="Arial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8778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3DCE3"/>
                </a:solidFill>
                <a:latin typeface="微软雅黑"/>
                <a:ea typeface="微软雅黑"/>
              </a:rPr>
              <a:t>项目二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606040"/>
            <a:ext cx="94183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生成式人工智能主要工具认知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3794760"/>
            <a:ext cx="1097280" cy="502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4023360"/>
            <a:ext cx="93268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DBEAEE"/>
                </a:solidFill>
                <a:latin typeface="微软雅黑"/>
                <a:ea typeface="微软雅黑"/>
              </a:rPr>
              <a:t>选对工具，是效率的第一次跃迁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79576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490472" y="5394960"/>
            <a:ext cx="137160" cy="137160"/>
          </a:xfrm>
          <a:prstGeom prst="ellipse">
            <a:avLst/>
          </a:prstGeom>
          <a:solidFill>
            <a:srgbClr val="AB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801368" y="5394960"/>
            <a:ext cx="137160" cy="137160"/>
          </a:xfrm>
          <a:prstGeom prst="ellipse">
            <a:avLst/>
          </a:prstGeom>
          <a:solidFill>
            <a:srgbClr val="AB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08993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3E6EC"/>
                </a:solidFill>
                <a:latin typeface="微软雅黑"/>
                <a:ea typeface="微软雅黑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判别式 AI vs 生成式 AI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506220"/>
            <a:ext cx="5257800" cy="4281932"/>
          </a:xfrm>
          <a:prstGeom prst="roundRect">
            <a:avLst>
              <a:gd name="adj" fmla="val 5000"/>
            </a:avLst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28232" y="1506220"/>
            <a:ext cx="5257800" cy="4281932"/>
          </a:xfrm>
          <a:prstGeom prst="roundRect">
            <a:avLst>
              <a:gd name="adj" fmla="val 5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77240" y="1707388"/>
            <a:ext cx="2144268" cy="384048"/>
          </a:xfrm>
          <a:prstGeom prst="roundRect">
            <a:avLst>
              <a:gd name="adj" fmla="val 50000"/>
            </a:avLst>
          </a:prstGeom>
          <a:solidFill>
            <a:srgbClr val="5B64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400" b="1" i="0">
                <a:solidFill>
                  <a:srgbClr val="FFFFFF"/>
                </a:solidFill>
                <a:latin typeface="微软雅黑"/>
                <a:ea typeface="微软雅黑"/>
              </a:rPr>
              <a:t>判别式 AI（分）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02552" y="1707388"/>
            <a:ext cx="2144268" cy="38404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400" b="1" i="0">
                <a:solidFill>
                  <a:srgbClr val="FFFFFF"/>
                </a:solidFill>
                <a:latin typeface="微软雅黑"/>
                <a:ea typeface="微软雅黑"/>
              </a:rPr>
              <a:t>生成式 AI（创）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672" y="2347468"/>
            <a:ext cx="4663440" cy="33218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给人脸打标签：这是张三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判断邮件是不是垃圾邮件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识别发票金额，自动入账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计算 A 点到 B 点的最优路线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回答"是什么"——在已有选项中做判断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29984" y="2347468"/>
            <a:ext cx="4663440" cy="33218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写一篇全新的景区推文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生成一段不存在的雪山视频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为虚拟数字人合成声音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即兴创作一首城市宣传曲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回答"怎么办"——从无到有创造新内容</a:t>
            </a:r>
          </a:p>
        </p:txBody>
      </p:sp>
      <p:sp>
        <p:nvSpPr>
          <p:cNvPr id="13" name="Oval 12"/>
          <p:cNvSpPr/>
          <p:nvPr/>
        </p:nvSpPr>
        <p:spPr>
          <a:xfrm>
            <a:off x="5751576" y="3263138"/>
            <a:ext cx="768096" cy="768096"/>
          </a:xfrm>
          <a:prstGeom prst="ellipse">
            <a:avLst/>
          </a:prstGeom>
          <a:solidFill>
            <a:srgbClr val="0E7490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  <a:ea typeface="Arial"/>
              </a:rPr>
              <a:t>VS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5989320"/>
            <a:ext cx="112014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0E7490"/>
                </a:solidFill>
                <a:latin typeface="微软雅黑"/>
                <a:ea typeface="微软雅黑"/>
              </a:rPr>
              <a:t>一句话结论：</a:t>
            </a: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判别式做"选择题"，生成式做"作文题"——本课程的主角是后者。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工具全景图：五大类，一张图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【文本类】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ChatGPT、DeepSeek、豆包、Kimi——写作、翻译、攻略、客服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【图像类】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Midjourney、DALL·E、即梦、通义万相——海报、插画、效果图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【视频类】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Sora、可灵、即梦、Vidu——宣传片、短视频、数字人播报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【音频类】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Suno（音乐）、剪映 AI 配音（语音）、声音克隆工具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【智能体 / 办公类】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扣子 Coze、WPS AI、钉钉 AI——搭建机器人与办公提效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选工具三问：要生成什么内容？中文场景优先吗？预算（免费 or 订阅）多少？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工具认知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ChatGPT：引爆全球的"AI 苹果时刻"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【出身】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OpenAI 出品，2022 年 11 月 30 日上线，5 天用户破百万、2 个月破亿——史上最快破亿的消费级应用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【核心体验】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对话式交互：像跟一位博学的助理聊天，可连续追问、可让它改稿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【2025 新里程碑】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GPT-5 于 2025 年 8 月 7 日发布：内置思考能力，官方称事实错误率较 GPT-4 降低约 45%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【旅游用法】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行程草稿、多语言邮件、游记润色、面试模拟、知识问答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【注意事项】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国内访问受限、对中文文旅知识偶有"水土不服"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冷知识：ChatGPT 上线时连官网都写了"能力有限，偶尔胡说"——"幻觉"从此成为热词。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工具认知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111827"/>
                </a:solidFill>
                <a:latin typeface="微软雅黑"/>
                <a:ea typeface="微软雅黑"/>
              </a:rPr>
              <a:t>Claude 与 Gemini：另两位国际选手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57224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1727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468120"/>
            <a:ext cx="11155680" cy="4155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0E7490"/>
                </a:solidFill>
                <a:latin typeface="微软雅黑"/>
                <a:ea typeface="微软雅黑"/>
              </a:rPr>
              <a:t>【Claude】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Anthropic 出品，以长文本与写作质量著称，"结构化文档"与"严谨改写"是强项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0E7490"/>
                </a:solidFill>
                <a:latin typeface="微软雅黑"/>
                <a:ea typeface="微软雅黑"/>
              </a:rPr>
              <a:t>【Gemini】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谷歌出品，深度整合搜索与安卓生态，多模态原生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0E7490"/>
                </a:solidFill>
                <a:latin typeface="微软雅黑"/>
                <a:ea typeface="微软雅黑"/>
              </a:rPr>
              <a:t>【视频彩蛋】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谷歌 2025 年 10 月发布 Veo 3.1 视频模型，风格还原与镜头语言表现出色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0E7490"/>
                </a:solidFill>
                <a:latin typeface="微软雅黑"/>
                <a:ea typeface="微软雅黑"/>
              </a:rPr>
              <a:t>【旅游用法】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Claude 适合写深度长文与合同初稿；Gemini 适合多模态检索与素材整理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国际工具是"参照系"：了解它们，才能更准确评估国产工具的进步与差距。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工具认知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国产文本工具：六强各有绝活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【DeepSeek】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开源免费、推理强，"思考过程"全透明，旅游攻略界顶流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【豆包】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字节系，App 体验好，语音对话自然，适合日常随手问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【Kimi】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长文本之王，可一次性读完整本地方志，适合资料研究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【文心一言】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百度系，中文知识库扎实，联网检索整合能力强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【通义千问】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阿里系，与办公场景结合紧密，开源生态活跃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【讯飞星火】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科大讯飞出品，语音交互与方言识别独到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工具认知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图像生成工具速览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02920" y="1506220"/>
          <a:ext cx="11201400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011680"/>
                <a:gridCol w="1737360"/>
                <a:gridCol w="3017520"/>
                <a:gridCol w="3291840"/>
                <a:gridCol w="1143000"/>
              </a:tblGrid>
              <a:tr h="457200">
                <a:tc>
                  <a:txBody>
                    <a:bodyPr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工具</a:t>
                      </a:r>
                    </a:p>
                  </a:txBody>
                  <a:tcPr anchor="ctr" marL="91440" marR="54864" marT="18288" marB="18288">
                    <a:solidFill>
                      <a:srgbClr val="0E749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出品方</a:t>
                      </a:r>
                    </a:p>
                  </a:txBody>
                  <a:tcPr anchor="ctr" marL="91440" marR="54864" marT="18288" marB="18288">
                    <a:solidFill>
                      <a:srgbClr val="0E749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特色</a:t>
                      </a:r>
                    </a:p>
                  </a:txBody>
                  <a:tcPr anchor="ctr" marL="91440" marR="54864" marT="18288" marB="18288">
                    <a:solidFill>
                      <a:srgbClr val="0E749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旅游场景用法</a:t>
                      </a:r>
                    </a:p>
                  </a:txBody>
                  <a:tcPr anchor="ctr" marL="91440" marR="54864" marT="18288" marB="18288">
                    <a:solidFill>
                      <a:srgbClr val="0E749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上手难度</a:t>
                      </a:r>
                    </a:p>
                  </a:txBody>
                  <a:tcPr anchor="ctr" marL="91440" marR="54864" marT="18288" marB="18288">
                    <a:solidFill>
                      <a:srgbClr val="0E749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1" i="0">
                          <a:solidFill>
                            <a:srgbClr val="111827"/>
                          </a:solidFill>
                          <a:latin typeface="微软雅黑"/>
                          <a:ea typeface="微软雅黑"/>
                        </a:rPr>
                        <a:t>Midjourney</a:t>
                      </a:r>
                    </a:p>
                  </a:txBody>
                  <a:tcPr anchor="ctr" marL="91440" marR="5486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美国 MJ Lab</a:t>
                      </a:r>
                    </a:p>
                  </a:txBody>
                  <a:tcPr anchor="ctr" marL="91440" marR="5486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艺术感强，氛围大片</a:t>
                      </a:r>
                    </a:p>
                  </a:txBody>
                  <a:tcPr anchor="ctr" marL="91440" marR="5486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高端宣传图、概念海报</a:t>
                      </a:r>
                    </a:p>
                  </a:txBody>
                  <a:tcPr anchor="ctr" marL="91440" marR="5486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中</a:t>
                      </a:r>
                    </a:p>
                  </a:txBody>
                  <a:tcPr anchor="ctr" marL="91440" marR="54864" marT="18288" marB="18288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1" i="0">
                          <a:solidFill>
                            <a:srgbClr val="111827"/>
                          </a:solidFill>
                          <a:latin typeface="微软雅黑"/>
                          <a:ea typeface="微软雅黑"/>
                        </a:rPr>
                        <a:t>DALL·E</a:t>
                      </a:r>
                    </a:p>
                  </a:txBody>
                  <a:tcPr anchor="ctr" marL="91440" marR="54864" marT="18288" marB="18288">
                    <a:solidFill>
                      <a:srgbClr val="E9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OpenAI</a:t>
                      </a:r>
                    </a:p>
                  </a:txBody>
                  <a:tcPr anchor="ctr" marL="91440" marR="54864" marT="18288" marB="18288">
                    <a:solidFill>
                      <a:srgbClr val="E9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与 ChatGPT 一体，懂复杂指令</a:t>
                      </a:r>
                    </a:p>
                  </a:txBody>
                  <a:tcPr anchor="ctr" marL="91440" marR="54864" marT="18288" marB="18288">
                    <a:solidFill>
                      <a:srgbClr val="E9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配图、创意草图</a:t>
                      </a:r>
                    </a:p>
                  </a:txBody>
                  <a:tcPr anchor="ctr" marL="91440" marR="54864" marT="18288" marB="18288">
                    <a:solidFill>
                      <a:srgbClr val="E9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低</a:t>
                      </a:r>
                    </a:p>
                  </a:txBody>
                  <a:tcPr anchor="ctr" marL="91440" marR="54864" marT="18288" marB="18288">
                    <a:solidFill>
                      <a:srgbClr val="E9F4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1" i="0">
                          <a:solidFill>
                            <a:srgbClr val="111827"/>
                          </a:solidFill>
                          <a:latin typeface="微软雅黑"/>
                          <a:ea typeface="微软雅黑"/>
                        </a:rPr>
                        <a:t>即梦 AI</a:t>
                      </a:r>
                    </a:p>
                  </a:txBody>
                  <a:tcPr anchor="ctr" marL="91440" marR="5486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字节跳动</a:t>
                      </a:r>
                    </a:p>
                  </a:txBody>
                  <a:tcPr anchor="ctr" marL="91440" marR="5486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中文提示词友好，人像质感好</a:t>
                      </a:r>
                    </a:p>
                  </a:txBody>
                  <a:tcPr anchor="ctr" marL="91440" marR="5486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景区海报、数字人视频</a:t>
                      </a:r>
                    </a:p>
                  </a:txBody>
                  <a:tcPr anchor="ctr" marL="91440" marR="5486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低</a:t>
                      </a:r>
                    </a:p>
                  </a:txBody>
                  <a:tcPr anchor="ctr" marL="91440" marR="54864" marT="18288" marB="18288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1" i="0">
                          <a:solidFill>
                            <a:srgbClr val="111827"/>
                          </a:solidFill>
                          <a:latin typeface="微软雅黑"/>
                          <a:ea typeface="微软雅黑"/>
                        </a:rPr>
                        <a:t>通义万相</a:t>
                      </a:r>
                    </a:p>
                  </a:txBody>
                  <a:tcPr anchor="ctr" marL="91440" marR="54864" marT="18288" marB="18288">
                    <a:solidFill>
                      <a:srgbClr val="E9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阿里</a:t>
                      </a:r>
                    </a:p>
                  </a:txBody>
                  <a:tcPr anchor="ctr" marL="91440" marR="54864" marT="18288" marB="18288">
                    <a:solidFill>
                      <a:srgbClr val="E9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免费额度足，风格模板多</a:t>
                      </a:r>
                    </a:p>
                  </a:txBody>
                  <a:tcPr anchor="ctr" marL="91440" marR="54864" marT="18288" marB="18288">
                    <a:solidFill>
                      <a:srgbClr val="E9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批量产出营销配图</a:t>
                      </a:r>
                    </a:p>
                  </a:txBody>
                  <a:tcPr anchor="ctr" marL="91440" marR="54864" marT="18288" marB="18288">
                    <a:solidFill>
                      <a:srgbClr val="E9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低</a:t>
                      </a:r>
                    </a:p>
                  </a:txBody>
                  <a:tcPr anchor="ctr" marL="91440" marR="54864" marT="18288" marB="18288">
                    <a:solidFill>
                      <a:srgbClr val="E9F4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1" i="0">
                          <a:solidFill>
                            <a:srgbClr val="111827"/>
                          </a:solidFill>
                          <a:latin typeface="微软雅黑"/>
                          <a:ea typeface="微软雅黑"/>
                        </a:rPr>
                        <a:t>Stable Diffusion</a:t>
                      </a:r>
                    </a:p>
                  </a:txBody>
                  <a:tcPr anchor="ctr" marL="91440" marR="5486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开源社区</a:t>
                      </a:r>
                    </a:p>
                  </a:txBody>
                  <a:tcPr anchor="ctr" marL="91440" marR="5486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可控性极强，插件生态大</a:t>
                      </a:r>
                    </a:p>
                  </a:txBody>
                  <a:tcPr anchor="ctr" marL="91440" marR="5486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专业设计、定制风格</a:t>
                      </a:r>
                    </a:p>
                  </a:txBody>
                  <a:tcPr anchor="ctr" marL="91440" marR="5486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高</a:t>
                      </a:r>
                    </a:p>
                  </a:txBody>
                  <a:tcPr anchor="ctr" marL="91440" marR="54864" marT="18288" marB="18288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零基础起步推荐：即梦 AI 或通义万相——中文直出、免费可用、出图质量在线。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工具认知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视频生成：从 Sora 到可灵，一分钟的魔法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【行业竞速】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2024.2 Sora 预览惊艳全球 → 2025.9.30 Sora 2 随 iOS 应用上线（原生音画同步）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【国产追击】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快手可灵、字节即梦快速迭代，中文提示词友好，与国际一线差距快速收窄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【横评数据】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海通国际测评：Sora 2、Veo 3.1、可灵、即梦均可在 1–2 分钟生成 5 秒视频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【行业转折】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2026 年 3 月 OpenAI 关停 Sora 平台，竞争焦点从"单模型"转向"工作流与可控性"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【旅游用法】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景区宣传片、酒店环境视频、低成本目的地种草片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来源：海通国际研报（2025-10-17）、行业公开报道（2026）。视频生成正从"概念演示"迈向"准实时创作"。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工具认知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音频与数字人工具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【音乐生成】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Suno：输入歌词与风格，一分钟出一首完整歌曲——城市主题曲不再是难题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【语音合成 TTS】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剪映"朗读"功能：文案秒变真人感配音，多音色可选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【声音克隆】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提供几十秒样本，即可克隆专属音色（须本人授权，防诈骗红线）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【数字人】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腾讯智影、即梦数字人、剪映数字人：输入文案即生成播报视频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【旅游用法】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导游词音频、多语言讲解、虚拟主播直播卖门票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合规提醒：声音克隆必须获得本人明确授权；AI 合成音视频发布须按国家规定添加标识。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工具认知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办公与智能体平台：让 AI"动手干活"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0E7490"/>
                </a:solidFill>
                <a:latin typeface="微软雅黑"/>
                <a:ea typeface="微软雅黑"/>
              </a:rPr>
              <a:t>【WPS AI】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文档写作、表格分析、PPT 大纲一键生成，旅游专业作业提神器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0E7490"/>
                </a:solidFill>
                <a:latin typeface="微软雅黑"/>
                <a:ea typeface="微软雅黑"/>
              </a:rPr>
              <a:t>【扣子 Coze】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零代码搭建智能体：把知识库 + 提示词组合成专属机器人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0E7490"/>
                </a:solidFill>
                <a:latin typeface="微软雅黑"/>
                <a:ea typeface="微软雅黑"/>
              </a:rPr>
              <a:t>【典型玩法】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用扣子搭建"家乡旅游客服机器人"，喂入景点资料，自动回答游客提问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0E7490"/>
                </a:solidFill>
                <a:latin typeface="微软雅黑"/>
                <a:ea typeface="微软雅黑"/>
              </a:rPr>
              <a:t>【行业动态】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携程"程星途"由 7 个 AI Agent 组成，覆盖商旅问答、预订、审批、风控、结算全流程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Agent（智能体）= 会调用工具、能执行任务流程的 AI，是本课程模块五"展望"的主角之一。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工具搭配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旅游人的 AI 工具箱：按场景搭配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506220"/>
            <a:ext cx="5394960" cy="4163060"/>
          </a:xfrm>
          <a:prstGeom prst="roundRect">
            <a:avLst>
              <a:gd name="adj" fmla="val 6000"/>
            </a:avLst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91072" y="1506220"/>
            <a:ext cx="5394960" cy="4163060"/>
          </a:xfrm>
          <a:prstGeom prst="roundRect">
            <a:avLst>
              <a:gd name="adj" fmla="val 6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02920" y="1506220"/>
            <a:ext cx="5394960" cy="54864"/>
          </a:xfrm>
          <a:prstGeom prst="rect">
            <a:avLst/>
          </a:prstGeom>
          <a:solidFill>
            <a:srgbClr val="6B72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91072" y="1506220"/>
            <a:ext cx="5394960" cy="5486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1689100"/>
            <a:ext cx="48463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轻装上阵版（零成本）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11112" y="1689100"/>
            <a:ext cx="48463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0E7490"/>
                </a:solidFill>
                <a:latin typeface="微软雅黑"/>
                <a:ea typeface="微软雅黑"/>
              </a:rPr>
              <a:t>专业进阶版（按需订阅）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2283460"/>
            <a:ext cx="4800600" cy="5120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0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00" b="0" i="0">
                <a:solidFill>
                  <a:srgbClr val="111827"/>
                </a:solidFill>
                <a:latin typeface="微软雅黑"/>
                <a:ea typeface="微软雅黑"/>
              </a:rPr>
              <a:t>攻略问答：DeepSeek / 豆包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0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00" b="0" i="0">
                <a:solidFill>
                  <a:srgbClr val="111827"/>
                </a:solidFill>
                <a:latin typeface="微软雅黑"/>
                <a:ea typeface="微软雅黑"/>
              </a:rPr>
              <a:t>文案配图：通义万相 / 即梦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0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00" b="0" i="0">
                <a:solidFill>
                  <a:srgbClr val="111827"/>
                </a:solidFill>
                <a:latin typeface="微软雅黑"/>
                <a:ea typeface="微软雅黑"/>
              </a:rPr>
              <a:t>视频剪辑：剪映 AI 全家桶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0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00" b="0" i="0">
                <a:solidFill>
                  <a:srgbClr val="111827"/>
                </a:solidFill>
                <a:latin typeface="微软雅黑"/>
                <a:ea typeface="微软雅黑"/>
              </a:rPr>
              <a:t>翻译应急：DeepSeek / 豆包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0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00" b="0" i="0">
                <a:solidFill>
                  <a:srgbClr val="111827"/>
                </a:solidFill>
                <a:latin typeface="微软雅黑"/>
                <a:ea typeface="微软雅黑"/>
              </a:rPr>
              <a:t>适合：个人作业、日常学习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11112" y="2283460"/>
            <a:ext cx="4800600" cy="5120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0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00" b="0" i="0">
                <a:solidFill>
                  <a:srgbClr val="111827"/>
                </a:solidFill>
                <a:latin typeface="微软雅黑"/>
                <a:ea typeface="微软雅黑"/>
              </a:rPr>
              <a:t>深度研究：ChatGPT / Claude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0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00" b="0" i="0">
                <a:solidFill>
                  <a:srgbClr val="111827"/>
                </a:solidFill>
                <a:latin typeface="微软雅黑"/>
                <a:ea typeface="微软雅黑"/>
              </a:rPr>
              <a:t>视觉大片：Midjourney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0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00" b="0" i="0">
                <a:solidFill>
                  <a:srgbClr val="111827"/>
                </a:solidFill>
                <a:latin typeface="微软雅黑"/>
                <a:ea typeface="微软雅黑"/>
              </a:rPr>
              <a:t>视频生成：可灵 / 即梦专业版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0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00" b="0" i="0">
                <a:solidFill>
                  <a:srgbClr val="111827"/>
                </a:solidFill>
                <a:latin typeface="微软雅黑"/>
                <a:ea typeface="微软雅黑"/>
              </a:rPr>
              <a:t>智能体：扣子 Coze 搭建专属客服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0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00" b="0" i="0">
                <a:solidFill>
                  <a:srgbClr val="111827"/>
                </a:solidFill>
                <a:latin typeface="微软雅黑"/>
                <a:ea typeface="微软雅黑"/>
              </a:rPr>
              <a:t>适合：竞赛作品、实习项目、创业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原则：先用免费工具跑通全流程，再为"确实值得付费"的场景买单。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334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9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1E4555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0E9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课堂互动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工具体验分享会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0E9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你现在最常用的 AI 工具是哪一款？用它做过什么"旅游相关"的事？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遇到过哪些"AI 不懂旅游"的瞬间？（例如编造不存在的餐厅）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猜一猜：全班同学的 AI 工具使用率有多高？现场统计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A9B8BE"/>
                </a:solidFill>
                <a:latin typeface="微软雅黑"/>
                <a:ea typeface="微软雅黑"/>
              </a:rPr>
              <a:t>活动方式：3 人小组交流 5 分钟 → 每组推 1 人分享 → 教师汇总到黑板"工具墙"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08993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3E6EC"/>
                </a:solidFill>
                <a:latin typeface="微软雅黑"/>
                <a:ea typeface="微软雅黑"/>
              </a:rP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749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92640" y="1280160"/>
            <a:ext cx="4206240" cy="4206240"/>
          </a:xfrm>
          <a:prstGeom prst="ellipse">
            <a:avLst/>
          </a:prstGeom>
          <a:solidFill>
            <a:srgbClr val="217F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7D5DE"/>
                </a:solidFill>
                <a:latin typeface="微软雅黑"/>
                <a:ea typeface="微软雅黑"/>
              </a:rPr>
              <a:t>模块一 · 项目导航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0" y="1051560"/>
            <a:ext cx="2011680" cy="3108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0" b="1" i="0">
                <a:solidFill>
                  <a:srgbClr val="358AA2"/>
                </a:solidFill>
                <a:latin typeface="Arial"/>
                <a:ea typeface="Arial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8778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3DCE3"/>
                </a:solidFill>
                <a:latin typeface="微软雅黑"/>
                <a:ea typeface="微软雅黑"/>
              </a:rPr>
              <a:t>项目三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606040"/>
            <a:ext cx="94183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生成式人工智能功能解析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3794760"/>
            <a:ext cx="1097280" cy="502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4023360"/>
            <a:ext cx="93268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DBEAEE"/>
                </a:solidFill>
                <a:latin typeface="微软雅黑"/>
                <a:ea typeface="微软雅黑"/>
              </a:rPr>
              <a:t>六大核心功能：看懂 AI 的"能力半径"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79576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490472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801368" y="5394960"/>
            <a:ext cx="137160" cy="137160"/>
          </a:xfrm>
          <a:prstGeom prst="ellipse">
            <a:avLst/>
          </a:prstGeom>
          <a:solidFill>
            <a:srgbClr val="AB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08993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3E6EC"/>
                </a:solidFill>
                <a:latin typeface="微软雅黑"/>
                <a:ea typeface="微软雅黑"/>
              </a:rP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六大核心功能全景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【文本生成】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写作、翻译、总结、改写、角色扮演——"笔杆子"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【图像生成】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文生图、图生图、局部重绘、扩图——"画师"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【音频生成】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语音合成、声音克隆、谱曲编曲——"配音演员 + 作曲家"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【视频生成】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文生视频、图生视频、数字人播报——"摄影团队"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【代码生成】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写脚本、做网页、处理数据——"程序员"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【智能体】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规划任务、调用工具、执行流程——"数字员工"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记忆口诀：笔、画、声、影、码、员——六边形战士，但每一项都需要"人"来把关。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功能解析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文本生成：一专多能的"笔杆子"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【写作】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推文、导游词、活动策划案、朋友圈文案，风格随心切换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【翻译】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中英日韩多语互译，还能"信达雅"地转译文化梗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【总结】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3 万字调研报告 1 分钟变 10 条要点，视频也能"看后总结"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【改写】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小红书体 ↔ 公务员体 ↔ 文言文，一键风格迁移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【角色扮演】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"你是有 10 年经验的金牌导游"——角色一换，专业感立现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注意：AI 的默认输出是"平均水平"，好内容 = 好提示词 + 好素材 + 人工润色（模块二详解）。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功能解析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图像生成：从文字到画面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【文生图】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"戴斗笠的渔夫在漓江晨雾中撒网，水墨风格" → 秒出成图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【图生图】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上传景区实景照 + "改成宫崎骏动画风" → 风格瞬间转换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【局部重绘】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只换画面中"天空"部分，其余保持原样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【提示词公式】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主体 + 场景 + 风格 + 光线 + 构图（模块四实训详解）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【旅游用法】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活动海报、文创设计、朋友圈素材、概念效果图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功能解析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音频与视频生成：给内容装上"声影"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【TTS 语音合成】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导游词文本 → 专业播音级音频，多音色、多方言、多语言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【声音克隆】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一段样本克隆音色——但须本人授权，法律红线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【音乐生成】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"写一首欢快的民宿开业主题曲"——歌词 + 旋律 + 演唱一站完成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【文生视频】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提示词含运镜描述（推、拉、摇、移），5 秒素材快速产出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【图生视频】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一张海报图 → 生成动态短视频，比文生视频更稳定可控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制作提示：长视频 = 多段 5 秒素材拼接。先写分镜脚本，再逐段生成，效率最高。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功能解析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智能体 Agent：从"会说"到"会做"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【与聊天机器人的区别】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聊天机器人只回答；Agent 能规划步骤并调用工具执行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【工作循环】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理解目标 → 拆解任务 → 调用工具（搜索 / 预订 / 计算）→ 交付结果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【旅游示例】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"帮我订下周六去西安最便宜的机票"——查航班、比价、下单一气呵成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【行业前沿】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携程"程星途"7 个 Agent 协作，覆盖商旅审批到结算全流程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【趋势判断】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Agent 是生成式 AI 的下一站：从内容工具变成"数字同事"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功能解析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多模态融合：看、听、说一体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【看图说话】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拍一道陌生菜 → AI 告诉你菜名、食材、吃法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【拍照翻译】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拍外文菜单 → 原位替换成中文，旅行点菜神器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【语音交互】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直接语音问路、问开放时间，像请了位本地向导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【视频理解】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上传景区宣传片 → AI 写出观后感与营销建议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【旅游价值】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降低信息获取门槛——"扫一扫"代替"查半天"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多模态 = AI 的"五感"。GPT-4o、豆包、Gemini 均已支持拍照提问，建议现场试用一次。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34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749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92640" y="1280160"/>
            <a:ext cx="4206240" cy="4206240"/>
          </a:xfrm>
          <a:prstGeom prst="ellipse">
            <a:avLst/>
          </a:prstGeom>
          <a:solidFill>
            <a:srgbClr val="217F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7D5DE"/>
                </a:solidFill>
                <a:latin typeface="微软雅黑"/>
                <a:ea typeface="微软雅黑"/>
              </a:rPr>
              <a:t>模块一 · 项目导航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0" y="1051560"/>
            <a:ext cx="2011680" cy="3108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0" b="1" i="0">
                <a:solidFill>
                  <a:srgbClr val="358AA2"/>
                </a:solidFill>
                <a:latin typeface="Arial"/>
                <a:ea typeface="Arial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8778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3DCE3"/>
                </a:solidFill>
                <a:latin typeface="微软雅黑"/>
                <a:ea typeface="微软雅黑"/>
              </a:rPr>
              <a:t>项目四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606040"/>
            <a:ext cx="94183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生成式人工智能价值研判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3794760"/>
            <a:ext cx="1097280" cy="502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4023360"/>
            <a:ext cx="93268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DBEAEE"/>
                </a:solidFill>
                <a:latin typeface="微软雅黑"/>
                <a:ea typeface="微软雅黑"/>
              </a:rPr>
              <a:t>既要看见光，也要看清影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79576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490472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801368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08993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3E6EC"/>
                </a:solidFill>
                <a:latin typeface="微软雅黑"/>
                <a:ea typeface="微软雅黑"/>
              </a:rPr>
              <a:t>35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价值分析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效率价值：从 3 天到 30 分钟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【行程规划】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人工做攻略平均 3 小时起步，AI 初稿 1 分钟，多轮优化 30 分钟出成品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【文案生产】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一天 5 条推文 → AI 辅助下一天 20 条，还能按平台改风格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【视觉物料】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不会设计也能出海报：即梦 + 醒图，一条龙 15 分钟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【客服响应】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携程智能客服接入大模型后，日均节约人工客服近 10000 小时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【规律】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最先消灭的从来不是岗位，而是"重复劳动时间"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数据来源：网经社（2026-08）。请记住公式：省下的时间 = 你升级的空间。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36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价值分析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创新价值：普通人的"创意杠杆"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0E7490"/>
                </a:solidFill>
                <a:latin typeface="微软雅黑"/>
                <a:ea typeface="微软雅黑"/>
              </a:rPr>
              <a:t>【拉平门槛】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不会画画 → 能出海报；不会剪辑 → 能出成片；不会作曲 → 能出主题曲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0E7490"/>
                </a:solidFill>
                <a:latin typeface="微软雅黑"/>
                <a:ea typeface="微软雅黑"/>
              </a:rPr>
              <a:t>【放大个性】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小旅行社也能做"千人千面"的定制内容，与大厂站在同一起跑线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0E7490"/>
                </a:solidFill>
                <a:latin typeface="微软雅黑"/>
                <a:ea typeface="微软雅黑"/>
              </a:rPr>
              <a:t>【激发灵感】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把 AI 当"陪练"：让它一次给出 50 个标题方案，人负责挑出并打磨最好的 3 个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0E7490"/>
                </a:solidFill>
                <a:latin typeface="微软雅黑"/>
                <a:ea typeface="微软雅黑"/>
              </a:rPr>
              <a:t>【人机共创】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AI 出初稿 100 分里的 70 分，人补上最有"人味"的 30 分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思考题：当人人都能"一键生成"，什么反而变得更值钱？（答案藏在"人味"两个字里）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37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风险认知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局限一：AI 幻觉——一本正经地"胡说八道"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【什么是幻觉】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以流畅的口吻输出错误甚至编造的事实：不存在的酒店、错误的开放时间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【为什么】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大模型本质是"概率接龙"，追求"像真的"而非"是真的"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【旅游高危区】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小众景点信息、营业时间、票价、交通班次、历史典故细节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【应对】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关键信息必须人工核验：官方公众号 / 电话确认 / 多源交叉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【技能】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"会用 AI"的一半功力，在于"会查证 AI"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下一页是 2025 年一个真实的"AI 攻略翻车现场"，全网热议。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38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F4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AI 攻略翻车现场：南宁三日游历险记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【背景】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2025 年清明假期，生活博主让 DeepSeek 规划"南宁三天两晚、小众深度游"情侣行程，全程照做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【翻车点】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推荐的"小众美食"有两家早已闭店，导致晚上 10 点才吃上当天的第二餐；安排 12:30 游览的"复古仓库"实际 14:00 才开门；还被导航到居民楼"鸳鸯楼"拍照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【亮点】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第一天推荐的金伦溶洞、大峡谷等自然奇景确实游客稀少，整体行程"合理又充实"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【启示】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AI 擅长逻辑编排与知识广度，但缺乏实时营业状态与随机应变——"最后一公里"必须人工核验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资料来源：澎湃新闻 · 新识研究所实测报道（2025-04-09）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39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风险认知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局限二与伦理风险清单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【知识时效】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模型有"训练截止日"，新开的酒店、新政策它可能不知道（务必开联网搜索）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【版权争议】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训练数据版权、生成物权属仍在立法探索期——商用前先查平台条款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【隐私风险】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切勿向公共 AI 输入游客身份证号、联系方式等个人信息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【偏见问题】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训练数据自带偏见，对中小城市、少数民族文化的描述可能失真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【深度伪造】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换脸换声滥用是新型犯罪工具——眼见不再为实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法规坐标：《人工智能生成合成内容标识办法》自 2025 年 9 月 1 日起施行（模块二详解）。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40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334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9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1E4555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0E9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课堂辩论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课堂辩论：AI 是旅游人的"助手"还是"对手"？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0E9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正方：AI 是助手——消灭重复劳动，让人聚焦创意与温度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反方：AI 是对手——文案、客服、初级导游岗位首当其冲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第三方视角：游客真的愿意跟 AI 导游旅游吗？为什么？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聚焦：对"你个人"而言，最担心和最期待各是什么？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A9B8BE"/>
                </a:solidFill>
                <a:latin typeface="微软雅黑"/>
                <a:ea typeface="微软雅黑"/>
              </a:rPr>
              <a:t>活动方式：分组辩论 15 分钟（正反各 2 组）→ 自由投票 → 教师点评：答案不在两端，在"怎么用"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08993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3E6EC"/>
                </a:solidFill>
                <a:latin typeface="微软雅黑"/>
                <a:ea typeface="微软雅黑"/>
              </a:rPr>
              <a:t>41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F4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457200"/>
            <a:ext cx="902207" cy="329184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模块小结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987552"/>
            <a:ext cx="11064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模块一知识小结</a:t>
            </a:r>
          </a:p>
        </p:txBody>
      </p:sp>
      <p:sp>
        <p:nvSpPr>
          <p:cNvPr id="5" name="Rectangle 4"/>
          <p:cNvSpPr/>
          <p:nvPr/>
        </p:nvSpPr>
        <p:spPr>
          <a:xfrm>
            <a:off x="585216" y="1627632"/>
            <a:ext cx="777240" cy="45720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965960"/>
            <a:ext cx="64008" cy="1874519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E7490"/>
                </a:solidFill>
                <a:latin typeface="Arial"/>
                <a:ea typeface="Arial"/>
              </a:rPr>
              <a:t>01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发展脉络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三次浪潮两寒冬，2012 深度学习起步，2022 ChatGPT 引爆，国产大模型跻身第一梯队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3640" y="1965960"/>
            <a:ext cx="64008" cy="1874519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7959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E7490"/>
                </a:solidFill>
                <a:latin typeface="Arial"/>
                <a:ea typeface="Arial"/>
              </a:rPr>
              <a:t>02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工具图谱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59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文本 / 图像 / 音视频 / 智能体四大类；中文旅游场景优先 DeepSeek、豆包、即梦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4069080"/>
            <a:ext cx="64008" cy="1874519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7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E7490"/>
                </a:solidFill>
                <a:latin typeface="Arial"/>
                <a:ea typeface="Arial"/>
              </a:rPr>
              <a:t>03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核心功能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7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笔、画、声、影、码、员六边形能力，多模态融合让 AI 有了"五感"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63640" y="4069080"/>
            <a:ext cx="64008" cy="1874519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37959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E7490"/>
                </a:solidFill>
                <a:latin typeface="Arial"/>
                <a:ea typeface="Arial"/>
              </a:rPr>
              <a:t>04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价值研判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59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效率与创新价值巨大；幻觉、时效、版权、隐私四大风险需人工把关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42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课后任务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课后任务：把 AI 装进你的行囊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07388"/>
            <a:ext cx="237744" cy="237744"/>
          </a:xfrm>
          <a:prstGeom prst="rect">
            <a:avLst/>
          </a:prstGeom>
          <a:noFill/>
          <a:ln w="20320">
            <a:solidFill>
              <a:srgbClr val="0E74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643379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0E7490"/>
                </a:solidFill>
                <a:latin typeface="微软雅黑"/>
                <a:ea typeface="微软雅黑"/>
              </a:rPr>
              <a:t>【工具上手】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注册并深度使用 2 款 AI 工具（至少 1 款国产），完成一次"自我介绍式"对话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493771"/>
            <a:ext cx="237744" cy="237744"/>
          </a:xfrm>
          <a:prstGeom prst="rect">
            <a:avLst/>
          </a:prstGeom>
          <a:noFill/>
          <a:ln w="20320">
            <a:solidFill>
              <a:srgbClr val="0E74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429763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0E7490"/>
                </a:solidFill>
                <a:latin typeface="微软雅黑"/>
                <a:ea typeface="微软雅黑"/>
              </a:rPr>
              <a:t>【实战体验】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用 AI 生成一份"家乡一日游"攻略，逐条核验其中事实信息，标注对错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80155"/>
            <a:ext cx="237744" cy="237744"/>
          </a:xfrm>
          <a:prstGeom prst="rect">
            <a:avLst/>
          </a:prstGeom>
          <a:noFill/>
          <a:ln w="20320">
            <a:solidFill>
              <a:srgbClr val="0E74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16147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0E7490"/>
                </a:solidFill>
                <a:latin typeface="微软雅黑"/>
                <a:ea typeface="微软雅黑"/>
              </a:rPr>
              <a:t>【观察记录】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记录 3 个"AI 不懂旅游"的瞬间（幻觉 / 过时 / 没人情味），下节课分享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4066539"/>
            <a:ext cx="237744" cy="237744"/>
          </a:xfrm>
          <a:prstGeom prst="rect">
            <a:avLst/>
          </a:prstGeom>
          <a:noFill/>
          <a:ln w="20320">
            <a:solidFill>
              <a:srgbClr val="0E74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51560" y="4002531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0E7490"/>
                </a:solidFill>
                <a:latin typeface="微软雅黑"/>
                <a:ea typeface="微软雅黑"/>
              </a:rPr>
              <a:t>【预习】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浏览模块二目录，思考：你觉得自己最需要提升哪项"AI 沟通能力"？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4926076"/>
            <a:ext cx="11201400" cy="914400"/>
          </a:xfrm>
          <a:prstGeom prst="roundRect">
            <a:avLst>
              <a:gd name="adj" fmla="val 10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09728"/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0E7490"/>
                </a:solidFill>
                <a:latin typeface="微软雅黑"/>
                <a:ea typeface="微软雅黑"/>
              </a:rPr>
              <a:t>提交要求｜</a:t>
            </a:r>
            <a:r>
              <a:rPr sz="1300" b="0" i="0">
                <a:solidFill>
                  <a:srgbClr val="3B4350"/>
                </a:solidFill>
                <a:latin typeface="微软雅黑"/>
                <a:ea typeface="微软雅黑"/>
              </a:rPr>
              <a:t>提交一份不超过 2 页的《AI 初体验报告》（含攻略截图与核验批注），下节课前上传学习平台。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43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749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645920" y="3291840"/>
            <a:ext cx="4754880" cy="4754880"/>
          </a:xfrm>
          <a:prstGeom prst="ellipse">
            <a:avLst/>
          </a:prstGeom>
          <a:solidFill>
            <a:srgbClr val="268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875520" y="-1463040"/>
            <a:ext cx="4023360" cy="4023360"/>
          </a:xfrm>
          <a:prstGeom prst="ellipse">
            <a:avLst/>
          </a:prstGeom>
          <a:solidFill>
            <a:srgbClr val="3087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400" b="1" i="0">
                <a:solidFill>
                  <a:srgbClr val="FFFFFF"/>
                </a:solidFill>
                <a:latin typeface="微软雅黑"/>
                <a:ea typeface="微软雅黑"/>
              </a:rPr>
              <a:t>本模块学习完成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3063240"/>
            <a:ext cx="114300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3429000"/>
            <a:ext cx="1051560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B7D5DE"/>
                </a:solidFill>
                <a:latin typeface="微软雅黑"/>
                <a:ea typeface="微软雅黑"/>
              </a:rPr>
              <a:t>下一模块预告 · 模块二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</a:pPr>
            <a:r>
              <a:rPr sz="2200" b="1" i="0">
                <a:solidFill>
                  <a:srgbClr val="FFFFFF"/>
                </a:solidFill>
                <a:latin typeface="微软雅黑"/>
                <a:ea typeface="微软雅黑"/>
              </a:rPr>
              <a:t>生成式人工智能基础操作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DBEAEE"/>
                </a:solidFill>
                <a:latin typeface="微软雅黑"/>
                <a:ea typeface="微软雅黑"/>
              </a:rPr>
              <a:t>自我学习 · 交互方法 · 风格训练 · 应用挑战——把工具真正用出生产力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598932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00"/>
              </a:spcAft>
            </a:pPr>
            <a:r>
              <a:rPr sz="1600" b="1" i="0">
                <a:solidFill>
                  <a:srgbClr val="FFFFFF"/>
                </a:solidFill>
                <a:latin typeface="Arial"/>
                <a:ea typeface="Arial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FFFFF"/>
                </a:solidFill>
                <a:latin typeface="微软雅黑"/>
                <a:ea typeface="微软雅黑"/>
              </a:rPr>
              <a:t>模块一 发展概况</a:t>
            </a:r>
          </a:p>
        </p:txBody>
      </p:sp>
      <p:sp>
        <p:nvSpPr>
          <p:cNvPr id="8" name="Rectangle 7"/>
          <p:cNvSpPr/>
          <p:nvPr/>
        </p:nvSpPr>
        <p:spPr>
          <a:xfrm>
            <a:off x="896112" y="6272784"/>
            <a:ext cx="1371600" cy="16459"/>
          </a:xfrm>
          <a:prstGeom prst="rect">
            <a:avLst/>
          </a:prstGeom>
          <a:solidFill>
            <a:srgbClr val="AB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035808" y="598932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00"/>
              </a:spcAft>
            </a:pPr>
            <a:r>
              <a:rPr sz="1600" b="1" i="0">
                <a:solidFill>
                  <a:srgbClr val="9FC7D3"/>
                </a:solidFill>
                <a:latin typeface="Arial"/>
                <a:ea typeface="Arial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9FC7D3"/>
                </a:solidFill>
                <a:latin typeface="微软雅黑"/>
                <a:ea typeface="微软雅黑"/>
              </a:rPr>
              <a:t>模块二 基础操作</a:t>
            </a:r>
          </a:p>
        </p:txBody>
      </p:sp>
      <p:sp>
        <p:nvSpPr>
          <p:cNvPr id="10" name="Rectangle 9"/>
          <p:cNvSpPr/>
          <p:nvPr/>
        </p:nvSpPr>
        <p:spPr>
          <a:xfrm>
            <a:off x="3090672" y="6272784"/>
            <a:ext cx="1371600" cy="16459"/>
          </a:xfrm>
          <a:prstGeom prst="rect">
            <a:avLst/>
          </a:prstGeom>
          <a:solidFill>
            <a:srgbClr val="AB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230368" y="598932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00"/>
              </a:spcAft>
            </a:pPr>
            <a:r>
              <a:rPr sz="1600" b="1" i="0">
                <a:solidFill>
                  <a:srgbClr val="9FC7D3"/>
                </a:solidFill>
                <a:latin typeface="Arial"/>
                <a:ea typeface="Arial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9FC7D3"/>
                </a:solidFill>
                <a:latin typeface="微软雅黑"/>
                <a:ea typeface="微软雅黑"/>
              </a:rPr>
              <a:t>模块三 场景认知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285231" y="6272784"/>
            <a:ext cx="1371600" cy="16459"/>
          </a:xfrm>
          <a:prstGeom prst="rect">
            <a:avLst/>
          </a:prstGeom>
          <a:solidFill>
            <a:srgbClr val="AB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24927" y="598932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00"/>
              </a:spcAft>
            </a:pPr>
            <a:r>
              <a:rPr sz="1600" b="1" i="0">
                <a:solidFill>
                  <a:srgbClr val="9FC7D3"/>
                </a:solidFill>
                <a:latin typeface="Arial"/>
                <a:ea typeface="Arial"/>
              </a:rPr>
              <a:t>04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9FC7D3"/>
                </a:solidFill>
                <a:latin typeface="微软雅黑"/>
                <a:ea typeface="微软雅黑"/>
              </a:rPr>
              <a:t>模块四 应用实训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479792" y="6272784"/>
            <a:ext cx="1371600" cy="16459"/>
          </a:xfrm>
          <a:prstGeom prst="rect">
            <a:avLst/>
          </a:prstGeom>
          <a:solidFill>
            <a:srgbClr val="AB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619488" y="598932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00"/>
              </a:spcAft>
            </a:pPr>
            <a:r>
              <a:rPr sz="1600" b="1" i="0">
                <a:solidFill>
                  <a:srgbClr val="9FC7D3"/>
                </a:solidFill>
                <a:latin typeface="Arial"/>
                <a:ea typeface="Arial"/>
              </a:rPr>
              <a:t>05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9FC7D3"/>
                </a:solidFill>
                <a:latin typeface="微软雅黑"/>
                <a:ea typeface="微软雅黑"/>
              </a:rPr>
              <a:t>模块五 应用展望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08993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3E6EC"/>
                </a:solidFill>
                <a:latin typeface="微软雅黑"/>
                <a:ea typeface="微软雅黑"/>
              </a:rPr>
              <a:t>44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